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2126e4d46124dfe" /><Relationship Type="http://schemas.openxmlformats.org/officeDocument/2006/relationships/extended-properties" Target="/docProps/app.xml" Id="R8b596757da20487f" /><Relationship Type="http://schemas.openxmlformats.org/officeDocument/2006/relationships/officeDocument" Target="/ppt/presentation.xml" Id="Ra56c8f041a494ed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d7aeb50cb03492b"/>
  </p:sldMasterIdLst>
  <p:notesMasterIdLst>
    <p:notesMasterId xmlns:r="http://schemas.openxmlformats.org/officeDocument/2006/relationships" r:id="R75648c6db7724e04"/>
  </p:notesMasterIdLst>
  <p:sldIdLst>
    <p:sldId xmlns:r="http://schemas.openxmlformats.org/officeDocument/2006/relationships" id="256" r:id="R18c37681573043cb"/>
    <p:sldId xmlns:r="http://schemas.openxmlformats.org/officeDocument/2006/relationships" id="257" r:id="Rb90f4ebe81354566"/>
    <p:sldId xmlns:r="http://schemas.openxmlformats.org/officeDocument/2006/relationships" id="258" r:id="Rb389549ab63e4cbb"/>
    <p:sldId xmlns:r="http://schemas.openxmlformats.org/officeDocument/2006/relationships" id="259" r:id="Ra7aa5afc09ce4dcd"/>
    <p:sldId xmlns:r="http://schemas.openxmlformats.org/officeDocument/2006/relationships" id="260" r:id="R7fa0370ee60c4ab9"/>
    <p:sldId xmlns:r="http://schemas.openxmlformats.org/officeDocument/2006/relationships" id="261" r:id="R51e1b2665d7d4069"/>
    <p:sldId xmlns:r="http://schemas.openxmlformats.org/officeDocument/2006/relationships" id="262" r:id="R609bbdb02f794ad9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6ec4e31d08646e1" /><Relationship Type="http://schemas.openxmlformats.org/officeDocument/2006/relationships/slideMaster" Target="/ppt/slideMasters/slideMaster1.xml" Id="Rcd7aeb50cb03492b" /><Relationship Type="http://schemas.openxmlformats.org/officeDocument/2006/relationships/notesMaster" Target="/ppt/notesMasters/notesMaster1.xml" Id="R75648c6db7724e04" /><Relationship Type="http://schemas.openxmlformats.org/officeDocument/2006/relationships/presProps" Target="/ppt/presProps.xml" Id="R7d5d76aa8d6447f5" /><Relationship Type="http://schemas.openxmlformats.org/officeDocument/2006/relationships/viewProps" Target="/ppt/viewProps.xml" Id="R1a191d28338044e0" /><Relationship Type="http://schemas.openxmlformats.org/officeDocument/2006/relationships/tableStyles" Target="/ppt/tableStyles.xml" Id="Rd0513b4162a34756" /><Relationship Type="http://schemas.openxmlformats.org/officeDocument/2006/relationships/slide" Target="/ppt/slides/slide1.xml" Id="R18c37681573043cb" /><Relationship Type="http://schemas.openxmlformats.org/officeDocument/2006/relationships/slide" Target="/ppt/slides/slide2.xml" Id="Rb90f4ebe81354566" /><Relationship Type="http://schemas.openxmlformats.org/officeDocument/2006/relationships/slide" Target="/ppt/slides/slide3.xml" Id="Rb389549ab63e4cbb" /><Relationship Type="http://schemas.openxmlformats.org/officeDocument/2006/relationships/slide" Target="/ppt/slides/slide4.xml" Id="Ra7aa5afc09ce4dcd" /><Relationship Type="http://schemas.openxmlformats.org/officeDocument/2006/relationships/slide" Target="/ppt/slides/slide5.xml" Id="R7fa0370ee60c4ab9" /><Relationship Type="http://schemas.openxmlformats.org/officeDocument/2006/relationships/slide" Target="/ppt/slides/slide6.xml" Id="R51e1b2665d7d4069" /><Relationship Type="http://schemas.openxmlformats.org/officeDocument/2006/relationships/slide" Target="/ppt/slides/slide7.xml" Id="R609bbdb02f794ad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a7767db025a494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b11b8e28a864106" /><Relationship Type="http://schemas.openxmlformats.org/officeDocument/2006/relationships/notesMaster" Target="/ppt/notesMasters/notesMaster1.xml" Id="Rd9ed497d4105465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6c4f0d3af544cf2" /><Relationship Type="http://schemas.openxmlformats.org/officeDocument/2006/relationships/notesMaster" Target="/ppt/notesMasters/notesMaster1.xml" Id="R174e0bdac5cb4d4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9cbdecd6dca4698" /><Relationship Type="http://schemas.openxmlformats.org/officeDocument/2006/relationships/notesMaster" Target="/ppt/notesMasters/notesMaster1.xml" Id="R1c0db2345cbf40c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796e932456746af" /><Relationship Type="http://schemas.openxmlformats.org/officeDocument/2006/relationships/notesMaster" Target="/ppt/notesMasters/notesMaster1.xml" Id="R1d8739af4a5b42a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448a6150f534dca" /><Relationship Type="http://schemas.openxmlformats.org/officeDocument/2006/relationships/notesMaster" Target="/ppt/notesMasters/notesMaster1.xml" Id="R0a8f7769273d447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a297baad54a4e6b" /><Relationship Type="http://schemas.openxmlformats.org/officeDocument/2006/relationships/notesMaster" Target="/ppt/notesMasters/notesMaster1.xml" Id="R62d45469463443b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50efe36fc25450b" /><Relationship Type="http://schemas.openxmlformats.org/officeDocument/2006/relationships/notesMaster" Target="/ppt/notesMasters/notesMaster1.xml" Id="R1b5de6d3d2f24ee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0ae8cf6c98464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d37d3eb13aa4e4d" /><Relationship Type="http://schemas.openxmlformats.org/officeDocument/2006/relationships/slideLayout" Target="/ppt/slideLayouts/slideLayout1.xml" Id="R1e1864afbfdf48c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e1864afbfdf48c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a4d0bee7bc414f" /><Relationship Type="http://schemas.openxmlformats.org/officeDocument/2006/relationships/notesSlide" Target="/ppt/notesSlides/notesSlide1.xml" Id="Reb2f5a1d454748d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7a45cc564d4317" /><Relationship Type="http://schemas.openxmlformats.org/officeDocument/2006/relationships/notesSlide" Target="/ppt/notesSlides/notesSlide2.xml" Id="Radd63b7fcd6c4f3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49fc29ac4f4d7b" /><Relationship Type="http://schemas.openxmlformats.org/officeDocument/2006/relationships/notesSlide" Target="/ppt/notesSlides/notesSlide3.xml" Id="R1e04063f2d824e9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2aa5680e314a8a" /><Relationship Type="http://schemas.openxmlformats.org/officeDocument/2006/relationships/notesSlide" Target="/ppt/notesSlides/notesSlide4.xml" Id="Rf5bbac9243a4405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e231d7aa3a43f4" /><Relationship Type="http://schemas.openxmlformats.org/officeDocument/2006/relationships/notesSlide" Target="/ppt/notesSlides/notesSlide5.xml" Id="Rc8b3218e823a4f5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03cb22a7444f7c" /><Relationship Type="http://schemas.openxmlformats.org/officeDocument/2006/relationships/notesSlide" Target="/ppt/notesSlides/notesSlide6.xml" Id="R17cbfb3accc5489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a5345942ee4ab8" /><Relationship Type="http://schemas.openxmlformats.org/officeDocument/2006/relationships/notesSlide" Target="/ppt/notesSlides/notesSlide7.xml" Id="Rfdb61fe209dc495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4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3" name="brand">
            <a:extLst xmlns:a="http://schemas.openxmlformats.org/drawingml/2006/main">
              <a:ext uri="{FF2B5EF4-FFF2-40B4-BE49-F238E27FC236}">
                <a16:creationId xmlns:a16="http://schemas.microsoft.com/office/drawing/2014/main" id="{308D617A-DD42-42A5-B035-73BE0AF00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8572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19050" tIns="9525" rIns="19050" bIns="9525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167C8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67C80"/>
                </a:solidFill>
                <a:latin typeface="Aptos"/>
                <a:ea typeface="Aptos"/>
                <a:cs typeface="Aptos"/>
              </a:rPr>
              <a:t>BizAI.</a:t>
            </a:r>
          </a:p>
        </p:txBody>
      </p:sp>
      <p:sp>
        <p:nvSpPr>
          <p:cNvPr id="114" name="eyebrow-1">
            <a:extLst xmlns:a="http://schemas.openxmlformats.org/drawingml/2006/main">
              <a:ext uri="{FF2B5EF4-FFF2-40B4-BE49-F238E27FC236}">
                <a16:creationId xmlns:a16="http://schemas.microsoft.com/office/drawing/2014/main" id="{BD5E1C18-10DC-490C-A378-0E24E5008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048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167C80"/>
                </a:solidFill>
              </a:defRPr>
            </a:pPr>
            <a:r>
              <a:rPr sz="750" b="1">
                <a:solidFill>
                  <a:srgbClr val="167C80"/>
                </a:solidFill>
              </a:rPr>
              <a:t>BIZAI WORKFLOW-TO-AI OPPORTUNITY CANVAS</a:t>
            </a:r>
          </a:p>
        </p:txBody>
      </p:sp>
      <p:sp>
        <p:nvSpPr>
          <p:cNvPr id="115" name="page-1">
            <a:extLst xmlns:a="http://schemas.openxmlformats.org/drawingml/2006/main">
              <a:ext uri="{FF2B5EF4-FFF2-40B4-BE49-F238E27FC236}">
                <a16:creationId xmlns:a16="http://schemas.microsoft.com/office/drawing/2014/main" id="{CDC778EA-7F7B-4150-A369-1DF583975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714375"/>
            <a:ext cx="609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675" b="1">
                <a:solidFill>
                  <a:srgbClr val="5C6974"/>
                </a:solidFill>
              </a:defRPr>
            </a:pPr>
            <a:r>
              <a:rPr sz="675" b="1">
                <a:solidFill>
                  <a:srgbClr val="5C6974"/>
                </a:solidFill>
              </a:rPr>
              <a:t>1 / 7</a:t>
            </a:r>
          </a:p>
        </p:txBody>
      </p:sp>
      <p:sp>
        <p:nvSpPr>
          <p:cNvPr id="116" name="title-1">
            <a:extLst xmlns:a="http://schemas.openxmlformats.org/drawingml/2006/main">
              <a:ext uri="{FF2B5EF4-FFF2-40B4-BE49-F238E27FC236}">
                <a16:creationId xmlns:a16="http://schemas.microsoft.com/office/drawing/2014/main" id="{77D8F71F-44E5-4B05-BA4D-2C6B75CA8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952500"/>
            <a:ext cx="685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7324D"/>
                </a:solidFill>
              </a:defRPr>
            </a:pPr>
            <a:r>
              <a:rPr sz="1875" b="1">
                <a:solidFill>
                  <a:srgbClr val="17324D"/>
                </a:solidFill>
              </a:rPr>
              <a:t>FROM BUSINESS FRICTION TO A RESPONSIBLE EXPERIMENT</a:t>
            </a:r>
          </a:p>
        </p:txBody>
      </p:sp>
      <p:sp>
        <p:nvSpPr>
          <p:cNvPr id="117" name="subtitle-1">
            <a:extLst xmlns:a="http://schemas.openxmlformats.org/drawingml/2006/main">
              <a:ext uri="{FF2B5EF4-FFF2-40B4-BE49-F238E27FC236}">
                <a16:creationId xmlns:a16="http://schemas.microsoft.com/office/drawing/2014/main" id="{45117184-F81C-4AA5-ADD2-5390ADACE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685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5C6974"/>
                </a:solidFill>
              </a:defRPr>
            </a:pPr>
            <a:r>
              <a:rPr sz="900" b="0">
                <a:solidFill>
                  <a:srgbClr val="5C6974"/>
                </a:solidFill>
              </a:rPr>
              <a:t>A practical team method for examining one workflow and determining whether it is ready for bounded AI assistance.</a:t>
            </a:r>
          </a:p>
        </p:txBody>
      </p:sp>
      <p:sp>
        <p:nvSpPr>
          <p:cNvPr id="118" name="header-rule-1">
            <a:extLst xmlns:a="http://schemas.openxmlformats.org/drawingml/2006/main">
              <a:ext uri="{FF2B5EF4-FFF2-40B4-BE49-F238E27FC236}">
                <a16:creationId xmlns:a16="http://schemas.microsoft.com/office/drawing/2014/main" id="{C583BBFC-54FD-4E1C-AE91-E0ECFD3EE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24050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19" name="direction-band">
            <a:extLst xmlns:a="http://schemas.openxmlformats.org/drawingml/2006/main">
              <a:ext uri="{FF2B5EF4-FFF2-40B4-BE49-F238E27FC236}">
                <a16:creationId xmlns:a16="http://schemas.microsoft.com/office/drawing/2014/main" id="{7AE1A2A8-AB6A-4EF6-9ABF-7D10DCC04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66925"/>
            <a:ext cx="6858000" cy="514350"/>
          </a:xfrm>
          <a:prstGeom xmlns:a="http://schemas.openxmlformats.org/drawingml/2006/main" prst="roundRect">
            <a:avLst>
              <a:gd name="adj" fmla="val 12963"/>
            </a:avLst>
          </a:prstGeom>
          <a:solidFill xmlns:a="http://schemas.openxmlformats.org/drawingml/2006/main">
            <a:srgbClr val="17324D"/>
          </a:solidFill>
          <a:ln xmlns:a="http://schemas.openxmlformats.org/drawingml/2006/main" w="0">
            <a:solidFill>
              <a:srgbClr val="17324D"/>
            </a:solidFill>
            <a:prstDash val="solid"/>
          </a:ln>
        </p:spPr>
      </p:sp>
      <p:sp>
        <p:nvSpPr>
          <p:cNvPr id="120" name="stage-0">
            <a:extLst xmlns:a="http://schemas.openxmlformats.org/drawingml/2006/main">
              <a:ext uri="{FF2B5EF4-FFF2-40B4-BE49-F238E27FC236}">
                <a16:creationId xmlns:a16="http://schemas.microsoft.com/office/drawing/2014/main" id="{F1AB4A1B-6D1E-44F6-92DF-936F7D104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66925"/>
            <a:ext cx="1714500" cy="514350"/>
          </a:xfrm>
          <a:prstGeom xmlns:a="http://schemas.openxmlformats.org/drawingml/2006/main" prst="roundRect">
            <a:avLst>
              <a:gd name="adj" fmla="val 12963"/>
            </a:avLst>
          </a:prstGeom>
          <a:solidFill xmlns:a="http://schemas.openxmlformats.org/drawingml/2006/main">
            <a:srgbClr val="167C80"/>
          </a:solidFill>
          <a:ln xmlns:a="http://schemas.openxmlformats.org/drawingml/2006/main" w="0">
            <a:solidFill>
              <a:srgbClr val="167C80"/>
            </a:solidFill>
            <a:prstDash val="solid"/>
          </a:ln>
        </p:spPr>
      </p:sp>
      <p:sp>
        <p:nvSpPr>
          <p:cNvPr id="121" name="stage-t-0">
            <a:extLst xmlns:a="http://schemas.openxmlformats.org/drawingml/2006/main">
              <a:ext uri="{FF2B5EF4-FFF2-40B4-BE49-F238E27FC236}">
                <a16:creationId xmlns:a16="http://schemas.microsoft.com/office/drawing/2014/main" id="{1B8D5EE0-7440-436E-A65C-AA2D19FA9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238375"/>
            <a:ext cx="152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</a:defRPr>
            </a:pPr>
            <a:r>
              <a:rPr sz="675" b="1">
                <a:solidFill>
                  <a:srgbClr val="FFFFFF"/>
                </a:solidFill>
              </a:rPr>
              <a:t>BUSINESS FRICTION</a:t>
            </a:r>
          </a:p>
        </p:txBody>
      </p:sp>
      <p:sp>
        <p:nvSpPr>
          <p:cNvPr id="122" name="stage-1">
            <a:extLst xmlns:a="http://schemas.openxmlformats.org/drawingml/2006/main">
              <a:ext uri="{FF2B5EF4-FFF2-40B4-BE49-F238E27FC236}">
                <a16:creationId xmlns:a16="http://schemas.microsoft.com/office/drawing/2014/main" id="{00FEDBB0-8C9F-4C5B-A277-CDF248BF2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2066925"/>
            <a:ext cx="17145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5C35"/>
          </a:solidFill>
          <a:ln xmlns:a="http://schemas.openxmlformats.org/drawingml/2006/main" w="0">
            <a:solidFill>
              <a:srgbClr val="B65C35"/>
            </a:solidFill>
            <a:prstDash val="solid"/>
          </a:ln>
        </p:spPr>
      </p:sp>
      <p:sp>
        <p:nvSpPr>
          <p:cNvPr id="123" name="stage-t-1">
            <a:extLst xmlns:a="http://schemas.openxmlformats.org/drawingml/2006/main">
              <a:ext uri="{FF2B5EF4-FFF2-40B4-BE49-F238E27FC236}">
                <a16:creationId xmlns:a16="http://schemas.microsoft.com/office/drawing/2014/main" id="{A1F0C96C-BEB6-4CE2-80BC-76D7C4ABA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2238375"/>
            <a:ext cx="152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</a:defRPr>
            </a:pPr>
            <a:r>
              <a:rPr sz="675" b="1">
                <a:solidFill>
                  <a:srgbClr val="FFFFFF"/>
                </a:solidFill>
              </a:rPr>
              <a:t>WORKFLOW INQUIRY</a:t>
            </a:r>
          </a:p>
        </p:txBody>
      </p:sp>
      <p:sp>
        <p:nvSpPr>
          <p:cNvPr id="124" name="stage-2">
            <a:extLst xmlns:a="http://schemas.openxmlformats.org/drawingml/2006/main">
              <a:ext uri="{FF2B5EF4-FFF2-40B4-BE49-F238E27FC236}">
                <a16:creationId xmlns:a16="http://schemas.microsoft.com/office/drawing/2014/main" id="{9DEECB3E-909F-4089-A007-190A268A5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2066925"/>
            <a:ext cx="17145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862B"/>
          </a:solidFill>
          <a:ln xmlns:a="http://schemas.openxmlformats.org/drawingml/2006/main" w="0">
            <a:solidFill>
              <a:srgbClr val="B4862B"/>
            </a:solidFill>
            <a:prstDash val="solid"/>
          </a:ln>
        </p:spPr>
      </p:sp>
      <p:sp>
        <p:nvSpPr>
          <p:cNvPr id="125" name="stage-t-2">
            <a:extLst xmlns:a="http://schemas.openxmlformats.org/drawingml/2006/main">
              <a:ext uri="{FF2B5EF4-FFF2-40B4-BE49-F238E27FC236}">
                <a16:creationId xmlns:a16="http://schemas.microsoft.com/office/drawing/2014/main" id="{28BA2C3B-9381-4531-A965-C8DB11B23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2238375"/>
            <a:ext cx="152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</a:defRPr>
            </a:pPr>
            <a:r>
              <a:rPr sz="675" b="1">
                <a:solidFill>
                  <a:srgbClr val="FFFFFF"/>
                </a:solidFill>
              </a:rPr>
              <a:t>BOUNDED AI ASSISTANCE</a:t>
            </a:r>
          </a:p>
        </p:txBody>
      </p:sp>
      <p:sp>
        <p:nvSpPr>
          <p:cNvPr id="126" name="stage-3">
            <a:extLst xmlns:a="http://schemas.openxmlformats.org/drawingml/2006/main">
              <a:ext uri="{FF2B5EF4-FFF2-40B4-BE49-F238E27FC236}">
                <a16:creationId xmlns:a16="http://schemas.microsoft.com/office/drawing/2014/main" id="{25888623-D45B-48A1-9656-33835D373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2066925"/>
            <a:ext cx="1714500" cy="514350"/>
          </a:xfrm>
          <a:prstGeom xmlns:a="http://schemas.openxmlformats.org/drawingml/2006/main" prst="roundRect">
            <a:avLst>
              <a:gd name="adj" fmla="val 12963"/>
            </a:avLst>
          </a:prstGeom>
          <a:solidFill xmlns:a="http://schemas.openxmlformats.org/drawingml/2006/main">
            <a:srgbClr val="376B9B"/>
          </a:solidFill>
          <a:ln xmlns:a="http://schemas.openxmlformats.org/drawingml/2006/main" w="0">
            <a:solidFill>
              <a:srgbClr val="376B9B"/>
            </a:solidFill>
            <a:prstDash val="solid"/>
          </a:ln>
        </p:spPr>
      </p:sp>
      <p:sp>
        <p:nvSpPr>
          <p:cNvPr id="127" name="stage-t-3">
            <a:extLst xmlns:a="http://schemas.openxmlformats.org/drawingml/2006/main">
              <a:ext uri="{FF2B5EF4-FFF2-40B4-BE49-F238E27FC236}">
                <a16:creationId xmlns:a16="http://schemas.microsoft.com/office/drawing/2014/main" id="{E03A7B06-DC18-4D88-9C45-BD9A8A0A7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2238375"/>
            <a:ext cx="152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</a:defRPr>
            </a:pPr>
            <a:r>
              <a:rPr sz="675" b="1">
                <a:solidFill>
                  <a:srgbClr val="FFFFFF"/>
                </a:solidFill>
              </a:rPr>
              <a:t>RESPONSIBLE EXPERIMENT</a:t>
            </a:r>
          </a:p>
        </p:txBody>
      </p:sp>
      <p:sp>
        <p:nvSpPr>
          <p:cNvPr id="128" name="purpose-title">
            <a:extLst xmlns:a="http://schemas.openxmlformats.org/drawingml/2006/main">
              <a:ext uri="{FF2B5EF4-FFF2-40B4-BE49-F238E27FC236}">
                <a16:creationId xmlns:a16="http://schemas.microsoft.com/office/drawing/2014/main" id="{04D40D32-3ECC-4B6D-9204-D28C01774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57500"/>
            <a:ext cx="1524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1">
                <a:solidFill>
                  <a:srgbClr val="167C80"/>
                </a:solidFill>
              </a:defRPr>
            </a:pPr>
            <a:r>
              <a:rPr sz="825" b="1">
                <a:solidFill>
                  <a:srgbClr val="167C80"/>
                </a:solidFill>
              </a:rPr>
              <a:t>PURPOSE</a:t>
            </a:r>
          </a:p>
        </p:txBody>
      </p:sp>
      <p:sp>
        <p:nvSpPr>
          <p:cNvPr id="129" name="purpose-copy">
            <a:extLst xmlns:a="http://schemas.openxmlformats.org/drawingml/2006/main">
              <a:ext uri="{FF2B5EF4-FFF2-40B4-BE49-F238E27FC236}">
                <a16:creationId xmlns:a16="http://schemas.microsoft.com/office/drawing/2014/main" id="{B8CC040C-802C-4955-BE99-CC893B5D3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105150"/>
            <a:ext cx="685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1D2935"/>
                </a:solidFill>
              </a:defRPr>
            </a:pPr>
            <a:r>
              <a:rPr sz="1050" b="0">
                <a:solidFill>
                  <a:srgbClr val="1D2935"/>
                </a:solidFill>
              </a:rPr>
              <a:t>Use this canvas to examine one existing workflow, locate a bounded opportunity for AI assistance, and define the smallest safe experiment. Start with the work—not with a preferred tool.</a:t>
            </a:r>
          </a:p>
        </p:txBody>
      </p:sp>
      <p:sp>
        <p:nvSpPr>
          <p:cNvPr id="130" name="helps-card">
            <a:extLst xmlns:a="http://schemas.openxmlformats.org/drawingml/2006/main">
              <a:ext uri="{FF2B5EF4-FFF2-40B4-BE49-F238E27FC236}">
                <a16:creationId xmlns:a16="http://schemas.microsoft.com/office/drawing/2014/main" id="{A89C516B-DF97-4D60-98DA-B5CF95B5E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57625"/>
            <a:ext cx="3276600" cy="1695450"/>
          </a:xfrm>
          <a:prstGeom xmlns:a="http://schemas.openxmlformats.org/drawingml/2006/main" prst="roundRect">
            <a:avLst>
              <a:gd name="adj" fmla="val 44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31" name="helps-accent">
            <a:extLst xmlns:a="http://schemas.openxmlformats.org/drawingml/2006/main">
              <a:ext uri="{FF2B5EF4-FFF2-40B4-BE49-F238E27FC236}">
                <a16:creationId xmlns:a16="http://schemas.microsoft.com/office/drawing/2014/main" id="{A25965BC-0915-4E31-AC8D-25F8C04F2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57625"/>
            <a:ext cx="66675" cy="1695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67C80"/>
          </a:solidFill>
          <a:ln xmlns:a="http://schemas.openxmlformats.org/drawingml/2006/main" w="0">
            <a:solidFill>
              <a:srgbClr val="167C80"/>
            </a:solidFill>
            <a:prstDash val="solid"/>
          </a:ln>
        </p:spPr>
      </p:sp>
      <p:sp>
        <p:nvSpPr>
          <p:cNvPr id="132" name="helps-title">
            <a:extLst xmlns:a="http://schemas.openxmlformats.org/drawingml/2006/main">
              <a:ext uri="{FF2B5EF4-FFF2-40B4-BE49-F238E27FC236}">
                <a16:creationId xmlns:a16="http://schemas.microsoft.com/office/drawing/2014/main" id="{529ACC95-F47E-4669-B24F-3DEF7D602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00500"/>
            <a:ext cx="2933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17324D"/>
                </a:solidFill>
              </a:defRPr>
            </a:pPr>
            <a:r>
              <a:rPr sz="900" b="1">
                <a:solidFill>
                  <a:srgbClr val="17324D"/>
                </a:solidFill>
              </a:rPr>
              <a:t>THIS CANVAS HELPS</a:t>
            </a:r>
          </a:p>
        </p:txBody>
      </p:sp>
      <p:sp>
        <p:nvSpPr>
          <p:cNvPr id="133" name="helps-body">
            <a:extLst xmlns:a="http://schemas.openxmlformats.org/drawingml/2006/main">
              <a:ext uri="{FF2B5EF4-FFF2-40B4-BE49-F238E27FC236}">
                <a16:creationId xmlns:a16="http://schemas.microsoft.com/office/drawing/2014/main" id="{BE8BC512-5248-4846-8584-B315E6473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267200"/>
            <a:ext cx="29337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1D2935"/>
                </a:solidFill>
              </a:defRPr>
            </a:pPr>
            <a:r>
              <a:rPr sz="750" b="0">
                <a:solidFill>
                  <a:srgbClr val="1D2935"/>
                </a:solidFill>
              </a:rPr>
              <a:t>• Make the current workflow visible</a:t>
            </a:r>
          </a:p>
          <a:p xmlns:a="http://schemas.openxmlformats.org/drawingml/2006/main">
            <a:pPr>
              <a:buNone/>
              <a:defRPr sz="750" b="0">
                <a:solidFill>
                  <a:srgbClr val="1D2935"/>
                </a:solidFill>
              </a:defRPr>
            </a:pPr>
            <a:r>
              <a:rPr sz="750" b="0">
                <a:solidFill>
                  <a:srgbClr val="1D2935"/>
                </a:solidFill>
              </a:rPr>
              <a:t>• Separate standard work from judgment</a:t>
            </a:r>
          </a:p>
          <a:p xmlns:a="http://schemas.openxmlformats.org/drawingml/2006/main">
            <a:pPr>
              <a:buNone/>
              <a:defRPr sz="750" b="0">
                <a:solidFill>
                  <a:srgbClr val="1D2935"/>
                </a:solidFill>
              </a:defRPr>
            </a:pPr>
            <a:r>
              <a:rPr sz="750" b="0">
                <a:solidFill>
                  <a:srgbClr val="1D2935"/>
                </a:solidFill>
              </a:rPr>
              <a:t>• Bound an AI-assistance opportunity</a:t>
            </a:r>
          </a:p>
          <a:p xmlns:a="http://schemas.openxmlformats.org/drawingml/2006/main">
            <a:pPr>
              <a:buNone/>
              <a:defRPr sz="750" b="0">
                <a:solidFill>
                  <a:srgbClr val="1D2935"/>
                </a:solidFill>
              </a:defRPr>
            </a:pPr>
            <a:r>
              <a:rPr sz="750" b="0">
                <a:solidFill>
                  <a:srgbClr val="1D2935"/>
                </a:solidFill>
              </a:rPr>
              <a:t>• Name verification and accountability</a:t>
            </a:r>
          </a:p>
          <a:p xmlns:a="http://schemas.openxmlformats.org/drawingml/2006/main">
            <a:pPr>
              <a:buNone/>
              <a:defRPr sz="750" b="0">
                <a:solidFill>
                  <a:srgbClr val="1D2935"/>
                </a:solidFill>
              </a:defRPr>
            </a:pPr>
            <a:r>
              <a:rPr sz="750" b="0">
                <a:solidFill>
                  <a:srgbClr val="1D2935"/>
                </a:solidFill>
              </a:rPr>
              <a:t>• Define evidence for a decision</a:t>
            </a:r>
          </a:p>
        </p:txBody>
      </p:sp>
      <p:sp>
        <p:nvSpPr>
          <p:cNvPr id="134" name="not-card">
            <a:extLst xmlns:a="http://schemas.openxmlformats.org/drawingml/2006/main">
              <a:ext uri="{FF2B5EF4-FFF2-40B4-BE49-F238E27FC236}">
                <a16:creationId xmlns:a16="http://schemas.microsoft.com/office/drawing/2014/main" id="{B516A89A-60D8-4EB1-A21E-B4F990AE4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857625"/>
            <a:ext cx="3276600" cy="1695450"/>
          </a:xfrm>
          <a:prstGeom xmlns:a="http://schemas.openxmlformats.org/drawingml/2006/main" prst="roundRect">
            <a:avLst>
              <a:gd name="adj" fmla="val 44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35" name="not-accent">
            <a:extLst xmlns:a="http://schemas.openxmlformats.org/drawingml/2006/main">
              <a:ext uri="{FF2B5EF4-FFF2-40B4-BE49-F238E27FC236}">
                <a16:creationId xmlns:a16="http://schemas.microsoft.com/office/drawing/2014/main" id="{43498264-32EF-4E89-8A70-88F7EEDFC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857625"/>
            <a:ext cx="66675" cy="1695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65C35"/>
          </a:solidFill>
          <a:ln xmlns:a="http://schemas.openxmlformats.org/drawingml/2006/main" w="0">
            <a:solidFill>
              <a:srgbClr val="B65C35"/>
            </a:solidFill>
            <a:prstDash val="solid"/>
          </a:ln>
        </p:spPr>
      </p:sp>
      <p:sp>
        <p:nvSpPr>
          <p:cNvPr id="136" name="not-title">
            <a:extLst xmlns:a="http://schemas.openxmlformats.org/drawingml/2006/main">
              <a:ext uri="{FF2B5EF4-FFF2-40B4-BE49-F238E27FC236}">
                <a16:creationId xmlns:a16="http://schemas.microsoft.com/office/drawing/2014/main" id="{047008A7-0197-4362-9996-74F123702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4000500"/>
            <a:ext cx="2933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17324D"/>
                </a:solidFill>
              </a:defRPr>
            </a:pPr>
            <a:r>
              <a:rPr sz="900" b="1">
                <a:solidFill>
                  <a:srgbClr val="17324D"/>
                </a:solidFill>
              </a:rPr>
              <a:t>THIS CANVAS DOES NOT</a:t>
            </a:r>
          </a:p>
        </p:txBody>
      </p:sp>
      <p:sp>
        <p:nvSpPr>
          <p:cNvPr id="137" name="not-body">
            <a:extLst xmlns:a="http://schemas.openxmlformats.org/drawingml/2006/main">
              <a:ext uri="{FF2B5EF4-FFF2-40B4-BE49-F238E27FC236}">
                <a16:creationId xmlns:a16="http://schemas.microsoft.com/office/drawing/2014/main" id="{F2B9A08A-1CBE-4D4B-8507-B8B02883D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4267200"/>
            <a:ext cx="29337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1D2935"/>
                </a:solidFill>
              </a:defRPr>
            </a:pPr>
            <a:r>
              <a:rPr sz="750" b="0">
                <a:solidFill>
                  <a:srgbClr val="1D2935"/>
                </a:solidFill>
              </a:rPr>
              <a:t>• Select or endorse a technology vendor</a:t>
            </a:r>
          </a:p>
          <a:p xmlns:a="http://schemas.openxmlformats.org/drawingml/2006/main">
            <a:pPr>
              <a:buNone/>
              <a:defRPr sz="750" b="0">
                <a:solidFill>
                  <a:srgbClr val="1D2935"/>
                </a:solidFill>
              </a:defRPr>
            </a:pPr>
            <a:r>
              <a:rPr sz="750" b="0">
                <a:solidFill>
                  <a:srgbClr val="1D2935"/>
                </a:solidFill>
              </a:rPr>
              <a:t>• Transfer a leader’s accountability to AI</a:t>
            </a:r>
          </a:p>
          <a:p xmlns:a="http://schemas.openxmlformats.org/drawingml/2006/main">
            <a:pPr>
              <a:buNone/>
              <a:defRPr sz="750" b="0">
                <a:solidFill>
                  <a:srgbClr val="1D2935"/>
                </a:solidFill>
              </a:defRPr>
            </a:pPr>
            <a:r>
              <a:rPr sz="750" b="0">
                <a:solidFill>
                  <a:srgbClr val="1D2935"/>
                </a:solidFill>
              </a:rPr>
              <a:t>• Authorize sensitive information use</a:t>
            </a:r>
          </a:p>
          <a:p xmlns:a="http://schemas.openxmlformats.org/drawingml/2006/main">
            <a:pPr>
              <a:buNone/>
              <a:defRPr sz="750" b="0">
                <a:solidFill>
                  <a:srgbClr val="1D2935"/>
                </a:solidFill>
              </a:defRPr>
            </a:pPr>
            <a:r>
              <a:rPr sz="750" b="0">
                <a:solidFill>
                  <a:srgbClr val="1D2935"/>
                </a:solidFill>
              </a:rPr>
              <a:t>• Replace legal, HR, security or expert review</a:t>
            </a:r>
          </a:p>
          <a:p xmlns:a="http://schemas.openxmlformats.org/drawingml/2006/main">
            <a:pPr>
              <a:buNone/>
              <a:defRPr sz="750" b="0">
                <a:solidFill>
                  <a:srgbClr val="1D2935"/>
                </a:solidFill>
              </a:defRPr>
            </a:pPr>
            <a:r>
              <a:rPr sz="750" b="0">
                <a:solidFill>
                  <a:srgbClr val="1D2935"/>
                </a:solidFill>
              </a:rPr>
              <a:t>• Prove value without a measured test</a:t>
            </a:r>
          </a:p>
        </p:txBody>
      </p:sp>
      <p:sp>
        <p:nvSpPr>
          <p:cNvPr id="138" name="workflow-size-card">
            <a:extLst xmlns:a="http://schemas.openxmlformats.org/drawingml/2006/main">
              <a:ext uri="{FF2B5EF4-FFF2-40B4-BE49-F238E27FC236}">
                <a16:creationId xmlns:a16="http://schemas.microsoft.com/office/drawing/2014/main" id="{6435EDAD-1302-4BD5-868B-B6A77C619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81675"/>
            <a:ext cx="6858000" cy="1104900"/>
          </a:xfrm>
          <a:prstGeom xmlns:a="http://schemas.openxmlformats.org/drawingml/2006/main" prst="roundRect">
            <a:avLst>
              <a:gd name="adj" fmla="val 6897"/>
            </a:avLst>
          </a:prstGeom>
          <a:solidFill xmlns:a="http://schemas.openxmlformats.org/drawingml/2006/main">
            <a:srgbClr val="EAF5F2"/>
          </a:solidFill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39" name="workflow-size-accent">
            <a:extLst xmlns:a="http://schemas.openxmlformats.org/drawingml/2006/main">
              <a:ext uri="{FF2B5EF4-FFF2-40B4-BE49-F238E27FC236}">
                <a16:creationId xmlns:a16="http://schemas.microsoft.com/office/drawing/2014/main" id="{C3F46F6F-B26D-4BF5-9BAB-C675BC275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81675"/>
            <a:ext cx="66675" cy="1104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6A4C93"/>
          </a:solidFill>
          <a:ln xmlns:a="http://schemas.openxmlformats.org/drawingml/2006/main" w="0">
            <a:solidFill>
              <a:srgbClr val="6A4C93"/>
            </a:solidFill>
            <a:prstDash val="solid"/>
          </a:ln>
        </p:spPr>
      </p:sp>
      <p:sp>
        <p:nvSpPr>
          <p:cNvPr id="140" name="workflow-size-title">
            <a:extLst xmlns:a="http://schemas.openxmlformats.org/drawingml/2006/main">
              <a:ext uri="{FF2B5EF4-FFF2-40B4-BE49-F238E27FC236}">
                <a16:creationId xmlns:a16="http://schemas.microsoft.com/office/drawing/2014/main" id="{74E8D19E-5CD5-4601-9DA9-097F9082A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24550"/>
            <a:ext cx="6515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17324D"/>
                </a:solidFill>
              </a:defRPr>
            </a:pPr>
            <a:r>
              <a:rPr sz="900" b="1">
                <a:solidFill>
                  <a:srgbClr val="17324D"/>
                </a:solidFill>
              </a:rPr>
              <a:t>CHOOSE A WORKFLOW OF THE RIGHT SIZE</a:t>
            </a:r>
          </a:p>
        </p:txBody>
      </p:sp>
      <p:sp>
        <p:nvSpPr>
          <p:cNvPr id="141" name="workflow-size-body">
            <a:extLst xmlns:a="http://schemas.openxmlformats.org/drawingml/2006/main">
              <a:ext uri="{FF2B5EF4-FFF2-40B4-BE49-F238E27FC236}">
                <a16:creationId xmlns:a16="http://schemas.microsoft.com/office/drawing/2014/main" id="{76445771-D0EF-4986-BBBB-EB037BA60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191250"/>
            <a:ext cx="65151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1D2935"/>
                </a:solidFill>
              </a:defRPr>
            </a:pPr>
            <a:r>
              <a:rPr sz="750" b="0">
                <a:solidFill>
                  <a:srgbClr val="1D2935"/>
                </a:solidFill>
              </a:rPr>
              <a:t>One trigger • One outcome owner • Four to seven visible steps • One observable result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750" b="0">
                <a:solidFill>
                  <a:srgbClr val="1D2935"/>
                </a:solidFill>
              </a:defRPr>
            </a:pPr>
            <a:r>
              <a:rPr sz="750" b="0">
                <a:solidFill>
                  <a:srgbClr val="1D2935"/>
                </a:solidFill>
              </a:rPr>
              <a:t>Examples: prepare a weekly field report; draft a customer follow-up; reconcile a routine exception list.</a:t>
            </a:r>
          </a:p>
        </p:txBody>
      </p:sp>
      <p:sp>
        <p:nvSpPr>
          <p:cNvPr id="142" name="team-method-title">
            <a:extLst xmlns:a="http://schemas.openxmlformats.org/drawingml/2006/main">
              <a:ext uri="{FF2B5EF4-FFF2-40B4-BE49-F238E27FC236}">
                <a16:creationId xmlns:a16="http://schemas.microsoft.com/office/drawing/2014/main" id="{B9415752-ADFB-4E64-9AA1-031996188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14375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1">
                <a:solidFill>
                  <a:srgbClr val="17324D"/>
                </a:solidFill>
              </a:defRPr>
            </a:pPr>
            <a:r>
              <a:rPr sz="825" b="1">
                <a:solidFill>
                  <a:srgbClr val="17324D"/>
                </a:solidFill>
              </a:rPr>
              <a:t>SUGGESTED TEAM METHOD</a:t>
            </a:r>
          </a:p>
        </p:txBody>
      </p:sp>
      <p:sp>
        <p:nvSpPr>
          <p:cNvPr id="143" name="method-0-box">
            <a:extLst xmlns:a="http://schemas.openxmlformats.org/drawingml/2006/main">
              <a:ext uri="{FF2B5EF4-FFF2-40B4-BE49-F238E27FC236}">
                <a16:creationId xmlns:a16="http://schemas.microsoft.com/office/drawing/2014/main" id="{4F4BE7F0-1532-4508-8584-8FEBF6777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458075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67C80"/>
            </a:solidFill>
            <a:prstDash val="solid"/>
          </a:ln>
        </p:spPr>
      </p:sp>
      <p:sp>
        <p:nvSpPr>
          <p:cNvPr id="144" name="method-0-text">
            <a:extLst xmlns:a="http://schemas.openxmlformats.org/drawingml/2006/main">
              <a:ext uri="{FF2B5EF4-FFF2-40B4-BE49-F238E27FC236}">
                <a16:creationId xmlns:a16="http://schemas.microsoft.com/office/drawing/2014/main" id="{3C95A95E-4568-4904-9C54-83E983BF6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439025"/>
            <a:ext cx="2933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1  Name the outcome</a:t>
            </a:r>
          </a:p>
        </p:txBody>
      </p:sp>
      <p:sp>
        <p:nvSpPr>
          <p:cNvPr id="145" name="method-1-box">
            <a:extLst xmlns:a="http://schemas.openxmlformats.org/drawingml/2006/main">
              <a:ext uri="{FF2B5EF4-FFF2-40B4-BE49-F238E27FC236}">
                <a16:creationId xmlns:a16="http://schemas.microsoft.com/office/drawing/2014/main" id="{1C173CE9-DBF0-49BC-BCC3-617FFFFFF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820025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67C80"/>
            </a:solidFill>
            <a:prstDash val="solid"/>
          </a:ln>
        </p:spPr>
      </p:sp>
      <p:sp>
        <p:nvSpPr>
          <p:cNvPr id="146" name="method-1-text">
            <a:extLst xmlns:a="http://schemas.openxmlformats.org/drawingml/2006/main">
              <a:ext uri="{FF2B5EF4-FFF2-40B4-BE49-F238E27FC236}">
                <a16:creationId xmlns:a16="http://schemas.microsoft.com/office/drawing/2014/main" id="{E7175CC9-2248-448D-A5FD-6EBCC9259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800975"/>
            <a:ext cx="2933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2  Map the work</a:t>
            </a:r>
          </a:p>
        </p:txBody>
      </p:sp>
      <p:sp>
        <p:nvSpPr>
          <p:cNvPr id="147" name="method-2-box">
            <a:extLst xmlns:a="http://schemas.openxmlformats.org/drawingml/2006/main">
              <a:ext uri="{FF2B5EF4-FFF2-40B4-BE49-F238E27FC236}">
                <a16:creationId xmlns:a16="http://schemas.microsoft.com/office/drawing/2014/main" id="{9743A0F7-9AAB-4E8C-B71E-BF630943E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181975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67C80"/>
            </a:solidFill>
            <a:prstDash val="solid"/>
          </a:ln>
        </p:spPr>
      </p:sp>
      <p:sp>
        <p:nvSpPr>
          <p:cNvPr id="148" name="method-2-text">
            <a:extLst xmlns:a="http://schemas.openxmlformats.org/drawingml/2006/main">
              <a:ext uri="{FF2B5EF4-FFF2-40B4-BE49-F238E27FC236}">
                <a16:creationId xmlns:a16="http://schemas.microsoft.com/office/drawing/2014/main" id="{29148D27-A114-4C02-B262-6FF42DF3C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162925"/>
            <a:ext cx="2933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3  Locate friction</a:t>
            </a:r>
          </a:p>
        </p:txBody>
      </p:sp>
      <p:sp>
        <p:nvSpPr>
          <p:cNvPr id="149" name="method-3-box">
            <a:extLst xmlns:a="http://schemas.openxmlformats.org/drawingml/2006/main">
              <a:ext uri="{FF2B5EF4-FFF2-40B4-BE49-F238E27FC236}">
                <a16:creationId xmlns:a16="http://schemas.microsoft.com/office/drawing/2014/main" id="{43626185-1BD1-4422-A1C5-B2A1278C8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543925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67C80"/>
            </a:solidFill>
            <a:prstDash val="solid"/>
          </a:ln>
        </p:spPr>
      </p:sp>
      <p:sp>
        <p:nvSpPr>
          <p:cNvPr id="150" name="method-3-text">
            <a:extLst xmlns:a="http://schemas.openxmlformats.org/drawingml/2006/main">
              <a:ext uri="{FF2B5EF4-FFF2-40B4-BE49-F238E27FC236}">
                <a16:creationId xmlns:a16="http://schemas.microsoft.com/office/drawing/2014/main" id="{1BFA52C5-9665-4485-B6A3-8056CF62F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524875"/>
            <a:ext cx="2933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4  Bound assistance</a:t>
            </a:r>
          </a:p>
        </p:txBody>
      </p:sp>
      <p:sp>
        <p:nvSpPr>
          <p:cNvPr id="151" name="method-4-box">
            <a:extLst xmlns:a="http://schemas.openxmlformats.org/drawingml/2006/main">
              <a:ext uri="{FF2B5EF4-FFF2-40B4-BE49-F238E27FC236}">
                <a16:creationId xmlns:a16="http://schemas.microsoft.com/office/drawing/2014/main" id="{AB84146A-E176-4FCF-ABF0-BBEB98C98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7458075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67C80"/>
            </a:solidFill>
            <a:prstDash val="solid"/>
          </a:ln>
        </p:spPr>
      </p:sp>
      <p:sp>
        <p:nvSpPr>
          <p:cNvPr id="152" name="method-4-text">
            <a:extLst xmlns:a="http://schemas.openxmlformats.org/drawingml/2006/main">
              <a:ext uri="{FF2B5EF4-FFF2-40B4-BE49-F238E27FC236}">
                <a16:creationId xmlns:a16="http://schemas.microsoft.com/office/drawing/2014/main" id="{A8F134D4-0812-4C86-ABA6-F72DB2F66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7439025"/>
            <a:ext cx="2933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5  Set guardrails</a:t>
            </a:r>
          </a:p>
        </p:txBody>
      </p:sp>
      <p:sp>
        <p:nvSpPr>
          <p:cNvPr id="153" name="method-5-box">
            <a:extLst xmlns:a="http://schemas.openxmlformats.org/drawingml/2006/main">
              <a:ext uri="{FF2B5EF4-FFF2-40B4-BE49-F238E27FC236}">
                <a16:creationId xmlns:a16="http://schemas.microsoft.com/office/drawing/2014/main" id="{69CF0CA2-A90A-4171-956C-5DABB6F54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7820025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67C80"/>
            </a:solidFill>
            <a:prstDash val="solid"/>
          </a:ln>
        </p:spPr>
      </p:sp>
      <p:sp>
        <p:nvSpPr>
          <p:cNvPr id="154" name="method-5-text">
            <a:extLst xmlns:a="http://schemas.openxmlformats.org/drawingml/2006/main">
              <a:ext uri="{FF2B5EF4-FFF2-40B4-BE49-F238E27FC236}">
                <a16:creationId xmlns:a16="http://schemas.microsoft.com/office/drawing/2014/main" id="{85B004BD-8616-455D-87E8-01A456D86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7800975"/>
            <a:ext cx="2933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6  Test and measure</a:t>
            </a:r>
          </a:p>
        </p:txBody>
      </p:sp>
      <p:sp>
        <p:nvSpPr>
          <p:cNvPr id="155" name="method-6-box">
            <a:extLst xmlns:a="http://schemas.openxmlformats.org/drawingml/2006/main">
              <a:ext uri="{FF2B5EF4-FFF2-40B4-BE49-F238E27FC236}">
                <a16:creationId xmlns:a16="http://schemas.microsoft.com/office/drawing/2014/main" id="{73F60532-4FFE-4420-A8F9-9AE9010B6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8181975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67C80"/>
            </a:solidFill>
            <a:prstDash val="solid"/>
          </a:ln>
        </p:spPr>
      </p:sp>
      <p:sp>
        <p:nvSpPr>
          <p:cNvPr id="156" name="method-6-text">
            <a:extLst xmlns:a="http://schemas.openxmlformats.org/drawingml/2006/main">
              <a:ext uri="{FF2B5EF4-FFF2-40B4-BE49-F238E27FC236}">
                <a16:creationId xmlns:a16="http://schemas.microsoft.com/office/drawing/2014/main" id="{DF297C59-A293-405D-A9B3-7F1B13D8D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8162925"/>
            <a:ext cx="2933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7  Decide</a:t>
            </a:r>
          </a:p>
        </p:txBody>
      </p:sp>
      <p:sp>
        <p:nvSpPr>
          <p:cNvPr id="157" name="start-note">
            <a:extLst xmlns:a="http://schemas.openxmlformats.org/drawingml/2006/main">
              <a:ext uri="{FF2B5EF4-FFF2-40B4-BE49-F238E27FC236}">
                <a16:creationId xmlns:a16="http://schemas.microsoft.com/office/drawing/2014/main" id="{CDFD365B-B7F5-430F-AEFE-7AEB59995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896350"/>
            <a:ext cx="6858000" cy="47625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58" name="start-note-text">
            <a:extLst xmlns:a="http://schemas.openxmlformats.org/drawingml/2006/main">
              <a:ext uri="{FF2B5EF4-FFF2-40B4-BE49-F238E27FC236}">
                <a16:creationId xmlns:a16="http://schemas.microsoft.com/office/drawing/2014/main" id="{E6252DF3-AE24-4094-937C-875A98802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029700"/>
            <a:ext cx="65532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5C6974"/>
                </a:solidFill>
              </a:defRPr>
            </a:pPr>
            <a:r>
              <a:rPr sz="750" b="0">
                <a:solidFill>
                  <a:srgbClr val="5C6974"/>
                </a:solidFill>
              </a:rPr>
              <a:t>Best used by 3–6 people who know the work: the outcome owner, one or two practitioners, and any reviewer responsible for consequential output.</a:t>
            </a:r>
          </a:p>
        </p:txBody>
      </p:sp>
      <p:sp>
        <p:nvSpPr>
          <p:cNvPr id="159" name="footer-rule-1">
            <a:extLst xmlns:a="http://schemas.openxmlformats.org/drawingml/2006/main">
              <a:ext uri="{FF2B5EF4-FFF2-40B4-BE49-F238E27FC236}">
                <a16:creationId xmlns:a16="http://schemas.microsoft.com/office/drawing/2014/main" id="{39B9F5C4-C835-4E8A-B7A0-E4E32708B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9601200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60" name="footer-left-1">
            <a:extLst xmlns:a="http://schemas.openxmlformats.org/drawingml/2006/main">
              <a:ext uri="{FF2B5EF4-FFF2-40B4-BE49-F238E27FC236}">
                <a16:creationId xmlns:a16="http://schemas.microsoft.com/office/drawing/2014/main" id="{6DF28509-9620-44BA-9B3E-6B1FEAA6C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9686925"/>
            <a:ext cx="54768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5C6974"/>
                </a:solidFill>
              </a:defRPr>
            </a:pPr>
            <a:r>
              <a:rPr sz="600" b="0">
                <a:solidFill>
                  <a:srgbClr val="5C6974"/>
                </a:solidFill>
              </a:rPr>
              <a:t>BizAI Workflow-to-AI Opportunity Canvas | Team Edition v1.1 | August 2026</a:t>
            </a:r>
          </a:p>
        </p:txBody>
      </p:sp>
      <p:sp>
        <p:nvSpPr>
          <p:cNvPr id="161" name="footer-right-1">
            <a:extLst xmlns:a="http://schemas.openxmlformats.org/drawingml/2006/main">
              <a:ext uri="{FF2B5EF4-FFF2-40B4-BE49-F238E27FC236}">
                <a16:creationId xmlns:a16="http://schemas.microsoft.com/office/drawing/2014/main" id="{4B4049B9-6482-48BB-951F-3CD539590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9686925"/>
            <a:ext cx="1219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600" b="1">
                <a:solidFill>
                  <a:srgbClr val="167C80"/>
                </a:solidFill>
              </a:defRPr>
            </a:pPr>
            <a:r>
              <a:rPr sz="600" b="1">
                <a:solidFill>
                  <a:srgbClr val="167C80"/>
                </a:solidFill>
              </a:rPr>
              <a:t>grassrootech.com/bizai</a:t>
            </a:r>
          </a:p>
        </p:txBody>
      </p:sp>
    </p:spTree>
    <p:extLst>
      <p:ext uri="{BB962C8B-B14F-4D97-AF65-F5344CB8AC3E}">
        <p14:creationId xmlns:p14="http://schemas.microsoft.com/office/powerpoint/2010/main" val="6801874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4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3" name="brand">
            <a:extLst xmlns:a="http://schemas.openxmlformats.org/drawingml/2006/main">
              <a:ext uri="{FF2B5EF4-FFF2-40B4-BE49-F238E27FC236}">
                <a16:creationId xmlns:a16="http://schemas.microsoft.com/office/drawing/2014/main" id="{308D617A-DD42-42A5-B035-73BE0AF00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8572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19050" tIns="9525" rIns="19050" bIns="9525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167C8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67C80"/>
                </a:solidFill>
                <a:latin typeface="Aptos"/>
                <a:ea typeface="Aptos"/>
                <a:cs typeface="Aptos"/>
              </a:rPr>
              <a:t>BizAI.</a:t>
            </a:r>
          </a:p>
        </p:txBody>
      </p:sp>
      <p:sp>
        <p:nvSpPr>
          <p:cNvPr id="114" name="eyebrow-2">
            <a:extLst xmlns:a="http://schemas.openxmlformats.org/drawingml/2006/main">
              <a:ext uri="{FF2B5EF4-FFF2-40B4-BE49-F238E27FC236}">
                <a16:creationId xmlns:a16="http://schemas.microsoft.com/office/drawing/2014/main" id="{E936B4F5-75F5-4516-9666-2647CD590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048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167C80"/>
                </a:solidFill>
              </a:defRPr>
            </a:pPr>
            <a:r>
              <a:rPr sz="750" b="1">
                <a:solidFill>
                  <a:srgbClr val="167C80"/>
                </a:solidFill>
              </a:rPr>
              <a:t>BIZAI WORKFLOW-TO-AI OPPORTUNITY CANVAS</a:t>
            </a:r>
          </a:p>
        </p:txBody>
      </p:sp>
      <p:sp>
        <p:nvSpPr>
          <p:cNvPr id="115" name="page-2">
            <a:extLst xmlns:a="http://schemas.openxmlformats.org/drawingml/2006/main">
              <a:ext uri="{FF2B5EF4-FFF2-40B4-BE49-F238E27FC236}">
                <a16:creationId xmlns:a16="http://schemas.microsoft.com/office/drawing/2014/main" id="{2D81521F-39B1-47BF-BA7B-31F62B24F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714375"/>
            <a:ext cx="609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675" b="1">
                <a:solidFill>
                  <a:srgbClr val="5C6974"/>
                </a:solidFill>
              </a:defRPr>
            </a:pPr>
            <a:r>
              <a:rPr sz="675" b="1">
                <a:solidFill>
                  <a:srgbClr val="5C6974"/>
                </a:solidFill>
              </a:rPr>
              <a:t>2 / 7</a:t>
            </a:r>
          </a:p>
        </p:txBody>
      </p:sp>
      <p:sp>
        <p:nvSpPr>
          <p:cNvPr id="116" name="title-2">
            <a:extLst xmlns:a="http://schemas.openxmlformats.org/drawingml/2006/main">
              <a:ext uri="{FF2B5EF4-FFF2-40B4-BE49-F238E27FC236}">
                <a16:creationId xmlns:a16="http://schemas.microsoft.com/office/drawing/2014/main" id="{74DC5871-EFE6-4ECA-AEE3-AC544F176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952500"/>
            <a:ext cx="685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7324D"/>
                </a:solidFill>
              </a:defRPr>
            </a:pPr>
            <a:r>
              <a:rPr sz="1875" b="1">
                <a:solidFill>
                  <a:srgbClr val="17324D"/>
                </a:solidFill>
              </a:rPr>
              <a:t>DEFINE THE OUTCOME. UNDERSTAND THE WORKFLOW.</a:t>
            </a:r>
          </a:p>
        </p:txBody>
      </p:sp>
      <p:sp>
        <p:nvSpPr>
          <p:cNvPr id="117" name="subtitle-2">
            <a:extLst xmlns:a="http://schemas.openxmlformats.org/drawingml/2006/main">
              <a:ext uri="{FF2B5EF4-FFF2-40B4-BE49-F238E27FC236}">
                <a16:creationId xmlns:a16="http://schemas.microsoft.com/office/drawing/2014/main" id="{CC3A6AE8-5F2E-4CD2-ADD1-879547003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685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5C6974"/>
                </a:solidFill>
              </a:defRPr>
            </a:pPr>
            <a:r>
              <a:rPr sz="900" b="0">
                <a:solidFill>
                  <a:srgbClr val="5C6974"/>
                </a:solidFill>
              </a:rPr>
              <a:t>Document the business result and the way work actually happens today—before considering an AI tool.</a:t>
            </a:r>
          </a:p>
        </p:txBody>
      </p:sp>
      <p:sp>
        <p:nvSpPr>
          <p:cNvPr id="118" name="header-rule-2">
            <a:extLst xmlns:a="http://schemas.openxmlformats.org/drawingml/2006/main">
              <a:ext uri="{FF2B5EF4-FFF2-40B4-BE49-F238E27FC236}">
                <a16:creationId xmlns:a16="http://schemas.microsoft.com/office/drawing/2014/main" id="{58CAFB1D-D22F-4BDE-B957-B2981F6F9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24050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19" name="context-band">
            <a:extLst xmlns:a="http://schemas.openxmlformats.org/drawingml/2006/main">
              <a:ext uri="{FF2B5EF4-FFF2-40B4-BE49-F238E27FC236}">
                <a16:creationId xmlns:a16="http://schemas.microsoft.com/office/drawing/2014/main" id="{B8E2DA63-4420-4128-BC5D-324D9C57F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57400"/>
            <a:ext cx="6858000" cy="514350"/>
          </a:xfrm>
          <a:prstGeom xmlns:a="http://schemas.openxmlformats.org/drawingml/2006/main" prst="roundRect">
            <a:avLst>
              <a:gd name="adj" fmla="val 12963"/>
            </a:avLst>
          </a:prstGeom>
          <a:solidFill xmlns:a="http://schemas.openxmlformats.org/drawingml/2006/main">
            <a:srgbClr val="167C80"/>
          </a:solidFill>
          <a:ln xmlns:a="http://schemas.openxmlformats.org/drawingml/2006/main" w="0">
            <a:solidFill>
              <a:srgbClr val="167C80"/>
            </a:solidFill>
            <a:prstDash val="solid"/>
          </a:ln>
        </p:spPr>
      </p:sp>
      <p:sp>
        <p:nvSpPr>
          <p:cNvPr id="120" name="context-num">
            <a:extLst xmlns:a="http://schemas.openxmlformats.org/drawingml/2006/main">
              <a:ext uri="{FF2B5EF4-FFF2-40B4-BE49-F238E27FC236}">
                <a16:creationId xmlns:a16="http://schemas.microsoft.com/office/drawing/2014/main" id="{68CC50AA-9622-47E4-B755-9B8BBFC96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71700"/>
            <a:ext cx="323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FFFFFF"/>
                </a:solidFill>
              </a:defRPr>
            </a:pPr>
            <a:r>
              <a:rPr sz="90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121" name="context-title">
            <a:extLst xmlns:a="http://schemas.openxmlformats.org/drawingml/2006/main">
              <a:ext uri="{FF2B5EF4-FFF2-40B4-BE49-F238E27FC236}">
                <a16:creationId xmlns:a16="http://schemas.microsoft.com/office/drawing/2014/main" id="{92962D26-035E-4B81-AAF4-A4295E3DE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133600"/>
            <a:ext cx="2762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DEFINE THE OUTCOME</a:t>
            </a:r>
          </a:p>
        </p:txBody>
      </p:sp>
      <p:sp>
        <p:nvSpPr>
          <p:cNvPr id="122" name="context-q">
            <a:extLst xmlns:a="http://schemas.openxmlformats.org/drawingml/2006/main">
              <a:ext uri="{FF2B5EF4-FFF2-40B4-BE49-F238E27FC236}">
                <a16:creationId xmlns:a16="http://schemas.microsoft.com/office/drawing/2014/main" id="{AD0BAC97-9A0F-44F2-A6ED-E5D4A7AD1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2143125"/>
            <a:ext cx="3381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FFFFFF"/>
                </a:solidFill>
              </a:defRPr>
            </a:pPr>
            <a:r>
              <a:rPr sz="750" b="0">
                <a:solidFill>
                  <a:srgbClr val="FFFFFF"/>
                </a:solidFill>
              </a:rPr>
              <a:t>What outcome are we responsible for producing?</a:t>
            </a:r>
          </a:p>
        </p:txBody>
      </p:sp>
      <p:sp>
        <p:nvSpPr>
          <p:cNvPr id="123" name="workflow-name-label">
            <a:extLst xmlns:a="http://schemas.openxmlformats.org/drawingml/2006/main">
              <a:ext uri="{FF2B5EF4-FFF2-40B4-BE49-F238E27FC236}">
                <a16:creationId xmlns:a16="http://schemas.microsoft.com/office/drawing/2014/main" id="{A330ABE4-EDAB-48ED-AA88-D937AA535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3276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17324D"/>
                </a:solidFill>
              </a:defRPr>
            </a:pPr>
            <a:r>
              <a:rPr sz="750" b="1">
                <a:solidFill>
                  <a:srgbClr val="17324D"/>
                </a:solidFill>
              </a:rPr>
              <a:t>WORKFLOW NAME</a:t>
            </a:r>
          </a:p>
        </p:txBody>
      </p:sp>
      <p:sp>
        <p:nvSpPr>
          <p:cNvPr id="124" name="workflow-name-line1">
            <a:extLst xmlns:a="http://schemas.openxmlformats.org/drawingml/2006/main">
              <a:ext uri="{FF2B5EF4-FFF2-40B4-BE49-F238E27FC236}">
                <a16:creationId xmlns:a16="http://schemas.microsoft.com/office/drawing/2014/main" id="{4D26DE3A-C53A-4FB9-A2E3-5E3EFBA11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09900"/>
            <a:ext cx="327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25" name="owner-label">
            <a:extLst xmlns:a="http://schemas.openxmlformats.org/drawingml/2006/main">
              <a:ext uri="{FF2B5EF4-FFF2-40B4-BE49-F238E27FC236}">
                <a16:creationId xmlns:a16="http://schemas.microsoft.com/office/drawing/2014/main" id="{961B3F01-88B9-466C-B119-359052306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752725"/>
            <a:ext cx="3276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17324D"/>
                </a:solidFill>
              </a:defRPr>
            </a:pPr>
            <a:r>
              <a:rPr sz="750" b="1">
                <a:solidFill>
                  <a:srgbClr val="17324D"/>
                </a:solidFill>
              </a:rPr>
              <a:t>OUTCOME OWNER</a:t>
            </a:r>
          </a:p>
        </p:txBody>
      </p:sp>
      <p:sp>
        <p:nvSpPr>
          <p:cNvPr id="126" name="owner-line1">
            <a:extLst xmlns:a="http://schemas.openxmlformats.org/drawingml/2006/main">
              <a:ext uri="{FF2B5EF4-FFF2-40B4-BE49-F238E27FC236}">
                <a16:creationId xmlns:a16="http://schemas.microsoft.com/office/drawing/2014/main" id="{C935BB7A-F1A7-4C6B-99A4-456C5C822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009900"/>
            <a:ext cx="327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27" name="outcome-label">
            <a:extLst xmlns:a="http://schemas.openxmlformats.org/drawingml/2006/main">
              <a:ext uri="{FF2B5EF4-FFF2-40B4-BE49-F238E27FC236}">
                <a16:creationId xmlns:a16="http://schemas.microsoft.com/office/drawing/2014/main" id="{2A29CCD0-321E-4727-8FC0-DC705D39A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429000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17324D"/>
                </a:solidFill>
              </a:defRPr>
            </a:pPr>
            <a:r>
              <a:rPr sz="750" b="1">
                <a:solidFill>
                  <a:srgbClr val="17324D"/>
                </a:solidFill>
              </a:rPr>
              <a:t>EXPECTED OUTCOME</a:t>
            </a:r>
          </a:p>
        </p:txBody>
      </p:sp>
      <p:sp>
        <p:nvSpPr>
          <p:cNvPr id="128" name="outcome-hint">
            <a:extLst xmlns:a="http://schemas.openxmlformats.org/drawingml/2006/main">
              <a:ext uri="{FF2B5EF4-FFF2-40B4-BE49-F238E27FC236}">
                <a16:creationId xmlns:a16="http://schemas.microsoft.com/office/drawing/2014/main" id="{1E2D7EE3-1248-4275-B077-B6B3443DB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00450"/>
            <a:ext cx="6858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5C6974"/>
                </a:solidFill>
              </a:defRPr>
            </a:pPr>
            <a:r>
              <a:rPr sz="600" b="0">
                <a:solidFill>
                  <a:srgbClr val="5C6974"/>
                </a:solidFill>
              </a:rPr>
              <a:t>Describe the observable result—not the activity.</a:t>
            </a:r>
          </a:p>
        </p:txBody>
      </p:sp>
      <p:sp>
        <p:nvSpPr>
          <p:cNvPr id="129" name="outcome-line1">
            <a:extLst xmlns:a="http://schemas.openxmlformats.org/drawingml/2006/main">
              <a:ext uri="{FF2B5EF4-FFF2-40B4-BE49-F238E27FC236}">
                <a16:creationId xmlns:a16="http://schemas.microsoft.com/office/drawing/2014/main" id="{E7298703-143E-4EFE-97BB-4E631DAC6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00475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30" name="outcome-line2">
            <a:extLst xmlns:a="http://schemas.openxmlformats.org/drawingml/2006/main">
              <a:ext uri="{FF2B5EF4-FFF2-40B4-BE49-F238E27FC236}">
                <a16:creationId xmlns:a16="http://schemas.microsoft.com/office/drawing/2014/main" id="{D8F24F8B-75C4-49B8-B853-81833719C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29075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31" name="trigger-label">
            <a:extLst xmlns:a="http://schemas.openxmlformats.org/drawingml/2006/main">
              <a:ext uri="{FF2B5EF4-FFF2-40B4-BE49-F238E27FC236}">
                <a16:creationId xmlns:a16="http://schemas.microsoft.com/office/drawing/2014/main" id="{DB4BC7E5-8103-4998-92D9-B7947299C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76725"/>
            <a:ext cx="3276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17324D"/>
                </a:solidFill>
              </a:defRPr>
            </a:pPr>
            <a:r>
              <a:rPr sz="750" b="1">
                <a:solidFill>
                  <a:srgbClr val="17324D"/>
                </a:solidFill>
              </a:rPr>
              <a:t>TRIGGER</a:t>
            </a:r>
          </a:p>
        </p:txBody>
      </p:sp>
      <p:sp>
        <p:nvSpPr>
          <p:cNvPr id="132" name="trigger-hint">
            <a:extLst xmlns:a="http://schemas.openxmlformats.org/drawingml/2006/main">
              <a:ext uri="{FF2B5EF4-FFF2-40B4-BE49-F238E27FC236}">
                <a16:creationId xmlns:a16="http://schemas.microsoft.com/office/drawing/2014/main" id="{5019F49A-960F-43DB-980B-E798E332D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48175"/>
            <a:ext cx="32766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5C6974"/>
                </a:solidFill>
              </a:defRPr>
            </a:pPr>
            <a:r>
              <a:rPr sz="600" b="0">
                <a:solidFill>
                  <a:srgbClr val="5C6974"/>
                </a:solidFill>
              </a:rPr>
              <a:t>What starts this workflow?</a:t>
            </a:r>
          </a:p>
        </p:txBody>
      </p:sp>
      <p:sp>
        <p:nvSpPr>
          <p:cNvPr id="133" name="trigger-line1">
            <a:extLst xmlns:a="http://schemas.openxmlformats.org/drawingml/2006/main">
              <a:ext uri="{FF2B5EF4-FFF2-40B4-BE49-F238E27FC236}">
                <a16:creationId xmlns:a16="http://schemas.microsoft.com/office/drawing/2014/main" id="{30BC6EFA-CE2F-4B65-976F-683BDAC04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648200"/>
            <a:ext cx="327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34" name="trigger-line2">
            <a:extLst xmlns:a="http://schemas.openxmlformats.org/drawingml/2006/main">
              <a:ext uri="{FF2B5EF4-FFF2-40B4-BE49-F238E27FC236}">
                <a16:creationId xmlns:a16="http://schemas.microsoft.com/office/drawing/2014/main" id="{1BB0CFE0-CF97-45C6-936F-052A67E8F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76800"/>
            <a:ext cx="327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35" name="evidence-label">
            <a:extLst xmlns:a="http://schemas.openxmlformats.org/drawingml/2006/main">
              <a:ext uri="{FF2B5EF4-FFF2-40B4-BE49-F238E27FC236}">
                <a16:creationId xmlns:a16="http://schemas.microsoft.com/office/drawing/2014/main" id="{C0623667-402B-4222-9AA7-0B0C75D01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276725"/>
            <a:ext cx="3276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17324D"/>
                </a:solidFill>
              </a:defRPr>
            </a:pPr>
            <a:r>
              <a:rPr sz="750" b="1">
                <a:solidFill>
                  <a:srgbClr val="17324D"/>
                </a:solidFill>
              </a:rPr>
              <a:t>CURRENT EVIDENCE</a:t>
            </a:r>
          </a:p>
        </p:txBody>
      </p:sp>
      <p:sp>
        <p:nvSpPr>
          <p:cNvPr id="136" name="evidence-hint">
            <a:extLst xmlns:a="http://schemas.openxmlformats.org/drawingml/2006/main">
              <a:ext uri="{FF2B5EF4-FFF2-40B4-BE49-F238E27FC236}">
                <a16:creationId xmlns:a16="http://schemas.microsoft.com/office/drawing/2014/main" id="{4A794881-4880-4157-A2C8-CD60076A2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448175"/>
            <a:ext cx="32766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5C6974"/>
                </a:solidFill>
              </a:defRPr>
            </a:pPr>
            <a:r>
              <a:rPr sz="600" b="0">
                <a:solidFill>
                  <a:srgbClr val="5C6974"/>
                </a:solidFill>
              </a:rPr>
              <a:t>How do we know the outcome was achieved?</a:t>
            </a:r>
          </a:p>
        </p:txBody>
      </p:sp>
      <p:sp>
        <p:nvSpPr>
          <p:cNvPr id="137" name="evidence-line1">
            <a:extLst xmlns:a="http://schemas.openxmlformats.org/drawingml/2006/main">
              <a:ext uri="{FF2B5EF4-FFF2-40B4-BE49-F238E27FC236}">
                <a16:creationId xmlns:a16="http://schemas.microsoft.com/office/drawing/2014/main" id="{1CF914DF-7237-41F3-8CF7-216939FC2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648200"/>
            <a:ext cx="327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38" name="evidence-line2">
            <a:extLst xmlns:a="http://schemas.openxmlformats.org/drawingml/2006/main">
              <a:ext uri="{FF2B5EF4-FFF2-40B4-BE49-F238E27FC236}">
                <a16:creationId xmlns:a16="http://schemas.microsoft.com/office/drawing/2014/main" id="{E3BEABF5-B1A4-4431-939A-33EC2B90D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876800"/>
            <a:ext cx="327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39" name="workflow-band">
            <a:extLst xmlns:a="http://schemas.openxmlformats.org/drawingml/2006/main">
              <a:ext uri="{FF2B5EF4-FFF2-40B4-BE49-F238E27FC236}">
                <a16:creationId xmlns:a16="http://schemas.microsoft.com/office/drawing/2014/main" id="{426599EB-7379-4573-A962-3E40B0275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05400"/>
            <a:ext cx="6858000" cy="514350"/>
          </a:xfrm>
          <a:prstGeom xmlns:a="http://schemas.openxmlformats.org/drawingml/2006/main" prst="roundRect">
            <a:avLst>
              <a:gd name="adj" fmla="val 12963"/>
            </a:avLst>
          </a:prstGeom>
          <a:solidFill xmlns:a="http://schemas.openxmlformats.org/drawingml/2006/main">
            <a:srgbClr val="B65C35"/>
          </a:solidFill>
          <a:ln xmlns:a="http://schemas.openxmlformats.org/drawingml/2006/main" w="0">
            <a:solidFill>
              <a:srgbClr val="B65C35"/>
            </a:solidFill>
            <a:prstDash val="solid"/>
          </a:ln>
        </p:spPr>
      </p:sp>
      <p:sp>
        <p:nvSpPr>
          <p:cNvPr id="140" name="workflow-num">
            <a:extLst xmlns:a="http://schemas.openxmlformats.org/drawingml/2006/main">
              <a:ext uri="{FF2B5EF4-FFF2-40B4-BE49-F238E27FC236}">
                <a16:creationId xmlns:a16="http://schemas.microsoft.com/office/drawing/2014/main" id="{544411D7-A6B7-4D51-A508-E134BB61F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219700"/>
            <a:ext cx="323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FFFFFF"/>
                </a:solidFill>
              </a:defRPr>
            </a:pPr>
            <a:r>
              <a:rPr sz="90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141" name="workflow-title">
            <a:extLst xmlns:a="http://schemas.openxmlformats.org/drawingml/2006/main">
              <a:ext uri="{FF2B5EF4-FFF2-40B4-BE49-F238E27FC236}">
                <a16:creationId xmlns:a16="http://schemas.microsoft.com/office/drawing/2014/main" id="{B5E24B4F-18EE-4AAE-BC37-59CC74ADD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5181600"/>
            <a:ext cx="2762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UNDERSTAND THE WORKFLOW</a:t>
            </a:r>
          </a:p>
        </p:txBody>
      </p:sp>
      <p:sp>
        <p:nvSpPr>
          <p:cNvPr id="142" name="workflow-q">
            <a:extLst xmlns:a="http://schemas.openxmlformats.org/drawingml/2006/main">
              <a:ext uri="{FF2B5EF4-FFF2-40B4-BE49-F238E27FC236}">
                <a16:creationId xmlns:a16="http://schemas.microsoft.com/office/drawing/2014/main" id="{F7C27C6E-5EC6-47B2-AEB5-96B6E1A34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5191125"/>
            <a:ext cx="3381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FFFFFF"/>
                </a:solidFill>
              </a:defRPr>
            </a:pPr>
            <a:r>
              <a:rPr sz="750" b="0">
                <a:solidFill>
                  <a:srgbClr val="FFFFFF"/>
                </a:solidFill>
              </a:rPr>
              <a:t>How does the work actually happen today?</a:t>
            </a:r>
          </a:p>
        </p:txBody>
      </p:sp>
      <p:sp>
        <p:nvSpPr>
          <p:cNvPr id="143" name="inputs-label">
            <a:extLst xmlns:a="http://schemas.openxmlformats.org/drawingml/2006/main">
              <a:ext uri="{FF2B5EF4-FFF2-40B4-BE49-F238E27FC236}">
                <a16:creationId xmlns:a16="http://schemas.microsoft.com/office/drawing/2014/main" id="{38D952B3-E7E0-4214-9071-C90620270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10250"/>
            <a:ext cx="3276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17324D"/>
                </a:solidFill>
              </a:defRPr>
            </a:pPr>
            <a:r>
              <a:rPr sz="750" b="1">
                <a:solidFill>
                  <a:srgbClr val="17324D"/>
                </a:solidFill>
              </a:rPr>
              <a:t>INFORMATION THAT ENTERS</a:t>
            </a:r>
          </a:p>
        </p:txBody>
      </p:sp>
      <p:sp>
        <p:nvSpPr>
          <p:cNvPr id="144" name="inputs-hint">
            <a:extLst xmlns:a="http://schemas.openxmlformats.org/drawingml/2006/main">
              <a:ext uri="{FF2B5EF4-FFF2-40B4-BE49-F238E27FC236}">
                <a16:creationId xmlns:a16="http://schemas.microsoft.com/office/drawing/2014/main" id="{574E8E4F-16B1-4B9C-8194-476A64F83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981700"/>
            <a:ext cx="32766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5C6974"/>
                </a:solidFill>
              </a:defRPr>
            </a:pPr>
            <a:r>
              <a:rPr sz="600" b="0">
                <a:solidFill>
                  <a:srgbClr val="5C6974"/>
                </a:solidFill>
              </a:rPr>
              <a:t>Sources, formats, systems and people.</a:t>
            </a:r>
          </a:p>
        </p:txBody>
      </p:sp>
      <p:sp>
        <p:nvSpPr>
          <p:cNvPr id="145" name="inputs-line1">
            <a:extLst xmlns:a="http://schemas.openxmlformats.org/drawingml/2006/main">
              <a:ext uri="{FF2B5EF4-FFF2-40B4-BE49-F238E27FC236}">
                <a16:creationId xmlns:a16="http://schemas.microsoft.com/office/drawing/2014/main" id="{1BE421C7-AE3C-465F-AD84-3A99F28A8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181725"/>
            <a:ext cx="327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46" name="inputs-line2">
            <a:extLst xmlns:a="http://schemas.openxmlformats.org/drawingml/2006/main">
              <a:ext uri="{FF2B5EF4-FFF2-40B4-BE49-F238E27FC236}">
                <a16:creationId xmlns:a16="http://schemas.microsoft.com/office/drawing/2014/main" id="{0CE1F149-150C-463A-8C5D-76A442BA7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10325"/>
            <a:ext cx="327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47" name="friction-label">
            <a:extLst xmlns:a="http://schemas.openxmlformats.org/drawingml/2006/main">
              <a:ext uri="{FF2B5EF4-FFF2-40B4-BE49-F238E27FC236}">
                <a16:creationId xmlns:a16="http://schemas.microsoft.com/office/drawing/2014/main" id="{24282BCE-A7B1-4FC9-8015-6A511BB51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5810250"/>
            <a:ext cx="3276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17324D"/>
                </a:solidFill>
              </a:defRPr>
            </a:pPr>
            <a:r>
              <a:rPr sz="750" b="1">
                <a:solidFill>
                  <a:srgbClr val="17324D"/>
                </a:solidFill>
              </a:rPr>
              <a:t>FRICTION OBSERVED</a:t>
            </a:r>
          </a:p>
        </p:txBody>
      </p:sp>
      <p:sp>
        <p:nvSpPr>
          <p:cNvPr id="148" name="friction-hint">
            <a:extLst xmlns:a="http://schemas.openxmlformats.org/drawingml/2006/main">
              <a:ext uri="{FF2B5EF4-FFF2-40B4-BE49-F238E27FC236}">
                <a16:creationId xmlns:a16="http://schemas.microsoft.com/office/drawing/2014/main" id="{C1BBA415-CF58-420C-9397-C3F163644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5981700"/>
            <a:ext cx="32766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5C6974"/>
                </a:solidFill>
              </a:defRPr>
            </a:pPr>
            <a:r>
              <a:rPr sz="600" b="0">
                <a:solidFill>
                  <a:srgbClr val="5C6974"/>
                </a:solidFill>
              </a:rPr>
              <a:t>Delay, rework, errors, inconsistency or repeated effort.</a:t>
            </a:r>
          </a:p>
        </p:txBody>
      </p:sp>
      <p:sp>
        <p:nvSpPr>
          <p:cNvPr id="149" name="friction-line1">
            <a:extLst xmlns:a="http://schemas.openxmlformats.org/drawingml/2006/main">
              <a:ext uri="{FF2B5EF4-FFF2-40B4-BE49-F238E27FC236}">
                <a16:creationId xmlns:a16="http://schemas.microsoft.com/office/drawing/2014/main" id="{E2965B62-2647-4C50-8539-A25054446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6181725"/>
            <a:ext cx="327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50" name="friction-line2">
            <a:extLst xmlns:a="http://schemas.openxmlformats.org/drawingml/2006/main">
              <a:ext uri="{FF2B5EF4-FFF2-40B4-BE49-F238E27FC236}">
                <a16:creationId xmlns:a16="http://schemas.microsoft.com/office/drawing/2014/main" id="{3959ADCC-3B70-42D5-9A58-4A3424928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6410325"/>
            <a:ext cx="327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51" name="steps-title">
            <a:extLst xmlns:a="http://schemas.openxmlformats.org/drawingml/2006/main">
              <a:ext uri="{FF2B5EF4-FFF2-40B4-BE49-F238E27FC236}">
                <a16:creationId xmlns:a16="http://schemas.microsoft.com/office/drawing/2014/main" id="{AB211339-D25B-44CC-8209-BC7022977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29400"/>
            <a:ext cx="3276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17324D"/>
                </a:solidFill>
              </a:defRPr>
            </a:pPr>
            <a:r>
              <a:rPr sz="750" b="1">
                <a:solidFill>
                  <a:srgbClr val="17324D"/>
                </a:solidFill>
              </a:rPr>
              <a:t>STEPS AND HANDOFFS</a:t>
            </a:r>
          </a:p>
        </p:txBody>
      </p:sp>
      <p:sp>
        <p:nvSpPr>
          <p:cNvPr id="152" name="steps-hint">
            <a:extLst xmlns:a="http://schemas.openxmlformats.org/drawingml/2006/main">
              <a:ext uri="{FF2B5EF4-FFF2-40B4-BE49-F238E27FC236}">
                <a16:creationId xmlns:a16="http://schemas.microsoft.com/office/drawing/2014/main" id="{461A3A32-397B-4C1D-8B3B-BFBAAA3C6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819900"/>
            <a:ext cx="6858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5C6974"/>
                </a:solidFill>
              </a:defRPr>
            </a:pPr>
            <a:r>
              <a:rPr sz="600" b="0">
                <a:solidFill>
                  <a:srgbClr val="5C6974"/>
                </a:solidFill>
              </a:rPr>
              <a:t>List 4–7 steps. Mark each S = standardized or J = judgment-heavy.</a:t>
            </a:r>
          </a:p>
        </p:txBody>
      </p:sp>
      <p:sp>
        <p:nvSpPr>
          <p:cNvPr id="153" name="step-n-0">
            <a:extLst xmlns:a="http://schemas.openxmlformats.org/drawingml/2006/main">
              <a:ext uri="{FF2B5EF4-FFF2-40B4-BE49-F238E27FC236}">
                <a16:creationId xmlns:a16="http://schemas.microsoft.com/office/drawing/2014/main" id="{361BBEBE-9F6C-4C8F-80CE-C70370BC7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06755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1">
                <a:solidFill>
                  <a:srgbClr val="5C6974"/>
                </a:solidFill>
              </a:defRPr>
            </a:pPr>
            <a:r>
              <a:rPr sz="675" b="1">
                <a:solidFill>
                  <a:srgbClr val="5C6974"/>
                </a:solidFill>
              </a:rPr>
              <a:t>1.</a:t>
            </a:r>
          </a:p>
        </p:txBody>
      </p:sp>
      <p:sp>
        <p:nvSpPr>
          <p:cNvPr id="154" name="step-line-0">
            <a:extLst xmlns:a="http://schemas.openxmlformats.org/drawingml/2006/main">
              <a:ext uri="{FF2B5EF4-FFF2-40B4-BE49-F238E27FC236}">
                <a16:creationId xmlns:a16="http://schemas.microsoft.com/office/drawing/2014/main" id="{E6EF0803-FF0B-4A6D-A0B4-E7EE60BC8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7200900"/>
            <a:ext cx="4857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55" name="step-s-0-box">
            <a:extLst xmlns:a="http://schemas.openxmlformats.org/drawingml/2006/main">
              <a:ext uri="{FF2B5EF4-FFF2-40B4-BE49-F238E27FC236}">
                <a16:creationId xmlns:a16="http://schemas.microsoft.com/office/drawing/2014/main" id="{434021D1-056E-42B7-A398-93067BBD2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7086600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67C80"/>
            </a:solidFill>
            <a:prstDash val="solid"/>
          </a:ln>
        </p:spPr>
      </p:sp>
      <p:sp>
        <p:nvSpPr>
          <p:cNvPr id="156" name="step-s-0-text">
            <a:extLst xmlns:a="http://schemas.openxmlformats.org/drawingml/2006/main">
              <a:ext uri="{FF2B5EF4-FFF2-40B4-BE49-F238E27FC236}">
                <a16:creationId xmlns:a16="http://schemas.microsoft.com/office/drawing/2014/main" id="{F7C05324-BAA5-4456-9E89-856D9C431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7067550"/>
            <a:ext cx="285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S</a:t>
            </a:r>
          </a:p>
        </p:txBody>
      </p:sp>
      <p:sp>
        <p:nvSpPr>
          <p:cNvPr id="157" name="step-j-0-box">
            <a:extLst xmlns:a="http://schemas.openxmlformats.org/drawingml/2006/main">
              <a:ext uri="{FF2B5EF4-FFF2-40B4-BE49-F238E27FC236}">
                <a16:creationId xmlns:a16="http://schemas.microsoft.com/office/drawing/2014/main" id="{6C5B97EF-6518-47C1-AD57-5D2E79AF0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7086600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65C35"/>
            </a:solidFill>
            <a:prstDash val="solid"/>
          </a:ln>
        </p:spPr>
      </p:sp>
      <p:sp>
        <p:nvSpPr>
          <p:cNvPr id="158" name="step-j-0-text">
            <a:extLst xmlns:a="http://schemas.openxmlformats.org/drawingml/2006/main">
              <a:ext uri="{FF2B5EF4-FFF2-40B4-BE49-F238E27FC236}">
                <a16:creationId xmlns:a16="http://schemas.microsoft.com/office/drawing/2014/main" id="{429098C1-3275-4D10-854E-937D99CA5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7067550"/>
            <a:ext cx="285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J</a:t>
            </a:r>
          </a:p>
        </p:txBody>
      </p:sp>
      <p:sp>
        <p:nvSpPr>
          <p:cNvPr id="159" name="step-n-1">
            <a:extLst xmlns:a="http://schemas.openxmlformats.org/drawingml/2006/main">
              <a:ext uri="{FF2B5EF4-FFF2-40B4-BE49-F238E27FC236}">
                <a16:creationId xmlns:a16="http://schemas.microsoft.com/office/drawing/2014/main" id="{F56FDA2E-0DE5-4D1E-BC69-00B8AD0C2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324725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1">
                <a:solidFill>
                  <a:srgbClr val="5C6974"/>
                </a:solidFill>
              </a:defRPr>
            </a:pPr>
            <a:r>
              <a:rPr sz="675" b="1">
                <a:solidFill>
                  <a:srgbClr val="5C6974"/>
                </a:solidFill>
              </a:rPr>
              <a:t>2.</a:t>
            </a:r>
          </a:p>
        </p:txBody>
      </p:sp>
      <p:sp>
        <p:nvSpPr>
          <p:cNvPr id="160" name="step-line-1">
            <a:extLst xmlns:a="http://schemas.openxmlformats.org/drawingml/2006/main">
              <a:ext uri="{FF2B5EF4-FFF2-40B4-BE49-F238E27FC236}">
                <a16:creationId xmlns:a16="http://schemas.microsoft.com/office/drawing/2014/main" id="{241DF50C-E610-4C98-9106-BE729AAC8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7458075"/>
            <a:ext cx="4857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61" name="step-s-1-box">
            <a:extLst xmlns:a="http://schemas.openxmlformats.org/drawingml/2006/main">
              <a:ext uri="{FF2B5EF4-FFF2-40B4-BE49-F238E27FC236}">
                <a16:creationId xmlns:a16="http://schemas.microsoft.com/office/drawing/2014/main" id="{F3993337-C991-42B5-BF21-9EA8B5093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7343775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67C80"/>
            </a:solidFill>
            <a:prstDash val="solid"/>
          </a:ln>
        </p:spPr>
      </p:sp>
      <p:sp>
        <p:nvSpPr>
          <p:cNvPr id="162" name="step-s-1-text">
            <a:extLst xmlns:a="http://schemas.openxmlformats.org/drawingml/2006/main">
              <a:ext uri="{FF2B5EF4-FFF2-40B4-BE49-F238E27FC236}">
                <a16:creationId xmlns:a16="http://schemas.microsoft.com/office/drawing/2014/main" id="{74F0A70F-8ACA-4918-B55E-53E1B9328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7324725"/>
            <a:ext cx="285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S</a:t>
            </a:r>
          </a:p>
        </p:txBody>
      </p:sp>
      <p:sp>
        <p:nvSpPr>
          <p:cNvPr id="163" name="step-j-1-box">
            <a:extLst xmlns:a="http://schemas.openxmlformats.org/drawingml/2006/main">
              <a:ext uri="{FF2B5EF4-FFF2-40B4-BE49-F238E27FC236}">
                <a16:creationId xmlns:a16="http://schemas.microsoft.com/office/drawing/2014/main" id="{A2BA574E-5B94-42B3-8B96-51CF3E427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7343775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65C35"/>
            </a:solidFill>
            <a:prstDash val="solid"/>
          </a:ln>
        </p:spPr>
      </p:sp>
      <p:sp>
        <p:nvSpPr>
          <p:cNvPr id="164" name="step-j-1-text">
            <a:extLst xmlns:a="http://schemas.openxmlformats.org/drawingml/2006/main">
              <a:ext uri="{FF2B5EF4-FFF2-40B4-BE49-F238E27FC236}">
                <a16:creationId xmlns:a16="http://schemas.microsoft.com/office/drawing/2014/main" id="{15BFC4B8-31C3-4E36-AA66-7AD8ED6A6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7324725"/>
            <a:ext cx="285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J</a:t>
            </a:r>
          </a:p>
        </p:txBody>
      </p:sp>
      <p:sp>
        <p:nvSpPr>
          <p:cNvPr id="165" name="step-n-2">
            <a:extLst xmlns:a="http://schemas.openxmlformats.org/drawingml/2006/main">
              <a:ext uri="{FF2B5EF4-FFF2-40B4-BE49-F238E27FC236}">
                <a16:creationId xmlns:a16="http://schemas.microsoft.com/office/drawing/2014/main" id="{5224A6D2-7E95-4BCB-892E-BA81DF4D4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5819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1">
                <a:solidFill>
                  <a:srgbClr val="5C6974"/>
                </a:solidFill>
              </a:defRPr>
            </a:pPr>
            <a:r>
              <a:rPr sz="675" b="1">
                <a:solidFill>
                  <a:srgbClr val="5C6974"/>
                </a:solidFill>
              </a:rPr>
              <a:t>3.</a:t>
            </a:r>
          </a:p>
        </p:txBody>
      </p:sp>
      <p:sp>
        <p:nvSpPr>
          <p:cNvPr id="166" name="step-line-2">
            <a:extLst xmlns:a="http://schemas.openxmlformats.org/drawingml/2006/main">
              <a:ext uri="{FF2B5EF4-FFF2-40B4-BE49-F238E27FC236}">
                <a16:creationId xmlns:a16="http://schemas.microsoft.com/office/drawing/2014/main" id="{FC60AD44-D710-48AE-8952-4EA21BE90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7715250"/>
            <a:ext cx="4857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67" name="step-s-2-box">
            <a:extLst xmlns:a="http://schemas.openxmlformats.org/drawingml/2006/main">
              <a:ext uri="{FF2B5EF4-FFF2-40B4-BE49-F238E27FC236}">
                <a16:creationId xmlns:a16="http://schemas.microsoft.com/office/drawing/2014/main" id="{858C32CC-9A61-41E3-909E-BD22C475F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7600950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67C80"/>
            </a:solidFill>
            <a:prstDash val="solid"/>
          </a:ln>
        </p:spPr>
      </p:sp>
      <p:sp>
        <p:nvSpPr>
          <p:cNvPr id="168" name="step-s-2-text">
            <a:extLst xmlns:a="http://schemas.openxmlformats.org/drawingml/2006/main">
              <a:ext uri="{FF2B5EF4-FFF2-40B4-BE49-F238E27FC236}">
                <a16:creationId xmlns:a16="http://schemas.microsoft.com/office/drawing/2014/main" id="{CD2A1B9C-E5A0-4AA3-B8A0-90BEE9C82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7581900"/>
            <a:ext cx="285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S</a:t>
            </a:r>
          </a:p>
        </p:txBody>
      </p:sp>
      <p:sp>
        <p:nvSpPr>
          <p:cNvPr id="169" name="step-j-2-box">
            <a:extLst xmlns:a="http://schemas.openxmlformats.org/drawingml/2006/main">
              <a:ext uri="{FF2B5EF4-FFF2-40B4-BE49-F238E27FC236}">
                <a16:creationId xmlns:a16="http://schemas.microsoft.com/office/drawing/2014/main" id="{3F6893BA-7E3C-43A2-9028-46073F785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7600950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65C35"/>
            </a:solidFill>
            <a:prstDash val="solid"/>
          </a:ln>
        </p:spPr>
      </p:sp>
      <p:sp>
        <p:nvSpPr>
          <p:cNvPr id="170" name="step-j-2-text">
            <a:extLst xmlns:a="http://schemas.openxmlformats.org/drawingml/2006/main">
              <a:ext uri="{FF2B5EF4-FFF2-40B4-BE49-F238E27FC236}">
                <a16:creationId xmlns:a16="http://schemas.microsoft.com/office/drawing/2014/main" id="{1B9C70E2-EEC4-4C1A-96B7-672CB92D0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7581900"/>
            <a:ext cx="285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J</a:t>
            </a:r>
          </a:p>
        </p:txBody>
      </p:sp>
      <p:sp>
        <p:nvSpPr>
          <p:cNvPr id="171" name="step-n-3">
            <a:extLst xmlns:a="http://schemas.openxmlformats.org/drawingml/2006/main">
              <a:ext uri="{FF2B5EF4-FFF2-40B4-BE49-F238E27FC236}">
                <a16:creationId xmlns:a16="http://schemas.microsoft.com/office/drawing/2014/main" id="{B03FF35F-73A5-4670-BDB8-06C8598E9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839075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1">
                <a:solidFill>
                  <a:srgbClr val="5C6974"/>
                </a:solidFill>
              </a:defRPr>
            </a:pPr>
            <a:r>
              <a:rPr sz="675" b="1">
                <a:solidFill>
                  <a:srgbClr val="5C6974"/>
                </a:solidFill>
              </a:rPr>
              <a:t>4.</a:t>
            </a:r>
          </a:p>
        </p:txBody>
      </p:sp>
      <p:sp>
        <p:nvSpPr>
          <p:cNvPr id="172" name="step-line-3">
            <a:extLst xmlns:a="http://schemas.openxmlformats.org/drawingml/2006/main">
              <a:ext uri="{FF2B5EF4-FFF2-40B4-BE49-F238E27FC236}">
                <a16:creationId xmlns:a16="http://schemas.microsoft.com/office/drawing/2014/main" id="{D3F770DD-DEA0-49E9-938E-AECF64759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7972425"/>
            <a:ext cx="4857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73" name="step-s-3-box">
            <a:extLst xmlns:a="http://schemas.openxmlformats.org/drawingml/2006/main">
              <a:ext uri="{FF2B5EF4-FFF2-40B4-BE49-F238E27FC236}">
                <a16:creationId xmlns:a16="http://schemas.microsoft.com/office/drawing/2014/main" id="{75D4A1FA-2477-4F15-BC28-8EE0F6322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7858125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67C80"/>
            </a:solidFill>
            <a:prstDash val="solid"/>
          </a:ln>
        </p:spPr>
      </p:sp>
      <p:sp>
        <p:nvSpPr>
          <p:cNvPr id="174" name="step-s-3-text">
            <a:extLst xmlns:a="http://schemas.openxmlformats.org/drawingml/2006/main">
              <a:ext uri="{FF2B5EF4-FFF2-40B4-BE49-F238E27FC236}">
                <a16:creationId xmlns:a16="http://schemas.microsoft.com/office/drawing/2014/main" id="{CC1658F5-E377-48AD-9083-D78ADB107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7839075"/>
            <a:ext cx="285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S</a:t>
            </a:r>
          </a:p>
        </p:txBody>
      </p:sp>
      <p:sp>
        <p:nvSpPr>
          <p:cNvPr id="175" name="step-j-3-box">
            <a:extLst xmlns:a="http://schemas.openxmlformats.org/drawingml/2006/main">
              <a:ext uri="{FF2B5EF4-FFF2-40B4-BE49-F238E27FC236}">
                <a16:creationId xmlns:a16="http://schemas.microsoft.com/office/drawing/2014/main" id="{6FDE66C0-1E3F-4C3C-9A53-E19CCB601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7858125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65C35"/>
            </a:solidFill>
            <a:prstDash val="solid"/>
          </a:ln>
        </p:spPr>
      </p:sp>
      <p:sp>
        <p:nvSpPr>
          <p:cNvPr id="176" name="step-j-3-text">
            <a:extLst xmlns:a="http://schemas.openxmlformats.org/drawingml/2006/main">
              <a:ext uri="{FF2B5EF4-FFF2-40B4-BE49-F238E27FC236}">
                <a16:creationId xmlns:a16="http://schemas.microsoft.com/office/drawing/2014/main" id="{FD1604FF-DA7E-4DD4-BABA-BF36DF5BB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7839075"/>
            <a:ext cx="285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J</a:t>
            </a:r>
          </a:p>
        </p:txBody>
      </p:sp>
      <p:sp>
        <p:nvSpPr>
          <p:cNvPr id="177" name="step-n-4">
            <a:extLst xmlns:a="http://schemas.openxmlformats.org/drawingml/2006/main">
              <a:ext uri="{FF2B5EF4-FFF2-40B4-BE49-F238E27FC236}">
                <a16:creationId xmlns:a16="http://schemas.microsoft.com/office/drawing/2014/main" id="{AC489C2C-FF7C-40EC-AAA5-6EAEAD958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09625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1">
                <a:solidFill>
                  <a:srgbClr val="5C6974"/>
                </a:solidFill>
              </a:defRPr>
            </a:pPr>
            <a:r>
              <a:rPr sz="675" b="1">
                <a:solidFill>
                  <a:srgbClr val="5C6974"/>
                </a:solidFill>
              </a:rPr>
              <a:t>5.</a:t>
            </a:r>
          </a:p>
        </p:txBody>
      </p:sp>
      <p:sp>
        <p:nvSpPr>
          <p:cNvPr id="178" name="step-line-4">
            <a:extLst xmlns:a="http://schemas.openxmlformats.org/drawingml/2006/main">
              <a:ext uri="{FF2B5EF4-FFF2-40B4-BE49-F238E27FC236}">
                <a16:creationId xmlns:a16="http://schemas.microsoft.com/office/drawing/2014/main" id="{E784EB14-9E39-47B6-B092-5AF19A897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8229600"/>
            <a:ext cx="4857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79" name="step-s-4-box">
            <a:extLst xmlns:a="http://schemas.openxmlformats.org/drawingml/2006/main">
              <a:ext uri="{FF2B5EF4-FFF2-40B4-BE49-F238E27FC236}">
                <a16:creationId xmlns:a16="http://schemas.microsoft.com/office/drawing/2014/main" id="{F45A4F9F-D117-44C1-8497-A95CC1C8E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8115300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67C80"/>
            </a:solidFill>
            <a:prstDash val="solid"/>
          </a:ln>
        </p:spPr>
      </p:sp>
      <p:sp>
        <p:nvSpPr>
          <p:cNvPr id="180" name="step-s-4-text">
            <a:extLst xmlns:a="http://schemas.openxmlformats.org/drawingml/2006/main">
              <a:ext uri="{FF2B5EF4-FFF2-40B4-BE49-F238E27FC236}">
                <a16:creationId xmlns:a16="http://schemas.microsoft.com/office/drawing/2014/main" id="{41832F6F-BD18-4487-86C1-E43286051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8096250"/>
            <a:ext cx="285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S</a:t>
            </a:r>
          </a:p>
        </p:txBody>
      </p:sp>
      <p:sp>
        <p:nvSpPr>
          <p:cNvPr id="181" name="step-j-4-box">
            <a:extLst xmlns:a="http://schemas.openxmlformats.org/drawingml/2006/main">
              <a:ext uri="{FF2B5EF4-FFF2-40B4-BE49-F238E27FC236}">
                <a16:creationId xmlns:a16="http://schemas.microsoft.com/office/drawing/2014/main" id="{13F79CE6-D77A-45B9-AC44-B7B8C8B2D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8115300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65C35"/>
            </a:solidFill>
            <a:prstDash val="solid"/>
          </a:ln>
        </p:spPr>
      </p:sp>
      <p:sp>
        <p:nvSpPr>
          <p:cNvPr id="182" name="step-j-4-text">
            <a:extLst xmlns:a="http://schemas.openxmlformats.org/drawingml/2006/main">
              <a:ext uri="{FF2B5EF4-FFF2-40B4-BE49-F238E27FC236}">
                <a16:creationId xmlns:a16="http://schemas.microsoft.com/office/drawing/2014/main" id="{D2E5CB6F-F472-405F-B4A5-78B2ECB95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8096250"/>
            <a:ext cx="285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J</a:t>
            </a:r>
          </a:p>
        </p:txBody>
      </p:sp>
      <p:sp>
        <p:nvSpPr>
          <p:cNvPr id="183" name="step-n-5">
            <a:extLst xmlns:a="http://schemas.openxmlformats.org/drawingml/2006/main">
              <a:ext uri="{FF2B5EF4-FFF2-40B4-BE49-F238E27FC236}">
                <a16:creationId xmlns:a16="http://schemas.microsoft.com/office/drawing/2014/main" id="{66A0168B-E11D-4FCA-84C1-2A2197EF2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353425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1">
                <a:solidFill>
                  <a:srgbClr val="5C6974"/>
                </a:solidFill>
              </a:defRPr>
            </a:pPr>
            <a:r>
              <a:rPr sz="675" b="1">
                <a:solidFill>
                  <a:srgbClr val="5C6974"/>
                </a:solidFill>
              </a:rPr>
              <a:t>6.</a:t>
            </a:r>
          </a:p>
        </p:txBody>
      </p:sp>
      <p:sp>
        <p:nvSpPr>
          <p:cNvPr id="184" name="step-line-5">
            <a:extLst xmlns:a="http://schemas.openxmlformats.org/drawingml/2006/main">
              <a:ext uri="{FF2B5EF4-FFF2-40B4-BE49-F238E27FC236}">
                <a16:creationId xmlns:a16="http://schemas.microsoft.com/office/drawing/2014/main" id="{0DF4356F-A48D-4082-BE27-9DACD9D4B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8486775"/>
            <a:ext cx="4857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85" name="step-s-5-box">
            <a:extLst xmlns:a="http://schemas.openxmlformats.org/drawingml/2006/main">
              <a:ext uri="{FF2B5EF4-FFF2-40B4-BE49-F238E27FC236}">
                <a16:creationId xmlns:a16="http://schemas.microsoft.com/office/drawing/2014/main" id="{9773702A-1785-465B-B4C7-C3CE488C0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8372475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67C80"/>
            </a:solidFill>
            <a:prstDash val="solid"/>
          </a:ln>
        </p:spPr>
      </p:sp>
      <p:sp>
        <p:nvSpPr>
          <p:cNvPr id="186" name="step-s-5-text">
            <a:extLst xmlns:a="http://schemas.openxmlformats.org/drawingml/2006/main">
              <a:ext uri="{FF2B5EF4-FFF2-40B4-BE49-F238E27FC236}">
                <a16:creationId xmlns:a16="http://schemas.microsoft.com/office/drawing/2014/main" id="{819FB85E-4E44-455A-A9AA-F46D5D444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8353425"/>
            <a:ext cx="285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S</a:t>
            </a:r>
          </a:p>
        </p:txBody>
      </p:sp>
      <p:sp>
        <p:nvSpPr>
          <p:cNvPr id="187" name="step-j-5-box">
            <a:extLst xmlns:a="http://schemas.openxmlformats.org/drawingml/2006/main">
              <a:ext uri="{FF2B5EF4-FFF2-40B4-BE49-F238E27FC236}">
                <a16:creationId xmlns:a16="http://schemas.microsoft.com/office/drawing/2014/main" id="{F85E64BF-430C-472C-8ED2-A93C03E0E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8372475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65C35"/>
            </a:solidFill>
            <a:prstDash val="solid"/>
          </a:ln>
        </p:spPr>
      </p:sp>
      <p:sp>
        <p:nvSpPr>
          <p:cNvPr id="188" name="step-j-5-text">
            <a:extLst xmlns:a="http://schemas.openxmlformats.org/drawingml/2006/main">
              <a:ext uri="{FF2B5EF4-FFF2-40B4-BE49-F238E27FC236}">
                <a16:creationId xmlns:a16="http://schemas.microsoft.com/office/drawing/2014/main" id="{35F3F86D-B4C3-467C-9B9A-B48208EB5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8353425"/>
            <a:ext cx="285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J</a:t>
            </a:r>
          </a:p>
        </p:txBody>
      </p:sp>
      <p:sp>
        <p:nvSpPr>
          <p:cNvPr id="189" name="judgment-callout">
            <a:extLst xmlns:a="http://schemas.openxmlformats.org/drawingml/2006/main">
              <a:ext uri="{FF2B5EF4-FFF2-40B4-BE49-F238E27FC236}">
                <a16:creationId xmlns:a16="http://schemas.microsoft.com/office/drawing/2014/main" id="{F95A6EA8-EE4B-459B-AA79-C8C67BB07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972550"/>
            <a:ext cx="6858000" cy="4381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65C35"/>
            </a:solidFill>
            <a:prstDash val="solid"/>
          </a:ln>
        </p:spPr>
      </p:sp>
      <p:sp>
        <p:nvSpPr>
          <p:cNvPr id="190" name="judgment-callout-text">
            <a:extLst xmlns:a="http://schemas.openxmlformats.org/drawingml/2006/main">
              <a:ext uri="{FF2B5EF4-FFF2-40B4-BE49-F238E27FC236}">
                <a16:creationId xmlns:a16="http://schemas.microsoft.com/office/drawing/2014/main" id="{7F8D57F8-A607-433A-AF08-93B087701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9077325"/>
            <a:ext cx="6591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1">
                <a:solidFill>
                  <a:srgbClr val="B65C35"/>
                </a:solidFill>
              </a:defRPr>
            </a:pPr>
            <a:r>
              <a:rPr sz="675" b="1">
                <a:solidFill>
                  <a:srgbClr val="B65C35"/>
                </a:solidFill>
              </a:rPr>
              <a:t>Circle the step where human judgment most affects customers, employees, money, safety, compliance or reputation.</a:t>
            </a:r>
          </a:p>
        </p:txBody>
      </p:sp>
      <p:sp>
        <p:nvSpPr>
          <p:cNvPr id="191" name="footer-rule-2">
            <a:extLst xmlns:a="http://schemas.openxmlformats.org/drawingml/2006/main">
              <a:ext uri="{FF2B5EF4-FFF2-40B4-BE49-F238E27FC236}">
                <a16:creationId xmlns:a16="http://schemas.microsoft.com/office/drawing/2014/main" id="{10C1644F-AF64-441A-83F0-7BF255CEC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9601200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92" name="footer-left-2">
            <a:extLst xmlns:a="http://schemas.openxmlformats.org/drawingml/2006/main">
              <a:ext uri="{FF2B5EF4-FFF2-40B4-BE49-F238E27FC236}">
                <a16:creationId xmlns:a16="http://schemas.microsoft.com/office/drawing/2014/main" id="{319BFFC8-941F-40C8-93CD-C8CD50048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9686925"/>
            <a:ext cx="54768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5C6974"/>
                </a:solidFill>
              </a:defRPr>
            </a:pPr>
            <a:r>
              <a:rPr sz="600" b="0">
                <a:solidFill>
                  <a:srgbClr val="5C6974"/>
                </a:solidFill>
              </a:rPr>
              <a:t>BizAI Workflow-to-AI Opportunity Canvas | Team Edition v1.1 | August 2026</a:t>
            </a:r>
          </a:p>
        </p:txBody>
      </p:sp>
      <p:sp>
        <p:nvSpPr>
          <p:cNvPr id="193" name="footer-right-2">
            <a:extLst xmlns:a="http://schemas.openxmlformats.org/drawingml/2006/main">
              <a:ext uri="{FF2B5EF4-FFF2-40B4-BE49-F238E27FC236}">
                <a16:creationId xmlns:a16="http://schemas.microsoft.com/office/drawing/2014/main" id="{C13DA631-A396-4528-8717-8182D0763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9686925"/>
            <a:ext cx="1219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600" b="1">
                <a:solidFill>
                  <a:srgbClr val="167C80"/>
                </a:solidFill>
              </a:defRPr>
            </a:pPr>
            <a:r>
              <a:rPr sz="600" b="1">
                <a:solidFill>
                  <a:srgbClr val="167C80"/>
                </a:solidFill>
              </a:rPr>
              <a:t>grassrootech.com/bizai</a:t>
            </a:r>
          </a:p>
        </p:txBody>
      </p:sp>
      <p:sp>
        <p:nvSpPr>
          <p:cNvPr id="194" name="step-n-6">
            <a:extLst xmlns:a="http://schemas.openxmlformats.org/drawingml/2006/main">
              <a:ext uri="{FF2B5EF4-FFF2-40B4-BE49-F238E27FC236}">
                <a16:creationId xmlns:a16="http://schemas.microsoft.com/office/drawing/2014/main" id="{6A40AD8D-0020-4E8B-BFF9-65C1E0E00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610600"/>
            <a:ext cx="3238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7.</a:t>
            </a:r>
          </a:p>
        </p:txBody>
      </p:sp>
      <p:sp>
        <p:nvSpPr>
          <p:cNvPr id="195" name="step-line-6">
            <a:extLst xmlns:a="http://schemas.openxmlformats.org/drawingml/2006/main">
              <a:ext uri="{FF2B5EF4-FFF2-40B4-BE49-F238E27FC236}">
                <a16:creationId xmlns:a16="http://schemas.microsoft.com/office/drawing/2014/main" id="{418D0DFD-E20C-488D-B5C0-6CC78FDFE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8743950"/>
            <a:ext cx="4857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96" name="step-s-6-box">
            <a:extLst xmlns:a="http://schemas.openxmlformats.org/drawingml/2006/main">
              <a:ext uri="{FF2B5EF4-FFF2-40B4-BE49-F238E27FC236}">
                <a16:creationId xmlns:a16="http://schemas.microsoft.com/office/drawing/2014/main" id="{DDBA413B-A7F4-4F3C-B48F-3A81C47C1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8629650"/>
            <a:ext cx="133350" cy="13335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167C80"/>
            </a:solidFill>
            <a:prstDash val="solid"/>
          </a:ln>
        </p:spPr>
      </p:sp>
      <p:sp>
        <p:nvSpPr>
          <p:cNvPr id="197" name="step-s-6-text">
            <a:extLst xmlns:a="http://schemas.openxmlformats.org/drawingml/2006/main">
              <a:ext uri="{FF2B5EF4-FFF2-40B4-BE49-F238E27FC236}">
                <a16:creationId xmlns:a16="http://schemas.microsoft.com/office/drawing/2014/main" id="{0D3FDA74-4C70-4C0E-9076-181595FD7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8610600"/>
            <a:ext cx="285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5C6974"/>
                </a:solidFill>
              </a:defRPr>
            </a:pPr>
            <a:r>
              <a:rPr sz="675" b="0">
                <a:solidFill>
                  <a:srgbClr val="5C6974"/>
                </a:solidFill>
              </a:rPr>
              <a:t>S</a:t>
            </a:r>
          </a:p>
        </p:txBody>
      </p:sp>
      <p:sp>
        <p:nvSpPr>
          <p:cNvPr id="198" name="step-j-6-box">
            <a:extLst xmlns:a="http://schemas.openxmlformats.org/drawingml/2006/main">
              <a:ext uri="{FF2B5EF4-FFF2-40B4-BE49-F238E27FC236}">
                <a16:creationId xmlns:a16="http://schemas.microsoft.com/office/drawing/2014/main" id="{C3B3AC8F-3B35-48DF-8289-195BDCB77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8629650"/>
            <a:ext cx="133350" cy="13335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65C35"/>
            </a:solidFill>
            <a:prstDash val="solid"/>
          </a:ln>
        </p:spPr>
      </p:sp>
      <p:sp>
        <p:nvSpPr>
          <p:cNvPr id="199" name="step-j-6-text">
            <a:extLst xmlns:a="http://schemas.openxmlformats.org/drawingml/2006/main">
              <a:ext uri="{FF2B5EF4-FFF2-40B4-BE49-F238E27FC236}">
                <a16:creationId xmlns:a16="http://schemas.microsoft.com/office/drawing/2014/main" id="{E5428B3D-658C-4E8A-9135-197ED9ADC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8610600"/>
            <a:ext cx="285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5C6974"/>
                </a:solidFill>
              </a:defRPr>
            </a:pPr>
            <a:r>
              <a:rPr sz="675" b="0">
                <a:solidFill>
                  <a:srgbClr val="5C6974"/>
                </a:solidFill>
              </a:rPr>
              <a:t>J</a:t>
            </a:r>
          </a:p>
        </p:txBody>
      </p:sp>
    </p:spTree>
    <p:extLst>
      <p:ext uri="{BB962C8B-B14F-4D97-AF65-F5344CB8AC3E}">
        <p14:creationId xmlns:p14="http://schemas.microsoft.com/office/powerpoint/2010/main" val="6801874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4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3" name="brand">
            <a:extLst xmlns:a="http://schemas.openxmlformats.org/drawingml/2006/main">
              <a:ext uri="{FF2B5EF4-FFF2-40B4-BE49-F238E27FC236}">
                <a16:creationId xmlns:a16="http://schemas.microsoft.com/office/drawing/2014/main" id="{308D617A-DD42-42A5-B035-73BE0AF00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8572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19050" tIns="9525" rIns="19050" bIns="9525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167C8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67C80"/>
                </a:solidFill>
                <a:latin typeface="Aptos"/>
                <a:ea typeface="Aptos"/>
                <a:cs typeface="Aptos"/>
              </a:rPr>
              <a:t>BizAI.</a:t>
            </a:r>
          </a:p>
        </p:txBody>
      </p:sp>
      <p:sp>
        <p:nvSpPr>
          <p:cNvPr id="114" name="eyebrow-3">
            <a:extLst xmlns:a="http://schemas.openxmlformats.org/drawingml/2006/main">
              <a:ext uri="{FF2B5EF4-FFF2-40B4-BE49-F238E27FC236}">
                <a16:creationId xmlns:a16="http://schemas.microsoft.com/office/drawing/2014/main" id="{B0105557-7D69-4C88-88AB-350651043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048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B4862B"/>
                </a:solidFill>
              </a:defRPr>
            </a:pPr>
            <a:r>
              <a:rPr sz="750" b="1">
                <a:solidFill>
                  <a:srgbClr val="B4862B"/>
                </a:solidFill>
              </a:rPr>
              <a:t>BIZAI WORKFLOW-TO-AI OPPORTUNITY CANVAS</a:t>
            </a:r>
          </a:p>
        </p:txBody>
      </p:sp>
      <p:sp>
        <p:nvSpPr>
          <p:cNvPr id="115" name="page-3">
            <a:extLst xmlns:a="http://schemas.openxmlformats.org/drawingml/2006/main">
              <a:ext uri="{FF2B5EF4-FFF2-40B4-BE49-F238E27FC236}">
                <a16:creationId xmlns:a16="http://schemas.microsoft.com/office/drawing/2014/main" id="{402C9DF9-935C-4A02-8CDA-982F547B4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714375"/>
            <a:ext cx="609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675" b="1">
                <a:solidFill>
                  <a:srgbClr val="5C6974"/>
                </a:solidFill>
              </a:defRPr>
            </a:pPr>
            <a:r>
              <a:rPr sz="675" b="1">
                <a:solidFill>
                  <a:srgbClr val="5C6974"/>
                </a:solidFill>
              </a:rPr>
              <a:t>3 / 7</a:t>
            </a:r>
          </a:p>
        </p:txBody>
      </p:sp>
      <p:sp>
        <p:nvSpPr>
          <p:cNvPr id="116" name="title-3">
            <a:extLst xmlns:a="http://schemas.openxmlformats.org/drawingml/2006/main">
              <a:ext uri="{FF2B5EF4-FFF2-40B4-BE49-F238E27FC236}">
                <a16:creationId xmlns:a16="http://schemas.microsoft.com/office/drawing/2014/main" id="{6FFB6BFA-CCAA-4ACA-B016-3507F17DA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952500"/>
            <a:ext cx="685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7324D"/>
                </a:solidFill>
              </a:defRPr>
            </a:pPr>
            <a:r>
              <a:rPr sz="1875" b="1">
                <a:solidFill>
                  <a:srgbClr val="17324D"/>
                </a:solidFill>
              </a:rPr>
              <a:t>BOUND THE AI OPPORTUNITY. KEEP ACCOUNTABILITY HUMAN.</a:t>
            </a:r>
          </a:p>
        </p:txBody>
      </p:sp>
      <p:sp>
        <p:nvSpPr>
          <p:cNvPr id="117" name="subtitle-3">
            <a:extLst xmlns:a="http://schemas.openxmlformats.org/drawingml/2006/main">
              <a:ext uri="{FF2B5EF4-FFF2-40B4-BE49-F238E27FC236}">
                <a16:creationId xmlns:a16="http://schemas.microsoft.com/office/drawing/2014/main" id="{4E54B87E-93D1-4FD8-AD5A-B32A8B0F5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685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5C6974"/>
                </a:solidFill>
              </a:defRPr>
            </a:pPr>
            <a:r>
              <a:rPr sz="900" b="0">
                <a:solidFill>
                  <a:srgbClr val="5C6974"/>
                </a:solidFill>
              </a:rPr>
              <a:t>Describe assistance narrowly enough to evaluate—and name who verifies the result and owns the action.</a:t>
            </a:r>
          </a:p>
        </p:txBody>
      </p:sp>
      <p:sp>
        <p:nvSpPr>
          <p:cNvPr id="118" name="header-rule-3">
            <a:extLst xmlns:a="http://schemas.openxmlformats.org/drawingml/2006/main">
              <a:ext uri="{FF2B5EF4-FFF2-40B4-BE49-F238E27FC236}">
                <a16:creationId xmlns:a16="http://schemas.microsoft.com/office/drawing/2014/main" id="{77652007-B13C-428F-AF2A-E08D04267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24050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19" name="opportunity-band">
            <a:extLst xmlns:a="http://schemas.openxmlformats.org/drawingml/2006/main">
              <a:ext uri="{FF2B5EF4-FFF2-40B4-BE49-F238E27FC236}">
                <a16:creationId xmlns:a16="http://schemas.microsoft.com/office/drawing/2014/main" id="{C8F39602-7A1B-440B-BC66-CD8D57FDB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57400"/>
            <a:ext cx="6858000" cy="514350"/>
          </a:xfrm>
          <a:prstGeom xmlns:a="http://schemas.openxmlformats.org/drawingml/2006/main" prst="roundRect">
            <a:avLst>
              <a:gd name="adj" fmla="val 12963"/>
            </a:avLst>
          </a:prstGeom>
          <a:solidFill xmlns:a="http://schemas.openxmlformats.org/drawingml/2006/main">
            <a:srgbClr val="B4862B"/>
          </a:solidFill>
          <a:ln xmlns:a="http://schemas.openxmlformats.org/drawingml/2006/main" w="0">
            <a:solidFill>
              <a:srgbClr val="B4862B"/>
            </a:solidFill>
            <a:prstDash val="solid"/>
          </a:ln>
        </p:spPr>
      </p:sp>
      <p:sp>
        <p:nvSpPr>
          <p:cNvPr id="120" name="opportunity-num">
            <a:extLst xmlns:a="http://schemas.openxmlformats.org/drawingml/2006/main">
              <a:ext uri="{FF2B5EF4-FFF2-40B4-BE49-F238E27FC236}">
                <a16:creationId xmlns:a16="http://schemas.microsoft.com/office/drawing/2014/main" id="{07490D59-71D1-4203-91EE-76481021F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71700"/>
            <a:ext cx="323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FFFFFF"/>
                </a:solidFill>
              </a:defRPr>
            </a:pPr>
            <a:r>
              <a:rPr sz="90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121" name="opportunity-title">
            <a:extLst xmlns:a="http://schemas.openxmlformats.org/drawingml/2006/main">
              <a:ext uri="{FF2B5EF4-FFF2-40B4-BE49-F238E27FC236}">
                <a16:creationId xmlns:a16="http://schemas.microsoft.com/office/drawing/2014/main" id="{7E383FA2-86F0-4B44-83F1-3E77BC8C3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133600"/>
            <a:ext cx="2762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IDENTIFY AI ASSISTANCE</a:t>
            </a:r>
          </a:p>
        </p:txBody>
      </p:sp>
      <p:sp>
        <p:nvSpPr>
          <p:cNvPr id="122" name="opportunity-q">
            <a:extLst xmlns:a="http://schemas.openxmlformats.org/drawingml/2006/main">
              <a:ext uri="{FF2B5EF4-FFF2-40B4-BE49-F238E27FC236}">
                <a16:creationId xmlns:a16="http://schemas.microsoft.com/office/drawing/2014/main" id="{87C3EAB5-BCE8-4E5B-B16C-3272F92F0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2143125"/>
            <a:ext cx="3381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FFFFFF"/>
                </a:solidFill>
              </a:defRPr>
            </a:pPr>
            <a:r>
              <a:rPr sz="750" b="0">
                <a:solidFill>
                  <a:srgbClr val="FFFFFF"/>
                </a:solidFill>
              </a:rPr>
              <a:t>Which bounded task might AI assist—and what must it not decide?</a:t>
            </a:r>
          </a:p>
        </p:txBody>
      </p:sp>
      <p:sp>
        <p:nvSpPr>
          <p:cNvPr id="123" name="bounded-task-label">
            <a:extLst xmlns:a="http://schemas.openxmlformats.org/drawingml/2006/main">
              <a:ext uri="{FF2B5EF4-FFF2-40B4-BE49-F238E27FC236}">
                <a16:creationId xmlns:a16="http://schemas.microsoft.com/office/drawing/2014/main" id="{C1FFD995-3B0C-4492-9ED2-0330CE89A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527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17324D"/>
                </a:solidFill>
              </a:defRPr>
            </a:pPr>
            <a:r>
              <a:rPr sz="750" b="1">
                <a:solidFill>
                  <a:srgbClr val="17324D"/>
                </a:solidFill>
              </a:rPr>
              <a:t>BOUNDED TASK</a:t>
            </a:r>
          </a:p>
        </p:txBody>
      </p:sp>
      <p:sp>
        <p:nvSpPr>
          <p:cNvPr id="124" name="bounded-task-hint">
            <a:extLst xmlns:a="http://schemas.openxmlformats.org/drawingml/2006/main">
              <a:ext uri="{FF2B5EF4-FFF2-40B4-BE49-F238E27FC236}">
                <a16:creationId xmlns:a16="http://schemas.microsoft.com/office/drawing/2014/main" id="{1A7EF74F-F6EE-40E3-BFF7-7E6C3A39D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924175"/>
            <a:ext cx="6858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5C6974"/>
                </a:solidFill>
              </a:defRPr>
            </a:pPr>
            <a:r>
              <a:rPr sz="600" b="0">
                <a:solidFill>
                  <a:srgbClr val="5C6974"/>
                </a:solidFill>
              </a:rPr>
              <a:t>Complete: “AI could assist by…”</a:t>
            </a:r>
          </a:p>
        </p:txBody>
      </p:sp>
      <p:sp>
        <p:nvSpPr>
          <p:cNvPr id="125" name="bounded-task-line1">
            <a:extLst xmlns:a="http://schemas.openxmlformats.org/drawingml/2006/main">
              <a:ext uri="{FF2B5EF4-FFF2-40B4-BE49-F238E27FC236}">
                <a16:creationId xmlns:a16="http://schemas.microsoft.com/office/drawing/2014/main" id="{9E15D542-4ECF-4D2B-98B0-527F1E4F7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124200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26" name="bounded-task-line2">
            <a:extLst xmlns:a="http://schemas.openxmlformats.org/drawingml/2006/main">
              <a:ext uri="{FF2B5EF4-FFF2-40B4-BE49-F238E27FC236}">
                <a16:creationId xmlns:a16="http://schemas.microsoft.com/office/drawing/2014/main" id="{B6BF175B-09E4-441F-92C8-F21A8AD84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52800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27" name="assist-type">
            <a:extLst xmlns:a="http://schemas.openxmlformats.org/drawingml/2006/main">
              <a:ext uri="{FF2B5EF4-FFF2-40B4-BE49-F238E27FC236}">
                <a16:creationId xmlns:a16="http://schemas.microsoft.com/office/drawing/2014/main" id="{EC53881B-78DD-4611-A685-593169B50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5528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17324D"/>
                </a:solidFill>
              </a:defRPr>
            </a:pPr>
            <a:r>
              <a:rPr sz="750" b="1">
                <a:solidFill>
                  <a:srgbClr val="17324D"/>
                </a:solidFill>
              </a:rPr>
              <a:t>TYPE OF ASSISTANCE</a:t>
            </a:r>
          </a:p>
        </p:txBody>
      </p:sp>
      <p:sp>
        <p:nvSpPr>
          <p:cNvPr id="128" name="type-0-box">
            <a:extLst xmlns:a="http://schemas.openxmlformats.org/drawingml/2006/main">
              <a:ext uri="{FF2B5EF4-FFF2-40B4-BE49-F238E27FC236}">
                <a16:creationId xmlns:a16="http://schemas.microsoft.com/office/drawing/2014/main" id="{1C79E04D-510B-4433-86C0-FE71755F8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29050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4862B"/>
            </a:solidFill>
            <a:prstDash val="solid"/>
          </a:ln>
        </p:spPr>
      </p:sp>
      <p:sp>
        <p:nvSpPr>
          <p:cNvPr id="129" name="type-0-text">
            <a:extLst xmlns:a="http://schemas.openxmlformats.org/drawingml/2006/main">
              <a:ext uri="{FF2B5EF4-FFF2-40B4-BE49-F238E27FC236}">
                <a16:creationId xmlns:a16="http://schemas.microsoft.com/office/drawing/2014/main" id="{60CB3624-D2D0-4910-B544-76F3AB873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10000"/>
            <a:ext cx="13620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Summarize</a:t>
            </a:r>
          </a:p>
        </p:txBody>
      </p:sp>
      <p:sp>
        <p:nvSpPr>
          <p:cNvPr id="130" name="type-1-box">
            <a:extLst xmlns:a="http://schemas.openxmlformats.org/drawingml/2006/main">
              <a:ext uri="{FF2B5EF4-FFF2-40B4-BE49-F238E27FC236}">
                <a16:creationId xmlns:a16="http://schemas.microsoft.com/office/drawing/2014/main" id="{27756258-F9DA-4EA5-A2D1-B04FBC84F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3829050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4862B"/>
            </a:solidFill>
            <a:prstDash val="solid"/>
          </a:ln>
        </p:spPr>
      </p:sp>
      <p:sp>
        <p:nvSpPr>
          <p:cNvPr id="131" name="type-1-text">
            <a:extLst xmlns:a="http://schemas.openxmlformats.org/drawingml/2006/main">
              <a:ext uri="{FF2B5EF4-FFF2-40B4-BE49-F238E27FC236}">
                <a16:creationId xmlns:a16="http://schemas.microsoft.com/office/drawing/2014/main" id="{9977B97D-D15E-419E-936A-2C44C2847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810000"/>
            <a:ext cx="13620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Draft</a:t>
            </a:r>
          </a:p>
        </p:txBody>
      </p:sp>
      <p:sp>
        <p:nvSpPr>
          <p:cNvPr id="132" name="type-2-box">
            <a:extLst xmlns:a="http://schemas.openxmlformats.org/drawingml/2006/main">
              <a:ext uri="{FF2B5EF4-FFF2-40B4-BE49-F238E27FC236}">
                <a16:creationId xmlns:a16="http://schemas.microsoft.com/office/drawing/2014/main" id="{327454BB-0C4A-4491-B37D-3E59D52F0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3829050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4862B"/>
            </a:solidFill>
            <a:prstDash val="solid"/>
          </a:ln>
        </p:spPr>
      </p:sp>
      <p:sp>
        <p:nvSpPr>
          <p:cNvPr id="133" name="type-2-text">
            <a:extLst xmlns:a="http://schemas.openxmlformats.org/drawingml/2006/main">
              <a:ext uri="{FF2B5EF4-FFF2-40B4-BE49-F238E27FC236}">
                <a16:creationId xmlns:a16="http://schemas.microsoft.com/office/drawing/2014/main" id="{70967774-DCDE-4DB4-857D-DD0A68BF0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810000"/>
            <a:ext cx="13620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Classify</a:t>
            </a:r>
          </a:p>
        </p:txBody>
      </p:sp>
      <p:sp>
        <p:nvSpPr>
          <p:cNvPr id="134" name="type-3-box">
            <a:extLst xmlns:a="http://schemas.openxmlformats.org/drawingml/2006/main">
              <a:ext uri="{FF2B5EF4-FFF2-40B4-BE49-F238E27FC236}">
                <a16:creationId xmlns:a16="http://schemas.microsoft.com/office/drawing/2014/main" id="{CE913752-CAA2-47DD-AA46-30FA10458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3829050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4862B"/>
            </a:solidFill>
            <a:prstDash val="solid"/>
          </a:ln>
        </p:spPr>
      </p:sp>
      <p:sp>
        <p:nvSpPr>
          <p:cNvPr id="135" name="type-3-text">
            <a:extLst xmlns:a="http://schemas.openxmlformats.org/drawingml/2006/main">
              <a:ext uri="{FF2B5EF4-FFF2-40B4-BE49-F238E27FC236}">
                <a16:creationId xmlns:a16="http://schemas.microsoft.com/office/drawing/2014/main" id="{D0DCCD03-0F8F-44A7-A04A-EC3CC770A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810000"/>
            <a:ext cx="13620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Extract</a:t>
            </a:r>
          </a:p>
        </p:txBody>
      </p:sp>
      <p:sp>
        <p:nvSpPr>
          <p:cNvPr id="136" name="type-4-box">
            <a:extLst xmlns:a="http://schemas.openxmlformats.org/drawingml/2006/main">
              <a:ext uri="{FF2B5EF4-FFF2-40B4-BE49-F238E27FC236}">
                <a16:creationId xmlns:a16="http://schemas.microsoft.com/office/drawing/2014/main" id="{C9B4EF99-FBEB-4617-B115-795AB33AD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133850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4862B"/>
            </a:solidFill>
            <a:prstDash val="solid"/>
          </a:ln>
        </p:spPr>
      </p:sp>
      <p:sp>
        <p:nvSpPr>
          <p:cNvPr id="137" name="type-4-text">
            <a:extLst xmlns:a="http://schemas.openxmlformats.org/drawingml/2006/main">
              <a:ext uri="{FF2B5EF4-FFF2-40B4-BE49-F238E27FC236}">
                <a16:creationId xmlns:a16="http://schemas.microsoft.com/office/drawing/2014/main" id="{14DFC2EE-5551-4CCB-9244-3D8870DCC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14800"/>
            <a:ext cx="13620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Compare</a:t>
            </a:r>
          </a:p>
        </p:txBody>
      </p:sp>
      <p:sp>
        <p:nvSpPr>
          <p:cNvPr id="138" name="type-5-box">
            <a:extLst xmlns:a="http://schemas.openxmlformats.org/drawingml/2006/main">
              <a:ext uri="{FF2B5EF4-FFF2-40B4-BE49-F238E27FC236}">
                <a16:creationId xmlns:a16="http://schemas.microsoft.com/office/drawing/2014/main" id="{B1449EC7-3C0E-41FB-9F9F-D6D275F9B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4133850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4862B"/>
            </a:solidFill>
            <a:prstDash val="solid"/>
          </a:ln>
        </p:spPr>
      </p:sp>
      <p:sp>
        <p:nvSpPr>
          <p:cNvPr id="139" name="type-5-text">
            <a:extLst xmlns:a="http://schemas.openxmlformats.org/drawingml/2006/main">
              <a:ext uri="{FF2B5EF4-FFF2-40B4-BE49-F238E27FC236}">
                <a16:creationId xmlns:a16="http://schemas.microsoft.com/office/drawing/2014/main" id="{E4869382-1C18-4E6E-B90C-10CF8C426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114800"/>
            <a:ext cx="13620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Translate</a:t>
            </a:r>
          </a:p>
        </p:txBody>
      </p:sp>
      <p:sp>
        <p:nvSpPr>
          <p:cNvPr id="140" name="type-6-box">
            <a:extLst xmlns:a="http://schemas.openxmlformats.org/drawingml/2006/main">
              <a:ext uri="{FF2B5EF4-FFF2-40B4-BE49-F238E27FC236}">
                <a16:creationId xmlns:a16="http://schemas.microsoft.com/office/drawing/2014/main" id="{C3B94731-69A4-462C-8BE2-32BB7C0DF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4133850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4862B"/>
            </a:solidFill>
            <a:prstDash val="solid"/>
          </a:ln>
        </p:spPr>
      </p:sp>
      <p:sp>
        <p:nvSpPr>
          <p:cNvPr id="141" name="type-6-text">
            <a:extLst xmlns:a="http://schemas.openxmlformats.org/drawingml/2006/main">
              <a:ext uri="{FF2B5EF4-FFF2-40B4-BE49-F238E27FC236}">
                <a16:creationId xmlns:a16="http://schemas.microsoft.com/office/drawing/2014/main" id="{E56FFC51-D24E-42B1-87E0-50340E5AD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114800"/>
            <a:ext cx="13620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Suggest next steps</a:t>
            </a:r>
          </a:p>
        </p:txBody>
      </p:sp>
      <p:sp>
        <p:nvSpPr>
          <p:cNvPr id="142" name="type-7-box">
            <a:extLst xmlns:a="http://schemas.openxmlformats.org/drawingml/2006/main">
              <a:ext uri="{FF2B5EF4-FFF2-40B4-BE49-F238E27FC236}">
                <a16:creationId xmlns:a16="http://schemas.microsoft.com/office/drawing/2014/main" id="{B8438985-36F1-4DE5-9D4A-7E36C43CD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4133850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4862B"/>
            </a:solidFill>
            <a:prstDash val="solid"/>
          </a:ln>
        </p:spPr>
      </p:sp>
      <p:sp>
        <p:nvSpPr>
          <p:cNvPr id="143" name="type-7-text">
            <a:extLst xmlns:a="http://schemas.openxmlformats.org/drawingml/2006/main">
              <a:ext uri="{FF2B5EF4-FFF2-40B4-BE49-F238E27FC236}">
                <a16:creationId xmlns:a16="http://schemas.microsoft.com/office/drawing/2014/main" id="{B5086037-88C5-44D6-A1A3-3DDF0236E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114800"/>
            <a:ext cx="13620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Other</a:t>
            </a:r>
          </a:p>
        </p:txBody>
      </p:sp>
      <p:sp>
        <p:nvSpPr>
          <p:cNvPr id="144" name="needed-info-label">
            <a:extLst xmlns:a="http://schemas.openxmlformats.org/drawingml/2006/main">
              <a:ext uri="{FF2B5EF4-FFF2-40B4-BE49-F238E27FC236}">
                <a16:creationId xmlns:a16="http://schemas.microsoft.com/office/drawing/2014/main" id="{D7A9B175-A1C8-4CAD-BF5D-063AD2B02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52950"/>
            <a:ext cx="3276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17324D"/>
                </a:solidFill>
              </a:defRPr>
            </a:pPr>
            <a:r>
              <a:rPr sz="750" b="1">
                <a:solidFill>
                  <a:srgbClr val="17324D"/>
                </a:solidFill>
              </a:rPr>
              <a:t>INFORMATION / ACCESS NEEDED</a:t>
            </a:r>
          </a:p>
        </p:txBody>
      </p:sp>
      <p:sp>
        <p:nvSpPr>
          <p:cNvPr id="145" name="needed-info-hint">
            <a:extLst xmlns:a="http://schemas.openxmlformats.org/drawingml/2006/main">
              <a:ext uri="{FF2B5EF4-FFF2-40B4-BE49-F238E27FC236}">
                <a16:creationId xmlns:a16="http://schemas.microsoft.com/office/drawing/2014/main" id="{39A37C44-266E-44B6-9F9D-F6C07A2A8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724400"/>
            <a:ext cx="32766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5C6974"/>
                </a:solidFill>
              </a:defRPr>
            </a:pPr>
            <a:r>
              <a:rPr sz="600" b="0">
                <a:solidFill>
                  <a:srgbClr val="5C6974"/>
                </a:solidFill>
              </a:rPr>
              <a:t>Include protected or proprietary information concerns.</a:t>
            </a:r>
          </a:p>
        </p:txBody>
      </p:sp>
      <p:sp>
        <p:nvSpPr>
          <p:cNvPr id="146" name="needed-info-line1">
            <a:extLst xmlns:a="http://schemas.openxmlformats.org/drawingml/2006/main">
              <a:ext uri="{FF2B5EF4-FFF2-40B4-BE49-F238E27FC236}">
                <a16:creationId xmlns:a16="http://schemas.microsoft.com/office/drawing/2014/main" id="{D9F4F994-F763-4E12-BE7A-A0402E05B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924425"/>
            <a:ext cx="327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47" name="needed-info-line2">
            <a:extLst xmlns:a="http://schemas.openxmlformats.org/drawingml/2006/main">
              <a:ext uri="{FF2B5EF4-FFF2-40B4-BE49-F238E27FC236}">
                <a16:creationId xmlns:a16="http://schemas.microsoft.com/office/drawing/2014/main" id="{002317C3-1B86-408F-A4C6-F11D72DB0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53025"/>
            <a:ext cx="327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48" name="failure-label">
            <a:extLst xmlns:a="http://schemas.openxmlformats.org/drawingml/2006/main">
              <a:ext uri="{FF2B5EF4-FFF2-40B4-BE49-F238E27FC236}">
                <a16:creationId xmlns:a16="http://schemas.microsoft.com/office/drawing/2014/main" id="{73932828-BA71-42C0-96F3-30E7FB38C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52950"/>
            <a:ext cx="3276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17324D"/>
                </a:solidFill>
              </a:defRPr>
            </a:pPr>
            <a:r>
              <a:rPr sz="750" b="1">
                <a:solidFill>
                  <a:srgbClr val="17324D"/>
                </a:solidFill>
              </a:rPr>
              <a:t>IF THE OUTPUT IS WRONG</a:t>
            </a:r>
          </a:p>
        </p:txBody>
      </p:sp>
      <p:sp>
        <p:nvSpPr>
          <p:cNvPr id="149" name="failure-hint">
            <a:extLst xmlns:a="http://schemas.openxmlformats.org/drawingml/2006/main">
              <a:ext uri="{FF2B5EF4-FFF2-40B4-BE49-F238E27FC236}">
                <a16:creationId xmlns:a16="http://schemas.microsoft.com/office/drawing/2014/main" id="{E4E8D5B9-82EB-444D-84EE-BD73AE5B8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724400"/>
            <a:ext cx="32766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5C6974"/>
                </a:solidFill>
              </a:defRPr>
            </a:pPr>
            <a:r>
              <a:rPr sz="600" b="0">
                <a:solidFill>
                  <a:srgbClr val="5C6974"/>
                </a:solidFill>
              </a:rPr>
              <a:t>Who or what could be affected?</a:t>
            </a:r>
          </a:p>
        </p:txBody>
      </p:sp>
      <p:sp>
        <p:nvSpPr>
          <p:cNvPr id="150" name="failure-line1">
            <a:extLst xmlns:a="http://schemas.openxmlformats.org/drawingml/2006/main">
              <a:ext uri="{FF2B5EF4-FFF2-40B4-BE49-F238E27FC236}">
                <a16:creationId xmlns:a16="http://schemas.microsoft.com/office/drawing/2014/main" id="{6FC54076-750E-49CB-90F5-A33F67411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924425"/>
            <a:ext cx="327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51" name="failure-line2">
            <a:extLst xmlns:a="http://schemas.openxmlformats.org/drawingml/2006/main">
              <a:ext uri="{FF2B5EF4-FFF2-40B4-BE49-F238E27FC236}">
                <a16:creationId xmlns:a16="http://schemas.microsoft.com/office/drawing/2014/main" id="{8FF153B3-8964-470A-BAB9-E8D246F99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5153025"/>
            <a:ext cx="327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52" name="must-not-label">
            <a:extLst xmlns:a="http://schemas.openxmlformats.org/drawingml/2006/main">
              <a:ext uri="{FF2B5EF4-FFF2-40B4-BE49-F238E27FC236}">
                <a16:creationId xmlns:a16="http://schemas.microsoft.com/office/drawing/2014/main" id="{1DF47FCE-D896-48F0-8452-C90C00A7B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314950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17324D"/>
                </a:solidFill>
              </a:defRPr>
            </a:pPr>
            <a:r>
              <a:rPr sz="750" b="1">
                <a:solidFill>
                  <a:srgbClr val="17324D"/>
                </a:solidFill>
              </a:rPr>
              <a:t>AI MUST NOT DECIDE OR DO</a:t>
            </a:r>
          </a:p>
        </p:txBody>
      </p:sp>
      <p:sp>
        <p:nvSpPr>
          <p:cNvPr id="153" name="must-not-hint">
            <a:extLst xmlns:a="http://schemas.openxmlformats.org/drawingml/2006/main">
              <a:ext uri="{FF2B5EF4-FFF2-40B4-BE49-F238E27FC236}">
                <a16:creationId xmlns:a16="http://schemas.microsoft.com/office/drawing/2014/main" id="{3A067149-E873-4D9B-BEC5-E587B1D7F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86400"/>
            <a:ext cx="6858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5C6974"/>
                </a:solidFill>
              </a:defRPr>
            </a:pPr>
            <a:r>
              <a:rPr sz="600" b="0">
                <a:solidFill>
                  <a:srgbClr val="5C6974"/>
                </a:solidFill>
              </a:rPr>
              <a:t>State the prohibited decision, action or boundary.</a:t>
            </a:r>
          </a:p>
        </p:txBody>
      </p:sp>
      <p:sp>
        <p:nvSpPr>
          <p:cNvPr id="154" name="must-not-line1">
            <a:extLst xmlns:a="http://schemas.openxmlformats.org/drawingml/2006/main">
              <a:ext uri="{FF2B5EF4-FFF2-40B4-BE49-F238E27FC236}">
                <a16:creationId xmlns:a16="http://schemas.microsoft.com/office/drawing/2014/main" id="{255B0EF6-44C6-4FD0-AB1F-BBCCC0E30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686425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55" name="must-not-line2">
            <a:extLst xmlns:a="http://schemas.openxmlformats.org/drawingml/2006/main">
              <a:ext uri="{FF2B5EF4-FFF2-40B4-BE49-F238E27FC236}">
                <a16:creationId xmlns:a16="http://schemas.microsoft.com/office/drawing/2014/main" id="{0A1C5C9D-3A2C-454D-9AA1-0B526B44F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915025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56" name="accountability-band">
            <a:extLst xmlns:a="http://schemas.openxmlformats.org/drawingml/2006/main">
              <a:ext uri="{FF2B5EF4-FFF2-40B4-BE49-F238E27FC236}">
                <a16:creationId xmlns:a16="http://schemas.microsoft.com/office/drawing/2014/main" id="{E5DDC050-9EFA-4DDC-8CC0-602F019A6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172200"/>
            <a:ext cx="6858000" cy="514350"/>
          </a:xfrm>
          <a:prstGeom xmlns:a="http://schemas.openxmlformats.org/drawingml/2006/main" prst="roundRect">
            <a:avLst>
              <a:gd name="adj" fmla="val 12963"/>
            </a:avLst>
          </a:prstGeom>
          <a:solidFill xmlns:a="http://schemas.openxmlformats.org/drawingml/2006/main">
            <a:srgbClr val="397A58"/>
          </a:solidFill>
          <a:ln xmlns:a="http://schemas.openxmlformats.org/drawingml/2006/main" w="0">
            <a:solidFill>
              <a:srgbClr val="397A58"/>
            </a:solidFill>
            <a:prstDash val="solid"/>
          </a:ln>
        </p:spPr>
      </p:sp>
      <p:sp>
        <p:nvSpPr>
          <p:cNvPr id="157" name="accountability-num">
            <a:extLst xmlns:a="http://schemas.openxmlformats.org/drawingml/2006/main">
              <a:ext uri="{FF2B5EF4-FFF2-40B4-BE49-F238E27FC236}">
                <a16:creationId xmlns:a16="http://schemas.microsoft.com/office/drawing/2014/main" id="{68ED01AE-2F20-4673-B55D-641A620CF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286500"/>
            <a:ext cx="323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FFFFFF"/>
                </a:solidFill>
              </a:defRPr>
            </a:pPr>
            <a:r>
              <a:rPr sz="90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158" name="accountability-title">
            <a:extLst xmlns:a="http://schemas.openxmlformats.org/drawingml/2006/main">
              <a:ext uri="{FF2B5EF4-FFF2-40B4-BE49-F238E27FC236}">
                <a16:creationId xmlns:a16="http://schemas.microsoft.com/office/drawing/2014/main" id="{2409A360-7078-4072-9BA0-50CFC8753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6248400"/>
            <a:ext cx="2762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DESIGN ACCOUNTABILITY</a:t>
            </a:r>
          </a:p>
        </p:txBody>
      </p:sp>
      <p:sp>
        <p:nvSpPr>
          <p:cNvPr id="159" name="accountability-q">
            <a:extLst xmlns:a="http://schemas.openxmlformats.org/drawingml/2006/main">
              <a:ext uri="{FF2B5EF4-FFF2-40B4-BE49-F238E27FC236}">
                <a16:creationId xmlns:a16="http://schemas.microsoft.com/office/drawing/2014/main" id="{72713D6D-FF5C-46E7-A370-AA48D7064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6257925"/>
            <a:ext cx="3381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FFFFFF"/>
                </a:solidFill>
              </a:defRPr>
            </a:pPr>
            <a:r>
              <a:rPr sz="750" b="0">
                <a:solidFill>
                  <a:srgbClr val="FFFFFF"/>
                </a:solidFill>
              </a:rPr>
              <a:t>Who verifies the output and owns the final action?</a:t>
            </a:r>
          </a:p>
        </p:txBody>
      </p:sp>
      <p:sp>
        <p:nvSpPr>
          <p:cNvPr id="160" name="reviewer-label">
            <a:extLst xmlns:a="http://schemas.openxmlformats.org/drawingml/2006/main">
              <a:ext uri="{FF2B5EF4-FFF2-40B4-BE49-F238E27FC236}">
                <a16:creationId xmlns:a16="http://schemas.microsoft.com/office/drawing/2014/main" id="{A2A89176-A866-4364-AAF5-438A8596B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867525"/>
            <a:ext cx="3276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17324D"/>
                </a:solidFill>
              </a:defRPr>
            </a:pPr>
            <a:r>
              <a:rPr sz="750" b="1">
                <a:solidFill>
                  <a:srgbClr val="17324D"/>
                </a:solidFill>
              </a:rPr>
              <a:t>NAMED HUMAN REVIEWER</a:t>
            </a:r>
          </a:p>
        </p:txBody>
      </p:sp>
      <p:sp>
        <p:nvSpPr>
          <p:cNvPr id="161" name="reviewer-hint">
            <a:extLst xmlns:a="http://schemas.openxmlformats.org/drawingml/2006/main">
              <a:ext uri="{FF2B5EF4-FFF2-40B4-BE49-F238E27FC236}">
                <a16:creationId xmlns:a16="http://schemas.microsoft.com/office/drawing/2014/main" id="{69B11ECE-C680-4531-A095-EEE87DB0C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038975"/>
            <a:ext cx="32766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5C6974"/>
                </a:solidFill>
              </a:defRPr>
            </a:pPr>
            <a:r>
              <a:rPr sz="600" b="0">
                <a:solidFill>
                  <a:srgbClr val="5C6974"/>
                </a:solidFill>
              </a:rPr>
              <a:t>Role—not only a person’s name.</a:t>
            </a:r>
          </a:p>
        </p:txBody>
      </p:sp>
      <p:sp>
        <p:nvSpPr>
          <p:cNvPr id="162" name="reviewer-line1">
            <a:extLst xmlns:a="http://schemas.openxmlformats.org/drawingml/2006/main">
              <a:ext uri="{FF2B5EF4-FFF2-40B4-BE49-F238E27FC236}">
                <a16:creationId xmlns:a16="http://schemas.microsoft.com/office/drawing/2014/main" id="{3C21BFAA-565E-46C9-BADB-56D730F45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239000"/>
            <a:ext cx="327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63" name="authority-label">
            <a:extLst xmlns:a="http://schemas.openxmlformats.org/drawingml/2006/main">
              <a:ext uri="{FF2B5EF4-FFF2-40B4-BE49-F238E27FC236}">
                <a16:creationId xmlns:a16="http://schemas.microsoft.com/office/drawing/2014/main" id="{4A1F8764-8599-49CD-BDC7-6DFE49AB0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6867525"/>
            <a:ext cx="3276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17324D"/>
                </a:solidFill>
              </a:defRPr>
            </a:pPr>
            <a:r>
              <a:rPr sz="750" b="1">
                <a:solidFill>
                  <a:srgbClr val="17324D"/>
                </a:solidFill>
              </a:rPr>
              <a:t>FINAL DECISION AUTHORITY</a:t>
            </a:r>
          </a:p>
        </p:txBody>
      </p:sp>
      <p:sp>
        <p:nvSpPr>
          <p:cNvPr id="164" name="authority-hint">
            <a:extLst xmlns:a="http://schemas.openxmlformats.org/drawingml/2006/main">
              <a:ext uri="{FF2B5EF4-FFF2-40B4-BE49-F238E27FC236}">
                <a16:creationId xmlns:a16="http://schemas.microsoft.com/office/drawing/2014/main" id="{EEB4B228-284C-4669-AAFD-0A20C1C1B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7038975"/>
            <a:ext cx="32766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5C6974"/>
                </a:solidFill>
              </a:defRPr>
            </a:pPr>
            <a:r>
              <a:rPr sz="600" b="0">
                <a:solidFill>
                  <a:srgbClr val="5C6974"/>
                </a:solidFill>
              </a:rPr>
              <a:t>Who may approve, send, publish or act?</a:t>
            </a:r>
          </a:p>
        </p:txBody>
      </p:sp>
      <p:sp>
        <p:nvSpPr>
          <p:cNvPr id="165" name="authority-line1">
            <a:extLst xmlns:a="http://schemas.openxmlformats.org/drawingml/2006/main">
              <a:ext uri="{FF2B5EF4-FFF2-40B4-BE49-F238E27FC236}">
                <a16:creationId xmlns:a16="http://schemas.microsoft.com/office/drawing/2014/main" id="{A949669F-9B09-42FA-ABBB-EC1C1A159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7239000"/>
            <a:ext cx="327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66" name="source-label">
            <a:extLst xmlns:a="http://schemas.openxmlformats.org/drawingml/2006/main">
              <a:ext uri="{FF2B5EF4-FFF2-40B4-BE49-F238E27FC236}">
                <a16:creationId xmlns:a16="http://schemas.microsoft.com/office/drawing/2014/main" id="{1E6B88D0-9CD2-44E4-ADA1-F08591553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543800"/>
            <a:ext cx="3276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17324D"/>
                </a:solidFill>
              </a:defRPr>
            </a:pPr>
            <a:r>
              <a:rPr sz="750" b="1">
                <a:solidFill>
                  <a:srgbClr val="17324D"/>
                </a:solidFill>
              </a:rPr>
              <a:t>AUTHORITATIVE SOURCE</a:t>
            </a:r>
          </a:p>
        </p:txBody>
      </p:sp>
      <p:sp>
        <p:nvSpPr>
          <p:cNvPr id="167" name="source-hint">
            <a:extLst xmlns:a="http://schemas.openxmlformats.org/drawingml/2006/main">
              <a:ext uri="{FF2B5EF4-FFF2-40B4-BE49-F238E27FC236}">
                <a16:creationId xmlns:a16="http://schemas.microsoft.com/office/drawing/2014/main" id="{65A16F2F-F2C0-456F-9D59-B682C31DF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715250"/>
            <a:ext cx="32766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5C6974"/>
                </a:solidFill>
              </a:defRPr>
            </a:pPr>
            <a:r>
              <a:rPr sz="600" b="0">
                <a:solidFill>
                  <a:srgbClr val="5C6974"/>
                </a:solidFill>
              </a:rPr>
              <a:t>What source is used to verify claims or facts?</a:t>
            </a:r>
          </a:p>
        </p:txBody>
      </p:sp>
      <p:sp>
        <p:nvSpPr>
          <p:cNvPr id="168" name="source-line1">
            <a:extLst xmlns:a="http://schemas.openxmlformats.org/drawingml/2006/main">
              <a:ext uri="{FF2B5EF4-FFF2-40B4-BE49-F238E27FC236}">
                <a16:creationId xmlns:a16="http://schemas.microsoft.com/office/drawing/2014/main" id="{A2E6DF7D-27CB-4646-9F7E-69E494927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915275"/>
            <a:ext cx="327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69" name="source-line2">
            <a:extLst xmlns:a="http://schemas.openxmlformats.org/drawingml/2006/main">
              <a:ext uri="{FF2B5EF4-FFF2-40B4-BE49-F238E27FC236}">
                <a16:creationId xmlns:a16="http://schemas.microsoft.com/office/drawing/2014/main" id="{5C71895A-EA30-4C1F-988D-1F48B2564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143875"/>
            <a:ext cx="327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70" name="verify-method-label">
            <a:extLst xmlns:a="http://schemas.openxmlformats.org/drawingml/2006/main">
              <a:ext uri="{FF2B5EF4-FFF2-40B4-BE49-F238E27FC236}">
                <a16:creationId xmlns:a16="http://schemas.microsoft.com/office/drawing/2014/main" id="{39E58C25-1E5A-441C-9753-179524D55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7543800"/>
            <a:ext cx="3276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17324D"/>
                </a:solidFill>
              </a:defRPr>
            </a:pPr>
            <a:r>
              <a:rPr sz="750" b="1">
                <a:solidFill>
                  <a:srgbClr val="17324D"/>
                </a:solidFill>
              </a:rPr>
              <a:t>VERIFICATION METHOD</a:t>
            </a:r>
          </a:p>
        </p:txBody>
      </p:sp>
      <p:sp>
        <p:nvSpPr>
          <p:cNvPr id="171" name="verify-method-hint">
            <a:extLst xmlns:a="http://schemas.openxmlformats.org/drawingml/2006/main">
              <a:ext uri="{FF2B5EF4-FFF2-40B4-BE49-F238E27FC236}">
                <a16:creationId xmlns:a16="http://schemas.microsoft.com/office/drawing/2014/main" id="{575FDB4D-6795-4441-A3E1-7B4DAF7CE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7715250"/>
            <a:ext cx="32766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5C6974"/>
                </a:solidFill>
              </a:defRPr>
            </a:pPr>
            <a:r>
              <a:rPr sz="600" b="0">
                <a:solidFill>
                  <a:srgbClr val="5C6974"/>
                </a:solidFill>
              </a:rPr>
              <a:t>What must be checked before use?</a:t>
            </a:r>
          </a:p>
        </p:txBody>
      </p:sp>
      <p:sp>
        <p:nvSpPr>
          <p:cNvPr id="172" name="verify-method-line1">
            <a:extLst xmlns:a="http://schemas.openxmlformats.org/drawingml/2006/main">
              <a:ext uri="{FF2B5EF4-FFF2-40B4-BE49-F238E27FC236}">
                <a16:creationId xmlns:a16="http://schemas.microsoft.com/office/drawing/2014/main" id="{5ED7362D-B1DC-429E-97F9-778065960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7915275"/>
            <a:ext cx="327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73" name="verify-method-line2">
            <a:extLst xmlns:a="http://schemas.openxmlformats.org/drawingml/2006/main">
              <a:ext uri="{FF2B5EF4-FFF2-40B4-BE49-F238E27FC236}">
                <a16:creationId xmlns:a16="http://schemas.microsoft.com/office/drawing/2014/main" id="{83149E5A-FFDC-4F4F-9919-FBCBCFF66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8143875"/>
            <a:ext cx="327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74" name="protected-title">
            <a:extLst xmlns:a="http://schemas.openxmlformats.org/drawingml/2006/main">
              <a:ext uri="{FF2B5EF4-FFF2-40B4-BE49-F238E27FC236}">
                <a16:creationId xmlns:a16="http://schemas.microsoft.com/office/drawing/2014/main" id="{5D4BB140-6E86-472A-88BD-91E902357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3534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17324D"/>
                </a:solidFill>
              </a:defRPr>
            </a:pPr>
            <a:r>
              <a:rPr sz="750" b="1">
                <a:solidFill>
                  <a:srgbClr val="17324D"/>
                </a:solidFill>
              </a:rPr>
              <a:t>WHO OR WHAT REQUIRES PROTECTION?</a:t>
            </a:r>
          </a:p>
        </p:txBody>
      </p:sp>
      <p:sp>
        <p:nvSpPr>
          <p:cNvPr id="175" name="protect-0-box">
            <a:extLst xmlns:a="http://schemas.openxmlformats.org/drawingml/2006/main">
              <a:ext uri="{FF2B5EF4-FFF2-40B4-BE49-F238E27FC236}">
                <a16:creationId xmlns:a16="http://schemas.microsoft.com/office/drawing/2014/main" id="{3FA47CCA-22A1-4CB8-AC53-4AAE1ABAF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629650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397A58"/>
            </a:solidFill>
            <a:prstDash val="solid"/>
          </a:ln>
        </p:spPr>
      </p:sp>
      <p:sp>
        <p:nvSpPr>
          <p:cNvPr id="176" name="protect-0-text">
            <a:extLst xmlns:a="http://schemas.openxmlformats.org/drawingml/2006/main">
              <a:ext uri="{FF2B5EF4-FFF2-40B4-BE49-F238E27FC236}">
                <a16:creationId xmlns:a16="http://schemas.microsoft.com/office/drawing/2014/main" id="{CF325518-FCC2-4373-A9B8-FC9431D29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610600"/>
            <a:ext cx="19335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Customers</a:t>
            </a:r>
          </a:p>
        </p:txBody>
      </p:sp>
      <p:sp>
        <p:nvSpPr>
          <p:cNvPr id="177" name="protect-1-box">
            <a:extLst xmlns:a="http://schemas.openxmlformats.org/drawingml/2006/main">
              <a:ext uri="{FF2B5EF4-FFF2-40B4-BE49-F238E27FC236}">
                <a16:creationId xmlns:a16="http://schemas.microsoft.com/office/drawing/2014/main" id="{89A15820-6DE6-4593-8F84-43BC1B904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8629650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397A58"/>
            </a:solidFill>
            <a:prstDash val="solid"/>
          </a:ln>
        </p:spPr>
      </p:sp>
      <p:sp>
        <p:nvSpPr>
          <p:cNvPr id="178" name="protect-1-text">
            <a:extLst xmlns:a="http://schemas.openxmlformats.org/drawingml/2006/main">
              <a:ext uri="{FF2B5EF4-FFF2-40B4-BE49-F238E27FC236}">
                <a16:creationId xmlns:a16="http://schemas.microsoft.com/office/drawing/2014/main" id="{43D74F96-0F83-4AAE-A1AF-A38FB3E02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8610600"/>
            <a:ext cx="19335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Employees</a:t>
            </a:r>
          </a:p>
        </p:txBody>
      </p:sp>
      <p:sp>
        <p:nvSpPr>
          <p:cNvPr id="179" name="protect-2-box">
            <a:extLst xmlns:a="http://schemas.openxmlformats.org/drawingml/2006/main">
              <a:ext uri="{FF2B5EF4-FFF2-40B4-BE49-F238E27FC236}">
                <a16:creationId xmlns:a16="http://schemas.microsoft.com/office/drawing/2014/main" id="{EDA281D4-794D-4F7E-B327-7DDC11B54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8629650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397A58"/>
            </a:solidFill>
            <a:prstDash val="solid"/>
          </a:ln>
        </p:spPr>
      </p:sp>
      <p:sp>
        <p:nvSpPr>
          <p:cNvPr id="180" name="protect-2-text">
            <a:extLst xmlns:a="http://schemas.openxmlformats.org/drawingml/2006/main">
              <a:ext uri="{FF2B5EF4-FFF2-40B4-BE49-F238E27FC236}">
                <a16:creationId xmlns:a16="http://schemas.microsoft.com/office/drawing/2014/main" id="{F7A7BDCA-90CB-4880-861C-93ECA7224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8610600"/>
            <a:ext cx="19335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Confidential information</a:t>
            </a:r>
          </a:p>
        </p:txBody>
      </p:sp>
      <p:sp>
        <p:nvSpPr>
          <p:cNvPr id="181" name="protect-3-box">
            <a:extLst xmlns:a="http://schemas.openxmlformats.org/drawingml/2006/main">
              <a:ext uri="{FF2B5EF4-FFF2-40B4-BE49-F238E27FC236}">
                <a16:creationId xmlns:a16="http://schemas.microsoft.com/office/drawing/2014/main" id="{1A73FC7B-AB14-48B1-9CA3-5F0E2AE14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915400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397A58"/>
            </a:solidFill>
            <a:prstDash val="solid"/>
          </a:ln>
        </p:spPr>
      </p:sp>
      <p:sp>
        <p:nvSpPr>
          <p:cNvPr id="182" name="protect-3-text">
            <a:extLst xmlns:a="http://schemas.openxmlformats.org/drawingml/2006/main">
              <a:ext uri="{FF2B5EF4-FFF2-40B4-BE49-F238E27FC236}">
                <a16:creationId xmlns:a16="http://schemas.microsoft.com/office/drawing/2014/main" id="{0872F337-46D4-429E-A002-1651D5E1C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896350"/>
            <a:ext cx="19335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Money / assets</a:t>
            </a:r>
          </a:p>
        </p:txBody>
      </p:sp>
      <p:sp>
        <p:nvSpPr>
          <p:cNvPr id="183" name="protect-4-box">
            <a:extLst xmlns:a="http://schemas.openxmlformats.org/drawingml/2006/main">
              <a:ext uri="{FF2B5EF4-FFF2-40B4-BE49-F238E27FC236}">
                <a16:creationId xmlns:a16="http://schemas.microsoft.com/office/drawing/2014/main" id="{3EDFE6E1-4444-472B-8703-CF7FB6BA5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8915400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397A58"/>
            </a:solidFill>
            <a:prstDash val="solid"/>
          </a:ln>
        </p:spPr>
      </p:sp>
      <p:sp>
        <p:nvSpPr>
          <p:cNvPr id="184" name="protect-4-text">
            <a:extLst xmlns:a="http://schemas.openxmlformats.org/drawingml/2006/main">
              <a:ext uri="{FF2B5EF4-FFF2-40B4-BE49-F238E27FC236}">
                <a16:creationId xmlns:a16="http://schemas.microsoft.com/office/drawing/2014/main" id="{4640A79F-CCAD-4D5F-A06C-5CB728AFA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8896350"/>
            <a:ext cx="19335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Safety</a:t>
            </a:r>
          </a:p>
        </p:txBody>
      </p:sp>
      <p:sp>
        <p:nvSpPr>
          <p:cNvPr id="185" name="protect-5-box">
            <a:extLst xmlns:a="http://schemas.openxmlformats.org/drawingml/2006/main">
              <a:ext uri="{FF2B5EF4-FFF2-40B4-BE49-F238E27FC236}">
                <a16:creationId xmlns:a16="http://schemas.microsoft.com/office/drawing/2014/main" id="{1085D381-7962-4D29-A2AA-0F11479CF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8915400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397A58"/>
            </a:solidFill>
            <a:prstDash val="solid"/>
          </a:ln>
        </p:spPr>
      </p:sp>
      <p:sp>
        <p:nvSpPr>
          <p:cNvPr id="186" name="protect-5-text">
            <a:extLst xmlns:a="http://schemas.openxmlformats.org/drawingml/2006/main">
              <a:ext uri="{FF2B5EF4-FFF2-40B4-BE49-F238E27FC236}">
                <a16:creationId xmlns:a16="http://schemas.microsoft.com/office/drawing/2014/main" id="{7C5C360B-FCF1-4356-92D6-265D84D6D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8896350"/>
            <a:ext cx="19335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Legal or regulatory duties</a:t>
            </a:r>
          </a:p>
        </p:txBody>
      </p:sp>
      <p:sp>
        <p:nvSpPr>
          <p:cNvPr id="187" name="footer-rule-3">
            <a:extLst xmlns:a="http://schemas.openxmlformats.org/drawingml/2006/main">
              <a:ext uri="{FF2B5EF4-FFF2-40B4-BE49-F238E27FC236}">
                <a16:creationId xmlns:a16="http://schemas.microsoft.com/office/drawing/2014/main" id="{2DF39DC0-BC37-4478-AB69-3385483F6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9601200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88" name="footer-left-3">
            <a:extLst xmlns:a="http://schemas.openxmlformats.org/drawingml/2006/main">
              <a:ext uri="{FF2B5EF4-FFF2-40B4-BE49-F238E27FC236}">
                <a16:creationId xmlns:a16="http://schemas.microsoft.com/office/drawing/2014/main" id="{948EBA74-58EC-4A14-8D20-78C28A63E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9686925"/>
            <a:ext cx="54768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5C6974"/>
                </a:solidFill>
              </a:defRPr>
            </a:pPr>
            <a:r>
              <a:rPr sz="600" b="0">
                <a:solidFill>
                  <a:srgbClr val="5C6974"/>
                </a:solidFill>
              </a:rPr>
              <a:t>BizAI Workflow-to-AI Opportunity Canvas | Team Edition v1.1 | August 2026</a:t>
            </a:r>
          </a:p>
        </p:txBody>
      </p:sp>
      <p:sp>
        <p:nvSpPr>
          <p:cNvPr id="189" name="footer-right-3">
            <a:extLst xmlns:a="http://schemas.openxmlformats.org/drawingml/2006/main">
              <a:ext uri="{FF2B5EF4-FFF2-40B4-BE49-F238E27FC236}">
                <a16:creationId xmlns:a16="http://schemas.microsoft.com/office/drawing/2014/main" id="{A8DE2FF8-3719-4AA5-9760-C3E49A307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9686925"/>
            <a:ext cx="1219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600" b="1">
                <a:solidFill>
                  <a:srgbClr val="167C80"/>
                </a:solidFill>
              </a:defRPr>
            </a:pPr>
            <a:r>
              <a:rPr sz="600" b="1">
                <a:solidFill>
                  <a:srgbClr val="167C80"/>
                </a:solidFill>
              </a:rPr>
              <a:t>grassrootech.com/bizai</a:t>
            </a:r>
          </a:p>
        </p:txBody>
      </p:sp>
    </p:spTree>
    <p:extLst>
      <p:ext uri="{BB962C8B-B14F-4D97-AF65-F5344CB8AC3E}">
        <p14:creationId xmlns:p14="http://schemas.microsoft.com/office/powerpoint/2010/main" val="6801874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4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3" name="brand">
            <a:extLst xmlns:a="http://schemas.openxmlformats.org/drawingml/2006/main">
              <a:ext uri="{FF2B5EF4-FFF2-40B4-BE49-F238E27FC236}">
                <a16:creationId xmlns:a16="http://schemas.microsoft.com/office/drawing/2014/main" id="{308D617A-DD42-42A5-B035-73BE0AF00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8572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19050" tIns="9525" rIns="19050" bIns="9525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167C8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67C80"/>
                </a:solidFill>
                <a:latin typeface="Aptos"/>
                <a:ea typeface="Aptos"/>
                <a:cs typeface="Aptos"/>
              </a:rPr>
              <a:t>BizAI.</a:t>
            </a:r>
          </a:p>
        </p:txBody>
      </p:sp>
      <p:sp>
        <p:nvSpPr>
          <p:cNvPr id="114" name="eyebrow-4">
            <a:extLst xmlns:a="http://schemas.openxmlformats.org/drawingml/2006/main">
              <a:ext uri="{FF2B5EF4-FFF2-40B4-BE49-F238E27FC236}">
                <a16:creationId xmlns:a16="http://schemas.microsoft.com/office/drawing/2014/main" id="{A9D041DC-C7BE-478F-B96C-99B60E980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048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376B9B"/>
                </a:solidFill>
              </a:defRPr>
            </a:pPr>
            <a:r>
              <a:rPr sz="750" b="1">
                <a:solidFill>
                  <a:srgbClr val="376B9B"/>
                </a:solidFill>
              </a:rPr>
              <a:t>BIZAI WORKFLOW-TO-AI OPPORTUNITY CANVAS</a:t>
            </a:r>
          </a:p>
        </p:txBody>
      </p:sp>
      <p:sp>
        <p:nvSpPr>
          <p:cNvPr id="115" name="page-4">
            <a:extLst xmlns:a="http://schemas.openxmlformats.org/drawingml/2006/main">
              <a:ext uri="{FF2B5EF4-FFF2-40B4-BE49-F238E27FC236}">
                <a16:creationId xmlns:a16="http://schemas.microsoft.com/office/drawing/2014/main" id="{04120007-44AD-48C2-A1CE-B122DF267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714375"/>
            <a:ext cx="609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675" b="1">
                <a:solidFill>
                  <a:srgbClr val="5C6974"/>
                </a:solidFill>
              </a:defRPr>
            </a:pPr>
            <a:r>
              <a:rPr sz="675" b="1">
                <a:solidFill>
                  <a:srgbClr val="5C6974"/>
                </a:solidFill>
              </a:rPr>
              <a:t>4 / 7</a:t>
            </a:r>
          </a:p>
        </p:txBody>
      </p:sp>
      <p:sp>
        <p:nvSpPr>
          <p:cNvPr id="116" name="title-4">
            <a:extLst xmlns:a="http://schemas.openxmlformats.org/drawingml/2006/main">
              <a:ext uri="{FF2B5EF4-FFF2-40B4-BE49-F238E27FC236}">
                <a16:creationId xmlns:a16="http://schemas.microsoft.com/office/drawing/2014/main" id="{A5D69038-5E3E-4F3D-9D9F-68EAE5B9D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952500"/>
            <a:ext cx="685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7324D"/>
                </a:solidFill>
              </a:defRPr>
            </a:pPr>
            <a:r>
              <a:rPr sz="1875" b="1">
                <a:solidFill>
                  <a:srgbClr val="17324D"/>
                </a:solidFill>
              </a:rPr>
              <a:t>CHECK READINESS. RUN THE SMALLEST SAFE EXPERIMENT.</a:t>
            </a:r>
          </a:p>
        </p:txBody>
      </p:sp>
      <p:sp>
        <p:nvSpPr>
          <p:cNvPr id="117" name="subtitle-4">
            <a:extLst xmlns:a="http://schemas.openxmlformats.org/drawingml/2006/main">
              <a:ext uri="{FF2B5EF4-FFF2-40B4-BE49-F238E27FC236}">
                <a16:creationId xmlns:a16="http://schemas.microsoft.com/office/drawing/2014/main" id="{47517039-F951-45B1-96FA-DF5BA40CB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685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5C6974"/>
                </a:solidFill>
              </a:defRPr>
            </a:pPr>
            <a:r>
              <a:rPr sz="900" b="0">
                <a:solidFill>
                  <a:srgbClr val="5C6974"/>
                </a:solidFill>
              </a:rPr>
              <a:t>Use a readiness gate before testing. Then record measures, stopping conditions and the decision that follows.</a:t>
            </a:r>
          </a:p>
        </p:txBody>
      </p:sp>
      <p:sp>
        <p:nvSpPr>
          <p:cNvPr id="118" name="header-rule-4">
            <a:extLst xmlns:a="http://schemas.openxmlformats.org/drawingml/2006/main">
              <a:ext uri="{FF2B5EF4-FFF2-40B4-BE49-F238E27FC236}">
                <a16:creationId xmlns:a16="http://schemas.microsoft.com/office/drawing/2014/main" id="{8662B031-D5A7-455F-835E-626774841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24050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19" name="readiness-band">
            <a:extLst xmlns:a="http://schemas.openxmlformats.org/drawingml/2006/main">
              <a:ext uri="{FF2B5EF4-FFF2-40B4-BE49-F238E27FC236}">
                <a16:creationId xmlns:a16="http://schemas.microsoft.com/office/drawing/2014/main" id="{8E7F3605-5E91-46F9-86DE-992AE2022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57400"/>
            <a:ext cx="6858000" cy="514350"/>
          </a:xfrm>
          <a:prstGeom xmlns:a="http://schemas.openxmlformats.org/drawingml/2006/main" prst="roundRect">
            <a:avLst>
              <a:gd name="adj" fmla="val 12963"/>
            </a:avLst>
          </a:prstGeom>
          <a:solidFill xmlns:a="http://schemas.openxmlformats.org/drawingml/2006/main">
            <a:srgbClr val="376B9B"/>
          </a:solidFill>
          <a:ln xmlns:a="http://schemas.openxmlformats.org/drawingml/2006/main" w="0">
            <a:solidFill>
              <a:srgbClr val="376B9B"/>
            </a:solidFill>
            <a:prstDash val="solid"/>
          </a:ln>
        </p:spPr>
      </p:sp>
      <p:sp>
        <p:nvSpPr>
          <p:cNvPr id="120" name="readiness-num">
            <a:extLst xmlns:a="http://schemas.openxmlformats.org/drawingml/2006/main">
              <a:ext uri="{FF2B5EF4-FFF2-40B4-BE49-F238E27FC236}">
                <a16:creationId xmlns:a16="http://schemas.microsoft.com/office/drawing/2014/main" id="{BA2B5CE6-EBEB-4445-95B9-7CDC016BE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171700"/>
            <a:ext cx="323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FFFFFF"/>
                </a:solidFill>
              </a:defRPr>
            </a:pPr>
            <a:r>
              <a:rPr sz="900" b="1">
                <a:solidFill>
                  <a:srgbClr val="FFFFFF"/>
                </a:solidFill>
              </a:rPr>
              <a:t>05</a:t>
            </a:r>
          </a:p>
        </p:txBody>
      </p:sp>
      <p:sp>
        <p:nvSpPr>
          <p:cNvPr id="121" name="readiness-title">
            <a:extLst xmlns:a="http://schemas.openxmlformats.org/drawingml/2006/main">
              <a:ext uri="{FF2B5EF4-FFF2-40B4-BE49-F238E27FC236}">
                <a16:creationId xmlns:a16="http://schemas.microsoft.com/office/drawing/2014/main" id="{E2654D77-700D-4F3A-9216-1986D3EE4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133600"/>
            <a:ext cx="2762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READINESS GATE</a:t>
            </a:r>
          </a:p>
        </p:txBody>
      </p:sp>
      <p:sp>
        <p:nvSpPr>
          <p:cNvPr id="122" name="readiness-q">
            <a:extLst xmlns:a="http://schemas.openxmlformats.org/drawingml/2006/main">
              <a:ext uri="{FF2B5EF4-FFF2-40B4-BE49-F238E27FC236}">
                <a16:creationId xmlns:a16="http://schemas.microsoft.com/office/drawing/2014/main" id="{23287B16-0D08-4F0F-9880-60B55323B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2143125"/>
            <a:ext cx="3381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FFFFFF"/>
                </a:solidFill>
              </a:defRPr>
            </a:pPr>
            <a:r>
              <a:rPr sz="750" b="0">
                <a:solidFill>
                  <a:srgbClr val="FFFFFF"/>
                </a:solidFill>
              </a:rPr>
              <a:t>If any critical answer is “Not Yet,” address it before testing.</a:t>
            </a:r>
          </a:p>
        </p:txBody>
      </p:sp>
      <p:sp>
        <p:nvSpPr>
          <p:cNvPr id="123" name="gate-y">
            <a:extLst xmlns:a="http://schemas.openxmlformats.org/drawingml/2006/main">
              <a:ext uri="{FF2B5EF4-FFF2-40B4-BE49-F238E27FC236}">
                <a16:creationId xmlns:a16="http://schemas.microsoft.com/office/drawing/2014/main" id="{C051062B-4A7B-4DA8-AA92-18ECDE839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667000"/>
            <a:ext cx="419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397A58"/>
                </a:solidFill>
              </a:defRPr>
            </a:pPr>
            <a:r>
              <a:rPr sz="675" b="1">
                <a:solidFill>
                  <a:srgbClr val="397A58"/>
                </a:solidFill>
              </a:rPr>
              <a:t>YES</a:t>
            </a:r>
          </a:p>
        </p:txBody>
      </p:sp>
      <p:sp>
        <p:nvSpPr>
          <p:cNvPr id="124" name="gate-n">
            <a:extLst xmlns:a="http://schemas.openxmlformats.org/drawingml/2006/main">
              <a:ext uri="{FF2B5EF4-FFF2-40B4-BE49-F238E27FC236}">
                <a16:creationId xmlns:a16="http://schemas.microsoft.com/office/drawing/2014/main" id="{F814B2CA-A780-460A-8BE3-98FEAB60B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667000"/>
            <a:ext cx="57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B65C35"/>
                </a:solidFill>
              </a:defRPr>
            </a:pPr>
            <a:r>
              <a:rPr sz="675" b="1">
                <a:solidFill>
                  <a:srgbClr val="B65C35"/>
                </a:solidFill>
              </a:rPr>
              <a:t>NOT YET</a:t>
            </a:r>
          </a:p>
        </p:txBody>
      </p:sp>
      <p:sp>
        <p:nvSpPr>
          <p:cNvPr id="125" name="gate-0">
            <a:extLst xmlns:a="http://schemas.openxmlformats.org/drawingml/2006/main">
              <a:ext uri="{FF2B5EF4-FFF2-40B4-BE49-F238E27FC236}">
                <a16:creationId xmlns:a16="http://schemas.microsoft.com/office/drawing/2014/main" id="{8DAB7A09-F75C-4C38-BC65-132365176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952750"/>
            <a:ext cx="552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1D2935"/>
                </a:solidFill>
              </a:defRPr>
            </a:pPr>
            <a:r>
              <a:rPr sz="750" b="0">
                <a:solidFill>
                  <a:srgbClr val="1D2935"/>
                </a:solidFill>
              </a:rPr>
              <a:t>1.  The workflow and expected outcome are clear.</a:t>
            </a:r>
          </a:p>
        </p:txBody>
      </p:sp>
      <p:sp>
        <p:nvSpPr>
          <p:cNvPr id="126" name="gate-y-0">
            <a:extLst xmlns:a="http://schemas.openxmlformats.org/drawingml/2006/main">
              <a:ext uri="{FF2B5EF4-FFF2-40B4-BE49-F238E27FC236}">
                <a16:creationId xmlns:a16="http://schemas.microsoft.com/office/drawing/2014/main" id="{486DED4A-EA53-4C00-B31F-B03D42D02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981325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397A58"/>
            </a:solidFill>
            <a:prstDash val="solid"/>
          </a:ln>
        </p:spPr>
      </p:sp>
      <p:sp>
        <p:nvSpPr>
          <p:cNvPr id="127" name="gate-n-0">
            <a:extLst xmlns:a="http://schemas.openxmlformats.org/drawingml/2006/main">
              <a:ext uri="{FF2B5EF4-FFF2-40B4-BE49-F238E27FC236}">
                <a16:creationId xmlns:a16="http://schemas.microsoft.com/office/drawing/2014/main" id="{40CCF7FC-9E1F-4465-86E7-74AD8FA72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2775" y="2981325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65C35"/>
            </a:solidFill>
            <a:prstDash val="solid"/>
          </a:ln>
        </p:spPr>
      </p:sp>
      <p:sp>
        <p:nvSpPr>
          <p:cNvPr id="128" name="gate-rule-0">
            <a:extLst xmlns:a="http://schemas.openxmlformats.org/drawingml/2006/main">
              <a:ext uri="{FF2B5EF4-FFF2-40B4-BE49-F238E27FC236}">
                <a16:creationId xmlns:a16="http://schemas.microsoft.com/office/drawing/2014/main" id="{76980B1C-B258-4CE7-B904-063B3FE2C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238500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29" name="gate-1">
            <a:extLst xmlns:a="http://schemas.openxmlformats.org/drawingml/2006/main">
              <a:ext uri="{FF2B5EF4-FFF2-40B4-BE49-F238E27FC236}">
                <a16:creationId xmlns:a16="http://schemas.microsoft.com/office/drawing/2014/main" id="{BC04FBBC-144E-4B57-B5BC-1609C611D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324225"/>
            <a:ext cx="552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1D2935"/>
                </a:solidFill>
              </a:defRPr>
            </a:pPr>
            <a:r>
              <a:rPr sz="750" b="0">
                <a:solidFill>
                  <a:srgbClr val="1D2935"/>
                </a:solidFill>
              </a:rPr>
              <a:t>2.  The information is available, permitted and sufficiently reliable.</a:t>
            </a:r>
          </a:p>
        </p:txBody>
      </p:sp>
      <p:sp>
        <p:nvSpPr>
          <p:cNvPr id="130" name="gate-y-1">
            <a:extLst xmlns:a="http://schemas.openxmlformats.org/drawingml/2006/main">
              <a:ext uri="{FF2B5EF4-FFF2-40B4-BE49-F238E27FC236}">
                <a16:creationId xmlns:a16="http://schemas.microsoft.com/office/drawing/2014/main" id="{ED015291-1612-45C9-9FB1-1B69C1690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352800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397A58"/>
            </a:solidFill>
            <a:prstDash val="solid"/>
          </a:ln>
        </p:spPr>
      </p:sp>
      <p:sp>
        <p:nvSpPr>
          <p:cNvPr id="131" name="gate-n-1">
            <a:extLst xmlns:a="http://schemas.openxmlformats.org/drawingml/2006/main">
              <a:ext uri="{FF2B5EF4-FFF2-40B4-BE49-F238E27FC236}">
                <a16:creationId xmlns:a16="http://schemas.microsoft.com/office/drawing/2014/main" id="{C17A173A-C04C-4F35-9556-BA1F98D05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2775" y="3352800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65C35"/>
            </a:solidFill>
            <a:prstDash val="solid"/>
          </a:ln>
        </p:spPr>
      </p:sp>
      <p:sp>
        <p:nvSpPr>
          <p:cNvPr id="132" name="gate-rule-1">
            <a:extLst xmlns:a="http://schemas.openxmlformats.org/drawingml/2006/main">
              <a:ext uri="{FF2B5EF4-FFF2-40B4-BE49-F238E27FC236}">
                <a16:creationId xmlns:a16="http://schemas.microsoft.com/office/drawing/2014/main" id="{CDBE72CB-81BC-4C52-9888-15AA83A44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09975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33" name="gate-2">
            <a:extLst xmlns:a="http://schemas.openxmlformats.org/drawingml/2006/main">
              <a:ext uri="{FF2B5EF4-FFF2-40B4-BE49-F238E27FC236}">
                <a16:creationId xmlns:a16="http://schemas.microsoft.com/office/drawing/2014/main" id="{BCE822D8-B068-4918-A65B-5027BDE72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95700"/>
            <a:ext cx="552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1D2935"/>
                </a:solidFill>
              </a:defRPr>
            </a:pPr>
            <a:r>
              <a:rPr sz="750" b="0">
                <a:solidFill>
                  <a:srgbClr val="1D2935"/>
                </a:solidFill>
              </a:rPr>
              <a:t>3.  AI assistance is bounded; prohibited decisions are explicit.</a:t>
            </a:r>
          </a:p>
        </p:txBody>
      </p:sp>
      <p:sp>
        <p:nvSpPr>
          <p:cNvPr id="134" name="gate-y-2">
            <a:extLst xmlns:a="http://schemas.openxmlformats.org/drawingml/2006/main">
              <a:ext uri="{FF2B5EF4-FFF2-40B4-BE49-F238E27FC236}">
                <a16:creationId xmlns:a16="http://schemas.microsoft.com/office/drawing/2014/main" id="{36D86B36-8CAD-47B1-BD07-8433B9C60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724275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397A58"/>
            </a:solidFill>
            <a:prstDash val="solid"/>
          </a:ln>
        </p:spPr>
      </p:sp>
      <p:sp>
        <p:nvSpPr>
          <p:cNvPr id="135" name="gate-n-2">
            <a:extLst xmlns:a="http://schemas.openxmlformats.org/drawingml/2006/main">
              <a:ext uri="{FF2B5EF4-FFF2-40B4-BE49-F238E27FC236}">
                <a16:creationId xmlns:a16="http://schemas.microsoft.com/office/drawing/2014/main" id="{F50F4FC9-AA6C-4DE2-836E-52F00CAAB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2775" y="3724275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65C35"/>
            </a:solidFill>
            <a:prstDash val="solid"/>
          </a:ln>
        </p:spPr>
      </p:sp>
      <p:sp>
        <p:nvSpPr>
          <p:cNvPr id="136" name="gate-rule-2">
            <a:extLst xmlns:a="http://schemas.openxmlformats.org/drawingml/2006/main">
              <a:ext uri="{FF2B5EF4-FFF2-40B4-BE49-F238E27FC236}">
                <a16:creationId xmlns:a16="http://schemas.microsoft.com/office/drawing/2014/main" id="{A11028CF-20EE-4A41-A042-6A1C289DA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981450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37" name="gate-3">
            <a:extLst xmlns:a="http://schemas.openxmlformats.org/drawingml/2006/main">
              <a:ext uri="{FF2B5EF4-FFF2-40B4-BE49-F238E27FC236}">
                <a16:creationId xmlns:a16="http://schemas.microsoft.com/office/drawing/2014/main" id="{5720B767-2035-4A09-8EFB-F51ED92F0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67175"/>
            <a:ext cx="552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1D2935"/>
                </a:solidFill>
              </a:defRPr>
            </a:pPr>
            <a:r>
              <a:rPr sz="750" b="0">
                <a:solidFill>
                  <a:srgbClr val="1D2935"/>
                </a:solidFill>
              </a:rPr>
              <a:t>4.  A qualified human reviewer and final authority are named.</a:t>
            </a:r>
          </a:p>
        </p:txBody>
      </p:sp>
      <p:sp>
        <p:nvSpPr>
          <p:cNvPr id="138" name="gate-y-3">
            <a:extLst xmlns:a="http://schemas.openxmlformats.org/drawingml/2006/main">
              <a:ext uri="{FF2B5EF4-FFF2-40B4-BE49-F238E27FC236}">
                <a16:creationId xmlns:a16="http://schemas.microsoft.com/office/drawing/2014/main" id="{E5BC75EC-34B0-427E-8C71-F6C74DE12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095750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397A58"/>
            </a:solidFill>
            <a:prstDash val="solid"/>
          </a:ln>
        </p:spPr>
      </p:sp>
      <p:sp>
        <p:nvSpPr>
          <p:cNvPr id="139" name="gate-n-3">
            <a:extLst xmlns:a="http://schemas.openxmlformats.org/drawingml/2006/main">
              <a:ext uri="{FF2B5EF4-FFF2-40B4-BE49-F238E27FC236}">
                <a16:creationId xmlns:a16="http://schemas.microsoft.com/office/drawing/2014/main" id="{550D3F66-69A6-48BB-AB95-E190253BB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2775" y="4095750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65C35"/>
            </a:solidFill>
            <a:prstDash val="solid"/>
          </a:ln>
        </p:spPr>
      </p:sp>
      <p:sp>
        <p:nvSpPr>
          <p:cNvPr id="140" name="gate-rule-3">
            <a:extLst xmlns:a="http://schemas.openxmlformats.org/drawingml/2006/main">
              <a:ext uri="{FF2B5EF4-FFF2-40B4-BE49-F238E27FC236}">
                <a16:creationId xmlns:a16="http://schemas.microsoft.com/office/drawing/2014/main" id="{F35018EF-9552-46B5-BBDA-E7B4AD2CE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52925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41" name="gate-4">
            <a:extLst xmlns:a="http://schemas.openxmlformats.org/drawingml/2006/main">
              <a:ext uri="{FF2B5EF4-FFF2-40B4-BE49-F238E27FC236}">
                <a16:creationId xmlns:a16="http://schemas.microsoft.com/office/drawing/2014/main" id="{F0591D16-EC92-4394-B291-688F86E41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38650"/>
            <a:ext cx="552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1D2935"/>
                </a:solidFill>
              </a:defRPr>
            </a:pPr>
            <a:r>
              <a:rPr sz="750" b="0">
                <a:solidFill>
                  <a:srgbClr val="1D2935"/>
                </a:solidFill>
              </a:rPr>
              <a:t>5.  A result can be measured without exposing customers or operations to undue risk.</a:t>
            </a:r>
          </a:p>
        </p:txBody>
      </p:sp>
      <p:sp>
        <p:nvSpPr>
          <p:cNvPr id="142" name="gate-y-4">
            <a:extLst xmlns:a="http://schemas.openxmlformats.org/drawingml/2006/main">
              <a:ext uri="{FF2B5EF4-FFF2-40B4-BE49-F238E27FC236}">
                <a16:creationId xmlns:a16="http://schemas.microsoft.com/office/drawing/2014/main" id="{ECF64DB5-1F28-4539-88D7-A8B422FA4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467225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397A58"/>
            </a:solidFill>
            <a:prstDash val="solid"/>
          </a:ln>
        </p:spPr>
      </p:sp>
      <p:sp>
        <p:nvSpPr>
          <p:cNvPr id="143" name="gate-n-4">
            <a:extLst xmlns:a="http://schemas.openxmlformats.org/drawingml/2006/main">
              <a:ext uri="{FF2B5EF4-FFF2-40B4-BE49-F238E27FC236}">
                <a16:creationId xmlns:a16="http://schemas.microsoft.com/office/drawing/2014/main" id="{77F0F5BD-C760-4EB9-8744-176D4C5F2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2775" y="4467225"/>
            <a:ext cx="133350" cy="1333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65C35"/>
            </a:solidFill>
            <a:prstDash val="solid"/>
          </a:ln>
        </p:spPr>
      </p:sp>
      <p:sp>
        <p:nvSpPr>
          <p:cNvPr id="144" name="gate-rule-4">
            <a:extLst xmlns:a="http://schemas.openxmlformats.org/drawingml/2006/main">
              <a:ext uri="{FF2B5EF4-FFF2-40B4-BE49-F238E27FC236}">
                <a16:creationId xmlns:a16="http://schemas.microsoft.com/office/drawing/2014/main" id="{2611B6E3-F180-47EF-8AA4-B51E6370D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724400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45" name="not-yet-note">
            <a:extLst xmlns:a="http://schemas.openxmlformats.org/drawingml/2006/main">
              <a:ext uri="{FF2B5EF4-FFF2-40B4-BE49-F238E27FC236}">
                <a16:creationId xmlns:a16="http://schemas.microsoft.com/office/drawing/2014/main" id="{115C2EB4-6337-499B-86C7-43A7FE8AB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57750"/>
            <a:ext cx="6858000" cy="4000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EAF5F2"/>
          </a:solidFill>
          <a:ln xmlns:a="http://schemas.openxmlformats.org/drawingml/2006/main" w="9525">
            <a:solidFill>
              <a:srgbClr val="B9D8D4"/>
            </a:solidFill>
            <a:prstDash val="solid"/>
          </a:ln>
        </p:spPr>
      </p:sp>
      <p:sp>
        <p:nvSpPr>
          <p:cNvPr id="146" name="not-yet-text">
            <a:extLst xmlns:a="http://schemas.openxmlformats.org/drawingml/2006/main">
              <a:ext uri="{FF2B5EF4-FFF2-40B4-BE49-F238E27FC236}">
                <a16:creationId xmlns:a16="http://schemas.microsoft.com/office/drawing/2014/main" id="{17362E3C-6666-448D-A8BE-C76787D9F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972050"/>
            <a:ext cx="65913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1">
                <a:solidFill>
                  <a:srgbClr val="167C80"/>
                </a:solidFill>
              </a:defRPr>
            </a:pPr>
            <a:r>
              <a:rPr sz="675" b="1">
                <a:solidFill>
                  <a:srgbClr val="167C80"/>
                </a:solidFill>
              </a:rPr>
              <a:t>NOT YET is a useful result. Improve the workflow, information, boundary or accountability before introducing AI.</a:t>
            </a:r>
          </a:p>
        </p:txBody>
      </p:sp>
      <p:sp>
        <p:nvSpPr>
          <p:cNvPr id="147" name="experiment-band">
            <a:extLst xmlns:a="http://schemas.openxmlformats.org/drawingml/2006/main">
              <a:ext uri="{FF2B5EF4-FFF2-40B4-BE49-F238E27FC236}">
                <a16:creationId xmlns:a16="http://schemas.microsoft.com/office/drawing/2014/main" id="{11402B41-DD35-49CA-ACC4-86411B1CE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86400"/>
            <a:ext cx="6858000" cy="514350"/>
          </a:xfrm>
          <a:prstGeom xmlns:a="http://schemas.openxmlformats.org/drawingml/2006/main" prst="roundRect">
            <a:avLst>
              <a:gd name="adj" fmla="val 12963"/>
            </a:avLst>
          </a:prstGeom>
          <a:solidFill xmlns:a="http://schemas.openxmlformats.org/drawingml/2006/main">
            <a:srgbClr val="376B9B"/>
          </a:solidFill>
          <a:ln xmlns:a="http://schemas.openxmlformats.org/drawingml/2006/main" w="0">
            <a:solidFill>
              <a:srgbClr val="376B9B"/>
            </a:solidFill>
            <a:prstDash val="solid"/>
          </a:ln>
        </p:spPr>
      </p:sp>
      <p:sp>
        <p:nvSpPr>
          <p:cNvPr id="148" name="experiment-num">
            <a:extLst xmlns:a="http://schemas.openxmlformats.org/drawingml/2006/main">
              <a:ext uri="{FF2B5EF4-FFF2-40B4-BE49-F238E27FC236}">
                <a16:creationId xmlns:a16="http://schemas.microsoft.com/office/drawing/2014/main" id="{BF2D3D36-3D36-4DA5-94D9-34CD365B0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600700"/>
            <a:ext cx="323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FFFFFF"/>
                </a:solidFill>
              </a:defRPr>
            </a:pPr>
            <a:r>
              <a:rPr sz="900" b="1">
                <a:solidFill>
                  <a:srgbClr val="FFFFFF"/>
                </a:solidFill>
              </a:rPr>
              <a:t>06</a:t>
            </a:r>
          </a:p>
        </p:txBody>
      </p:sp>
      <p:sp>
        <p:nvSpPr>
          <p:cNvPr id="149" name="experiment-title">
            <a:extLst xmlns:a="http://schemas.openxmlformats.org/drawingml/2006/main">
              <a:ext uri="{FF2B5EF4-FFF2-40B4-BE49-F238E27FC236}">
                <a16:creationId xmlns:a16="http://schemas.microsoft.com/office/drawing/2014/main" id="{5FD61F42-7036-4B15-8AF0-239F3D866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5562600"/>
            <a:ext cx="2762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DESIGN THE EXPERIMENT</a:t>
            </a:r>
          </a:p>
        </p:txBody>
      </p:sp>
      <p:sp>
        <p:nvSpPr>
          <p:cNvPr id="150" name="experiment-q">
            <a:extLst xmlns:a="http://schemas.openxmlformats.org/drawingml/2006/main">
              <a:ext uri="{FF2B5EF4-FFF2-40B4-BE49-F238E27FC236}">
                <a16:creationId xmlns:a16="http://schemas.microsoft.com/office/drawing/2014/main" id="{D2A7A098-641F-424B-A693-26D33BC2F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3325" y="5572125"/>
            <a:ext cx="3381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0">
                <a:solidFill>
                  <a:srgbClr val="FFFFFF"/>
                </a:solidFill>
              </a:defRPr>
            </a:pPr>
            <a:r>
              <a:rPr sz="750" b="0">
                <a:solidFill>
                  <a:srgbClr val="FFFFFF"/>
                </a:solidFill>
              </a:rPr>
              <a:t>What is the smallest safe test that can produce decision-worthy evidence?</a:t>
            </a:r>
          </a:p>
        </p:txBody>
      </p:sp>
      <p:sp>
        <p:nvSpPr>
          <p:cNvPr id="151" name="scope-label">
            <a:extLst xmlns:a="http://schemas.openxmlformats.org/drawingml/2006/main">
              <a:ext uri="{FF2B5EF4-FFF2-40B4-BE49-F238E27FC236}">
                <a16:creationId xmlns:a16="http://schemas.microsoft.com/office/drawing/2014/main" id="{AFA38860-7E35-4E3F-AFEE-A19CA3660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181725"/>
            <a:ext cx="3276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17324D"/>
                </a:solidFill>
              </a:defRPr>
            </a:pPr>
            <a:r>
              <a:rPr sz="750" b="1">
                <a:solidFill>
                  <a:srgbClr val="17324D"/>
                </a:solidFill>
              </a:rPr>
              <a:t>SCOPE / SAMPLE / DURATION</a:t>
            </a:r>
          </a:p>
        </p:txBody>
      </p:sp>
      <p:sp>
        <p:nvSpPr>
          <p:cNvPr id="152" name="scope-hint">
            <a:extLst xmlns:a="http://schemas.openxmlformats.org/drawingml/2006/main">
              <a:ext uri="{FF2B5EF4-FFF2-40B4-BE49-F238E27FC236}">
                <a16:creationId xmlns:a16="http://schemas.microsoft.com/office/drawing/2014/main" id="{683A8D4F-B1EF-4105-9C6C-6A934A4A1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53175"/>
            <a:ext cx="32766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5C6974"/>
                </a:solidFill>
              </a:defRPr>
            </a:pPr>
            <a:r>
              <a:rPr sz="600" b="0">
                <a:solidFill>
                  <a:srgbClr val="5C6974"/>
                </a:solidFill>
              </a:rPr>
              <a:t>One bounded task; limited cases; defined period.</a:t>
            </a:r>
          </a:p>
        </p:txBody>
      </p:sp>
      <p:sp>
        <p:nvSpPr>
          <p:cNvPr id="153" name="scope-line1">
            <a:extLst xmlns:a="http://schemas.openxmlformats.org/drawingml/2006/main">
              <a:ext uri="{FF2B5EF4-FFF2-40B4-BE49-F238E27FC236}">
                <a16:creationId xmlns:a16="http://schemas.microsoft.com/office/drawing/2014/main" id="{A0BB211E-4CA6-4C6E-8677-1566D9F20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53200"/>
            <a:ext cx="327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54" name="scope-line2">
            <a:extLst xmlns:a="http://schemas.openxmlformats.org/drawingml/2006/main">
              <a:ext uri="{FF2B5EF4-FFF2-40B4-BE49-F238E27FC236}">
                <a16:creationId xmlns:a16="http://schemas.microsoft.com/office/drawing/2014/main" id="{5F3B5A99-71DC-46D1-82C2-CA5FC660F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781800"/>
            <a:ext cx="327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55" name="review-date-label">
            <a:extLst xmlns:a="http://schemas.openxmlformats.org/drawingml/2006/main">
              <a:ext uri="{FF2B5EF4-FFF2-40B4-BE49-F238E27FC236}">
                <a16:creationId xmlns:a16="http://schemas.microsoft.com/office/drawing/2014/main" id="{A1E04AEC-6B8B-4852-A163-9BDFDB21D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6181725"/>
            <a:ext cx="3276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17324D"/>
                </a:solidFill>
              </a:defRPr>
            </a:pPr>
            <a:r>
              <a:rPr sz="750" b="1">
                <a:solidFill>
                  <a:srgbClr val="17324D"/>
                </a:solidFill>
              </a:rPr>
              <a:t>REVIEWER + REVIEW DATE</a:t>
            </a:r>
          </a:p>
        </p:txBody>
      </p:sp>
      <p:sp>
        <p:nvSpPr>
          <p:cNvPr id="156" name="review-date-hint">
            <a:extLst xmlns:a="http://schemas.openxmlformats.org/drawingml/2006/main">
              <a:ext uri="{FF2B5EF4-FFF2-40B4-BE49-F238E27FC236}">
                <a16:creationId xmlns:a16="http://schemas.microsoft.com/office/drawing/2014/main" id="{6B6657C2-B376-4927-A04F-37E4D4566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6353175"/>
            <a:ext cx="32766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5C6974"/>
                </a:solidFill>
              </a:defRPr>
            </a:pPr>
            <a:r>
              <a:rPr sz="600" b="0">
                <a:solidFill>
                  <a:srgbClr val="5C6974"/>
                </a:solidFill>
              </a:rPr>
              <a:t>Name the reviewer and formal decision point.</a:t>
            </a:r>
          </a:p>
        </p:txBody>
      </p:sp>
      <p:sp>
        <p:nvSpPr>
          <p:cNvPr id="157" name="review-date-line1">
            <a:extLst xmlns:a="http://schemas.openxmlformats.org/drawingml/2006/main">
              <a:ext uri="{FF2B5EF4-FFF2-40B4-BE49-F238E27FC236}">
                <a16:creationId xmlns:a16="http://schemas.microsoft.com/office/drawing/2014/main" id="{96E5E43E-F283-4B1F-B18B-2826159FB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6553200"/>
            <a:ext cx="327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58" name="review-date-line2">
            <a:extLst xmlns:a="http://schemas.openxmlformats.org/drawingml/2006/main">
              <a:ext uri="{FF2B5EF4-FFF2-40B4-BE49-F238E27FC236}">
                <a16:creationId xmlns:a16="http://schemas.microsoft.com/office/drawing/2014/main" id="{D3C8F7F7-2452-499F-96C0-35D4E1373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6781800"/>
            <a:ext cx="327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59" name="controls-label">
            <a:extLst xmlns:a="http://schemas.openxmlformats.org/drawingml/2006/main">
              <a:ext uri="{FF2B5EF4-FFF2-40B4-BE49-F238E27FC236}">
                <a16:creationId xmlns:a16="http://schemas.microsoft.com/office/drawing/2014/main" id="{1F13F3CA-9A65-435D-B697-656875C5E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877050"/>
            <a:ext cx="3276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17324D"/>
                </a:solidFill>
              </a:defRPr>
            </a:pPr>
            <a:r>
              <a:rPr sz="750" b="1">
                <a:solidFill>
                  <a:srgbClr val="17324D"/>
                </a:solidFill>
              </a:rPr>
              <a:t>WHAT REMAINS UNCHANGED</a:t>
            </a:r>
          </a:p>
        </p:txBody>
      </p:sp>
      <p:sp>
        <p:nvSpPr>
          <p:cNvPr id="160" name="controls-hint">
            <a:extLst xmlns:a="http://schemas.openxmlformats.org/drawingml/2006/main">
              <a:ext uri="{FF2B5EF4-FFF2-40B4-BE49-F238E27FC236}">
                <a16:creationId xmlns:a16="http://schemas.microsoft.com/office/drawing/2014/main" id="{2EE41A53-A737-4978-B24B-117FEE27B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048500"/>
            <a:ext cx="32766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5C6974"/>
                </a:solidFill>
              </a:defRPr>
            </a:pPr>
            <a:r>
              <a:rPr sz="600" b="0">
                <a:solidFill>
                  <a:srgbClr val="5C6974"/>
                </a:solidFill>
              </a:rPr>
              <a:t>Approvals, sources, security, service levels or other controls.</a:t>
            </a:r>
          </a:p>
        </p:txBody>
      </p:sp>
      <p:sp>
        <p:nvSpPr>
          <p:cNvPr id="161" name="controls-line1">
            <a:extLst xmlns:a="http://schemas.openxmlformats.org/drawingml/2006/main">
              <a:ext uri="{FF2B5EF4-FFF2-40B4-BE49-F238E27FC236}">
                <a16:creationId xmlns:a16="http://schemas.microsoft.com/office/drawing/2014/main" id="{6EAE1D96-B47E-4A23-A225-EAAE48018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248525"/>
            <a:ext cx="327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62" name="controls-line2">
            <a:extLst xmlns:a="http://schemas.openxmlformats.org/drawingml/2006/main">
              <a:ext uri="{FF2B5EF4-FFF2-40B4-BE49-F238E27FC236}">
                <a16:creationId xmlns:a16="http://schemas.microsoft.com/office/drawing/2014/main" id="{42C2C743-4D05-4A08-B4EB-970F735DB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477125"/>
            <a:ext cx="327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63" name="measures-label">
            <a:extLst xmlns:a="http://schemas.openxmlformats.org/drawingml/2006/main">
              <a:ext uri="{FF2B5EF4-FFF2-40B4-BE49-F238E27FC236}">
                <a16:creationId xmlns:a16="http://schemas.microsoft.com/office/drawing/2014/main" id="{1D4CDCF5-CDF4-40EE-84FF-A0B70C2B4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6877050"/>
            <a:ext cx="3276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17324D"/>
                </a:solidFill>
              </a:defRPr>
            </a:pPr>
            <a:r>
              <a:rPr sz="750" b="1">
                <a:solidFill>
                  <a:srgbClr val="17324D"/>
                </a:solidFill>
              </a:rPr>
              <a:t>MEASURES</a:t>
            </a:r>
          </a:p>
        </p:txBody>
      </p:sp>
      <p:sp>
        <p:nvSpPr>
          <p:cNvPr id="164" name="measures-hint">
            <a:extLst xmlns:a="http://schemas.openxmlformats.org/drawingml/2006/main">
              <a:ext uri="{FF2B5EF4-FFF2-40B4-BE49-F238E27FC236}">
                <a16:creationId xmlns:a16="http://schemas.microsoft.com/office/drawing/2014/main" id="{784DE85B-9BB7-4871-98C7-A72BDAD54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7048500"/>
            <a:ext cx="32766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5C6974"/>
                </a:solidFill>
              </a:defRPr>
            </a:pPr>
            <a:r>
              <a:rPr sz="600" b="0">
                <a:solidFill>
                  <a:srgbClr val="5C6974"/>
                </a:solidFill>
              </a:rPr>
              <a:t>Choose 2–4 from Team page 6; include review effort.</a:t>
            </a:r>
          </a:p>
        </p:txBody>
      </p:sp>
      <p:sp>
        <p:nvSpPr>
          <p:cNvPr id="165" name="measures-line1">
            <a:extLst xmlns:a="http://schemas.openxmlformats.org/drawingml/2006/main">
              <a:ext uri="{FF2B5EF4-FFF2-40B4-BE49-F238E27FC236}">
                <a16:creationId xmlns:a16="http://schemas.microsoft.com/office/drawing/2014/main" id="{41C80E96-C09F-41EA-978F-D1EF386ED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7248525"/>
            <a:ext cx="327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66" name="measures-line2">
            <a:extLst xmlns:a="http://schemas.openxmlformats.org/drawingml/2006/main">
              <a:ext uri="{FF2B5EF4-FFF2-40B4-BE49-F238E27FC236}">
                <a16:creationId xmlns:a16="http://schemas.microsoft.com/office/drawing/2014/main" id="{1140A80B-5648-4535-8AAF-0095999E3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7477125"/>
            <a:ext cx="3276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67" name="stopping-label">
            <a:extLst xmlns:a="http://schemas.openxmlformats.org/drawingml/2006/main">
              <a:ext uri="{FF2B5EF4-FFF2-40B4-BE49-F238E27FC236}">
                <a16:creationId xmlns:a16="http://schemas.microsoft.com/office/drawing/2014/main" id="{5CF93CD2-E87E-4DCB-A14B-838CD11C9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620000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17324D"/>
                </a:solidFill>
              </a:defRPr>
            </a:pPr>
            <a:r>
              <a:rPr sz="750" b="1">
                <a:solidFill>
                  <a:srgbClr val="17324D"/>
                </a:solidFill>
              </a:rPr>
              <a:t>STOPPING CONDITIONS</a:t>
            </a:r>
          </a:p>
        </p:txBody>
      </p:sp>
      <p:sp>
        <p:nvSpPr>
          <p:cNvPr id="168" name="stopping-hint">
            <a:extLst xmlns:a="http://schemas.openxmlformats.org/drawingml/2006/main">
              <a:ext uri="{FF2B5EF4-FFF2-40B4-BE49-F238E27FC236}">
                <a16:creationId xmlns:a16="http://schemas.microsoft.com/office/drawing/2014/main" id="{90EB2704-126B-4C58-9ABC-7CD7C658A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791450"/>
            <a:ext cx="6858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5C6974"/>
                </a:solidFill>
              </a:defRPr>
            </a:pPr>
            <a:r>
              <a:rPr sz="600" b="0">
                <a:solidFill>
                  <a:srgbClr val="5C6974"/>
                </a:solidFill>
              </a:rPr>
              <a:t>What result or event ends the test immediately?</a:t>
            </a:r>
          </a:p>
        </p:txBody>
      </p:sp>
      <p:sp>
        <p:nvSpPr>
          <p:cNvPr id="169" name="stopping-line1">
            <a:extLst xmlns:a="http://schemas.openxmlformats.org/drawingml/2006/main">
              <a:ext uri="{FF2B5EF4-FFF2-40B4-BE49-F238E27FC236}">
                <a16:creationId xmlns:a16="http://schemas.microsoft.com/office/drawing/2014/main" id="{DCD9C9BD-AD01-456C-B9F5-7D0BA527E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991475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70" name="stopping-line2">
            <a:extLst xmlns:a="http://schemas.openxmlformats.org/drawingml/2006/main">
              <a:ext uri="{FF2B5EF4-FFF2-40B4-BE49-F238E27FC236}">
                <a16:creationId xmlns:a16="http://schemas.microsoft.com/office/drawing/2014/main" id="{F6B5AF76-A56E-443D-8796-2DC6BF5D9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220075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71" name="statement-box">
            <a:extLst xmlns:a="http://schemas.openxmlformats.org/drawingml/2006/main">
              <a:ext uri="{FF2B5EF4-FFF2-40B4-BE49-F238E27FC236}">
                <a16:creationId xmlns:a16="http://schemas.microsoft.com/office/drawing/2014/main" id="{B723F3AD-3EB6-4000-B740-26E96A781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362950"/>
            <a:ext cx="6858000" cy="43815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376B9B"/>
            </a:solidFill>
            <a:prstDash val="solid"/>
          </a:ln>
        </p:spPr>
      </p:sp>
      <p:sp>
        <p:nvSpPr>
          <p:cNvPr id="172" name="statement">
            <a:extLst xmlns:a="http://schemas.openxmlformats.org/drawingml/2006/main">
              <a:ext uri="{FF2B5EF4-FFF2-40B4-BE49-F238E27FC236}">
                <a16:creationId xmlns:a16="http://schemas.microsoft.com/office/drawing/2014/main" id="{A8605B65-3B0F-4BDD-ACE4-5742CF1EB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467725"/>
            <a:ext cx="65913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1">
                <a:solidFill>
                  <a:srgbClr val="17324D"/>
                </a:solidFill>
              </a:defRPr>
            </a:pPr>
            <a:r>
              <a:rPr sz="675" b="1">
                <a:solidFill>
                  <a:srgbClr val="17324D"/>
                </a:solidFill>
              </a:rPr>
              <a:t>EXPERIMENT STATEMENT  We will test [assistance] on [scope] for [duration], with [reviewer] verifying every output, and continue only if [measures] improve without crossing [boundaries].</a:t>
            </a:r>
          </a:p>
        </p:txBody>
      </p:sp>
      <p:sp>
        <p:nvSpPr>
          <p:cNvPr id="173" name="decision-title">
            <a:extLst xmlns:a="http://schemas.openxmlformats.org/drawingml/2006/main">
              <a:ext uri="{FF2B5EF4-FFF2-40B4-BE49-F238E27FC236}">
                <a16:creationId xmlns:a16="http://schemas.microsoft.com/office/drawing/2014/main" id="{0C32D5E4-FBEE-451B-9B79-93BA5D98A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9010650"/>
            <a:ext cx="685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17324D"/>
                </a:solidFill>
              </a:defRPr>
            </a:pPr>
            <a:r>
              <a:rPr sz="750" b="1">
                <a:solidFill>
                  <a:srgbClr val="17324D"/>
                </a:solidFill>
              </a:rPr>
              <a:t>NEXT: COMPLETE THE FINAL ACTION RECORD ON TEAM PAGE 5</a:t>
            </a:r>
          </a:p>
        </p:txBody>
      </p:sp>
      <p:sp>
        <p:nvSpPr>
          <p:cNvPr id="186" name="footer-rule-4">
            <a:extLst xmlns:a="http://schemas.openxmlformats.org/drawingml/2006/main">
              <a:ext uri="{FF2B5EF4-FFF2-40B4-BE49-F238E27FC236}">
                <a16:creationId xmlns:a16="http://schemas.microsoft.com/office/drawing/2014/main" id="{15FAD340-EDEC-4545-A183-A3DBC9E03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9601200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87" name="footer-left-4">
            <a:extLst xmlns:a="http://schemas.openxmlformats.org/drawingml/2006/main">
              <a:ext uri="{FF2B5EF4-FFF2-40B4-BE49-F238E27FC236}">
                <a16:creationId xmlns:a16="http://schemas.microsoft.com/office/drawing/2014/main" id="{B19AA23C-3B3F-4191-9639-635A7316D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9686925"/>
            <a:ext cx="54768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5C6974"/>
                </a:solidFill>
              </a:defRPr>
            </a:pPr>
            <a:r>
              <a:rPr sz="600" b="0">
                <a:solidFill>
                  <a:srgbClr val="5C6974"/>
                </a:solidFill>
              </a:rPr>
              <a:t>BizAI Workflow-to-AI Opportunity Canvas | Team Edition v1.1 | August 2026</a:t>
            </a:r>
          </a:p>
        </p:txBody>
      </p:sp>
      <p:sp>
        <p:nvSpPr>
          <p:cNvPr id="188" name="footer-right-4">
            <a:extLst xmlns:a="http://schemas.openxmlformats.org/drawingml/2006/main">
              <a:ext uri="{FF2B5EF4-FFF2-40B4-BE49-F238E27FC236}">
                <a16:creationId xmlns:a16="http://schemas.microsoft.com/office/drawing/2014/main" id="{C1685676-DC8B-42B7-AF2F-3BE33DB00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9686925"/>
            <a:ext cx="1219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600" b="1">
                <a:solidFill>
                  <a:srgbClr val="167C80"/>
                </a:solidFill>
              </a:defRPr>
            </a:pPr>
            <a:r>
              <a:rPr sz="600" b="1">
                <a:solidFill>
                  <a:srgbClr val="167C80"/>
                </a:solidFill>
              </a:rPr>
              <a:t>grassrootech.com/bizai</a:t>
            </a:r>
          </a:p>
        </p:txBody>
      </p:sp>
    </p:spTree>
    <p:extLst>
      <p:ext uri="{BB962C8B-B14F-4D97-AF65-F5344CB8AC3E}">
        <p14:creationId xmlns:p14="http://schemas.microsoft.com/office/powerpoint/2010/main" val="6801874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4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3" name="brand">
            <a:extLst xmlns:a="http://schemas.openxmlformats.org/drawingml/2006/main">
              <a:ext uri="{FF2B5EF4-FFF2-40B4-BE49-F238E27FC236}">
                <a16:creationId xmlns:a16="http://schemas.microsoft.com/office/drawing/2014/main" id="{308D617A-DD42-42A5-B035-73BE0AF00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8572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19050" tIns="9525" rIns="19050" bIns="9525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167C8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67C80"/>
                </a:solidFill>
                <a:latin typeface="Aptos"/>
                <a:ea typeface="Aptos"/>
                <a:cs typeface="Aptos"/>
              </a:rPr>
              <a:t>BizAI.</a:t>
            </a:r>
          </a:p>
        </p:txBody>
      </p:sp>
      <p:sp>
        <p:nvSpPr>
          <p:cNvPr id="114" name="eyebrow-action">
            <a:extLst xmlns:a="http://schemas.openxmlformats.org/drawingml/2006/main">
              <a:ext uri="{FF2B5EF4-FFF2-40B4-BE49-F238E27FC236}">
                <a16:creationId xmlns:a16="http://schemas.microsoft.com/office/drawing/2014/main" id="{926589AC-8320-4503-BF7C-EDC83E0E9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048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167C80"/>
                </a:solidFill>
              </a:defRPr>
            </a:pPr>
            <a:r>
              <a:rPr sz="750" b="1">
                <a:solidFill>
                  <a:srgbClr val="167C80"/>
                </a:solidFill>
              </a:rPr>
              <a:t>BIZAI WORKFLOW-TO-AI OPPORTUNITY CANVAS</a:t>
            </a:r>
          </a:p>
        </p:txBody>
      </p:sp>
      <p:sp>
        <p:nvSpPr>
          <p:cNvPr id="115" name="page-action">
            <a:extLst xmlns:a="http://schemas.openxmlformats.org/drawingml/2006/main">
              <a:ext uri="{FF2B5EF4-FFF2-40B4-BE49-F238E27FC236}">
                <a16:creationId xmlns:a16="http://schemas.microsoft.com/office/drawing/2014/main" id="{3987F0CB-EB7A-4A5F-887E-54654F3A8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714375"/>
            <a:ext cx="609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5C6974"/>
                </a:solidFill>
              </a:defRPr>
            </a:pPr>
            <a:r>
              <a:rPr sz="675" b="1">
                <a:solidFill>
                  <a:srgbClr val="5C6974"/>
                </a:solidFill>
              </a:rPr>
              <a:t>5 / 7</a:t>
            </a:r>
          </a:p>
        </p:txBody>
      </p:sp>
      <p:sp>
        <p:nvSpPr>
          <p:cNvPr id="116" name="title-action">
            <a:extLst xmlns:a="http://schemas.openxmlformats.org/drawingml/2006/main">
              <a:ext uri="{FF2B5EF4-FFF2-40B4-BE49-F238E27FC236}">
                <a16:creationId xmlns:a16="http://schemas.microsoft.com/office/drawing/2014/main" id="{F6E508CB-EF69-4D36-AA67-B7DFA3C9E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952500"/>
            <a:ext cx="685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7324D"/>
                </a:solidFill>
              </a:defRPr>
            </a:pPr>
            <a:r>
              <a:rPr sz="1875" b="1">
                <a:solidFill>
                  <a:srgbClr val="17324D"/>
                </a:solidFill>
              </a:rPr>
              <a:t>DECIDE. ASSIGN THE NEXT ACTION.</a:t>
            </a:r>
          </a:p>
        </p:txBody>
      </p:sp>
      <p:sp>
        <p:nvSpPr>
          <p:cNvPr id="117" name="subtitle-action">
            <a:extLst xmlns:a="http://schemas.openxmlformats.org/drawingml/2006/main">
              <a:ext uri="{FF2B5EF4-FFF2-40B4-BE49-F238E27FC236}">
                <a16:creationId xmlns:a16="http://schemas.microsoft.com/office/drawing/2014/main" id="{407F2EF2-3255-4D38-9EF5-D69EF68D2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685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5C6974"/>
                </a:solidFill>
              </a:defRPr>
            </a:pPr>
            <a:r>
              <a:rPr sz="900" b="0">
                <a:solidFill>
                  <a:srgbClr val="5C6974"/>
                </a:solidFill>
              </a:rPr>
              <a:t>Convert the discussion into a documented business decision with a responsible owner, required approval and dated review.</a:t>
            </a:r>
          </a:p>
        </p:txBody>
      </p:sp>
      <p:sp>
        <p:nvSpPr>
          <p:cNvPr id="118" name="header-rule-action">
            <a:extLst xmlns:a="http://schemas.openxmlformats.org/drawingml/2006/main">
              <a:ext uri="{FF2B5EF4-FFF2-40B4-BE49-F238E27FC236}">
                <a16:creationId xmlns:a16="http://schemas.microsoft.com/office/drawing/2014/main" id="{FA6DFE1C-F326-4B52-B1A4-BD4DB48A7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62150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19" name="decision-band">
            <a:extLst xmlns:a="http://schemas.openxmlformats.org/drawingml/2006/main">
              <a:ext uri="{FF2B5EF4-FFF2-40B4-BE49-F238E27FC236}">
                <a16:creationId xmlns:a16="http://schemas.microsoft.com/office/drawing/2014/main" id="{3E9CB1B8-D27F-496F-AA03-06739C3A9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152650"/>
            <a:ext cx="6858000" cy="4572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376B9B"/>
          </a:solidFill>
          <a:ln xmlns:a="http://schemas.openxmlformats.org/drawingml/2006/main" w="0">
            <a:solidFill>
              <a:srgbClr val="376B9B"/>
            </a:solidFill>
            <a:prstDash val="solid"/>
          </a:ln>
        </p:spPr>
      </p:sp>
      <p:sp>
        <p:nvSpPr>
          <p:cNvPr id="120" name="decision-num">
            <a:extLst xmlns:a="http://schemas.openxmlformats.org/drawingml/2006/main">
              <a:ext uri="{FF2B5EF4-FFF2-40B4-BE49-F238E27FC236}">
                <a16:creationId xmlns:a16="http://schemas.microsoft.com/office/drawing/2014/main" id="{627FDEFE-8D9D-4569-BDB3-261937DC9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76475"/>
            <a:ext cx="3238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FFFFFF"/>
                </a:solidFill>
              </a:defRPr>
            </a:pPr>
            <a:r>
              <a:rPr sz="750" b="1">
                <a:solidFill>
                  <a:srgbClr val="FFFFFF"/>
                </a:solidFill>
              </a:rPr>
              <a:t>07</a:t>
            </a:r>
          </a:p>
        </p:txBody>
      </p:sp>
      <p:sp>
        <p:nvSpPr>
          <p:cNvPr id="121" name="decision-band-title">
            <a:extLst xmlns:a="http://schemas.openxmlformats.org/drawingml/2006/main">
              <a:ext uri="{FF2B5EF4-FFF2-40B4-BE49-F238E27FC236}">
                <a16:creationId xmlns:a16="http://schemas.microsoft.com/office/drawing/2014/main" id="{E089F19E-358B-43EE-9737-4BF6ACC76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24790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FFFFFF"/>
                </a:solidFill>
              </a:defRPr>
            </a:pPr>
            <a:r>
              <a:rPr sz="900" b="1">
                <a:solidFill>
                  <a:srgbClr val="FFFFFF"/>
                </a:solidFill>
              </a:rPr>
              <a:t>FINAL ACTION RECORD</a:t>
            </a:r>
          </a:p>
        </p:txBody>
      </p:sp>
      <p:sp>
        <p:nvSpPr>
          <p:cNvPr id="122" name="decision-question">
            <a:extLst xmlns:a="http://schemas.openxmlformats.org/drawingml/2006/main">
              <a:ext uri="{FF2B5EF4-FFF2-40B4-BE49-F238E27FC236}">
                <a16:creationId xmlns:a16="http://schemas.microsoft.com/office/drawing/2014/main" id="{4337F985-2CEF-4450-B45E-FD3FE68BE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257425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FFFFFF"/>
                </a:solidFill>
              </a:defRPr>
            </a:pPr>
            <a:r>
              <a:rPr sz="675" b="1">
                <a:solidFill>
                  <a:srgbClr val="FFFFFF"/>
                </a:solidFill>
              </a:rPr>
              <a:t>Select the disposition that best reflects the evidence—not enthusiasm for a tool.</a:t>
            </a:r>
          </a:p>
        </p:txBody>
      </p:sp>
      <p:sp>
        <p:nvSpPr>
          <p:cNvPr id="123" name="disposition-title">
            <a:extLst xmlns:a="http://schemas.openxmlformats.org/drawingml/2006/main">
              <a:ext uri="{FF2B5EF4-FFF2-40B4-BE49-F238E27FC236}">
                <a16:creationId xmlns:a16="http://schemas.microsoft.com/office/drawing/2014/main" id="{51086B2D-488C-4D1E-9271-D80C34571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38450"/>
            <a:ext cx="685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17324D"/>
                </a:solidFill>
              </a:defRPr>
            </a:pPr>
            <a:r>
              <a:rPr sz="750" b="1">
                <a:solidFill>
                  <a:srgbClr val="17324D"/>
                </a:solidFill>
              </a:rPr>
              <a:t>DECISION / DISPOSITION</a:t>
            </a:r>
          </a:p>
        </p:txBody>
      </p:sp>
      <p:sp>
        <p:nvSpPr>
          <p:cNvPr id="124" name="disp-0-box">
            <a:extLst xmlns:a="http://schemas.openxmlformats.org/drawingml/2006/main">
              <a:ext uri="{FF2B5EF4-FFF2-40B4-BE49-F238E27FC236}">
                <a16:creationId xmlns:a16="http://schemas.microsoft.com/office/drawing/2014/main" id="{5AC7943D-6E45-475A-968F-6A5AE1B7D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181350"/>
            <a:ext cx="133350" cy="13335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376B9B"/>
            </a:solidFill>
            <a:prstDash val="solid"/>
          </a:ln>
        </p:spPr>
      </p:sp>
      <p:sp>
        <p:nvSpPr>
          <p:cNvPr id="125" name="disp-0-text">
            <a:extLst xmlns:a="http://schemas.openxmlformats.org/drawingml/2006/main">
              <a:ext uri="{FF2B5EF4-FFF2-40B4-BE49-F238E27FC236}">
                <a16:creationId xmlns:a16="http://schemas.microsoft.com/office/drawing/2014/main" id="{7453514C-6EF3-43CD-97A2-1F5F2B7B1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6230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Proceed with the experiment</a:t>
            </a:r>
          </a:p>
        </p:txBody>
      </p:sp>
      <p:sp>
        <p:nvSpPr>
          <p:cNvPr id="126" name="disp-1-box">
            <a:extLst xmlns:a="http://schemas.openxmlformats.org/drawingml/2006/main">
              <a:ext uri="{FF2B5EF4-FFF2-40B4-BE49-F238E27FC236}">
                <a16:creationId xmlns:a16="http://schemas.microsoft.com/office/drawing/2014/main" id="{7D8AEFE2-0530-4B93-B6B4-A8D0B9183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3181350"/>
            <a:ext cx="133350" cy="13335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376B9B"/>
            </a:solidFill>
            <a:prstDash val="solid"/>
          </a:ln>
        </p:spPr>
      </p:sp>
      <p:sp>
        <p:nvSpPr>
          <p:cNvPr id="127" name="disp-1-text">
            <a:extLst xmlns:a="http://schemas.openxmlformats.org/drawingml/2006/main">
              <a:ext uri="{FF2B5EF4-FFF2-40B4-BE49-F238E27FC236}">
                <a16:creationId xmlns:a16="http://schemas.microsoft.com/office/drawing/2014/main" id="{A88F7BA5-52D6-4352-A065-367703506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316230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Revise the experiment</a:t>
            </a:r>
          </a:p>
        </p:txBody>
      </p:sp>
      <p:sp>
        <p:nvSpPr>
          <p:cNvPr id="128" name="disp-2-box">
            <a:extLst xmlns:a="http://schemas.openxmlformats.org/drawingml/2006/main">
              <a:ext uri="{FF2B5EF4-FFF2-40B4-BE49-F238E27FC236}">
                <a16:creationId xmlns:a16="http://schemas.microsoft.com/office/drawing/2014/main" id="{8558A18B-1ACD-41C0-B2D9-6FC210F1C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19500"/>
            <a:ext cx="133350" cy="13335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376B9B"/>
            </a:solidFill>
            <a:prstDash val="solid"/>
          </a:ln>
        </p:spPr>
      </p:sp>
      <p:sp>
        <p:nvSpPr>
          <p:cNvPr id="129" name="disp-2-text">
            <a:extLst xmlns:a="http://schemas.openxmlformats.org/drawingml/2006/main">
              <a:ext uri="{FF2B5EF4-FFF2-40B4-BE49-F238E27FC236}">
                <a16:creationId xmlns:a16="http://schemas.microsoft.com/office/drawing/2014/main" id="{774A47F0-3F1A-427E-90ED-6A60CACB7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0045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Improve the workflow first</a:t>
            </a:r>
          </a:p>
        </p:txBody>
      </p:sp>
      <p:sp>
        <p:nvSpPr>
          <p:cNvPr id="130" name="disp-3-box">
            <a:extLst xmlns:a="http://schemas.openxmlformats.org/drawingml/2006/main">
              <a:ext uri="{FF2B5EF4-FFF2-40B4-BE49-F238E27FC236}">
                <a16:creationId xmlns:a16="http://schemas.microsoft.com/office/drawing/2014/main" id="{5FAA3DE7-E50F-429A-BC8B-9CDD795AE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3619500"/>
            <a:ext cx="133350" cy="13335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376B9B"/>
            </a:solidFill>
            <a:prstDash val="solid"/>
          </a:ln>
        </p:spPr>
      </p:sp>
      <p:sp>
        <p:nvSpPr>
          <p:cNvPr id="131" name="disp-3-text">
            <a:extLst xmlns:a="http://schemas.openxmlformats.org/drawingml/2006/main">
              <a:ext uri="{FF2B5EF4-FFF2-40B4-BE49-F238E27FC236}">
                <a16:creationId xmlns:a16="http://schemas.microsoft.com/office/drawing/2014/main" id="{284E98E9-DA98-401B-BD7C-F5F55F751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360045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Prepare information or controls first</a:t>
            </a:r>
          </a:p>
        </p:txBody>
      </p:sp>
      <p:sp>
        <p:nvSpPr>
          <p:cNvPr id="132" name="disp-4-box">
            <a:extLst xmlns:a="http://schemas.openxmlformats.org/drawingml/2006/main">
              <a:ext uri="{FF2B5EF4-FFF2-40B4-BE49-F238E27FC236}">
                <a16:creationId xmlns:a16="http://schemas.microsoft.com/office/drawing/2014/main" id="{EC78FE36-0B57-486E-BCD0-68AA97715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57650"/>
            <a:ext cx="133350" cy="13335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376B9B"/>
            </a:solidFill>
            <a:prstDash val="solid"/>
          </a:ln>
        </p:spPr>
      </p:sp>
      <p:sp>
        <p:nvSpPr>
          <p:cNvPr id="133" name="disp-4-text">
            <a:extLst xmlns:a="http://schemas.openxmlformats.org/drawingml/2006/main">
              <a:ext uri="{FF2B5EF4-FFF2-40B4-BE49-F238E27FC236}">
                <a16:creationId xmlns:a16="http://schemas.microsoft.com/office/drawing/2014/main" id="{60F58CA0-2BB1-4315-8DF2-89F658DE1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3860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Stop the current experiment</a:t>
            </a:r>
          </a:p>
        </p:txBody>
      </p:sp>
      <p:sp>
        <p:nvSpPr>
          <p:cNvPr id="134" name="disp-5-box">
            <a:extLst xmlns:a="http://schemas.openxmlformats.org/drawingml/2006/main">
              <a:ext uri="{FF2B5EF4-FFF2-40B4-BE49-F238E27FC236}">
                <a16:creationId xmlns:a16="http://schemas.microsoft.com/office/drawing/2014/main" id="{4F46D933-AF08-42AD-8169-E6BDEA2E5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4057650"/>
            <a:ext cx="133350" cy="13335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376B9B"/>
            </a:solidFill>
            <a:prstDash val="solid"/>
          </a:ln>
        </p:spPr>
      </p:sp>
      <p:sp>
        <p:nvSpPr>
          <p:cNvPr id="135" name="disp-5-text">
            <a:extLst xmlns:a="http://schemas.openxmlformats.org/drawingml/2006/main">
              <a:ext uri="{FF2B5EF4-FFF2-40B4-BE49-F238E27FC236}">
                <a16:creationId xmlns:a16="http://schemas.microsoft.com/office/drawing/2014/main" id="{19FCA08C-F61B-463E-9448-6C35D731D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03860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Do not pursue</a:t>
            </a:r>
          </a:p>
        </p:txBody>
      </p:sp>
      <p:sp>
        <p:nvSpPr>
          <p:cNvPr id="136" name="rationale-box">
            <a:extLst xmlns:a="http://schemas.openxmlformats.org/drawingml/2006/main">
              <a:ext uri="{FF2B5EF4-FFF2-40B4-BE49-F238E27FC236}">
                <a16:creationId xmlns:a16="http://schemas.microsoft.com/office/drawing/2014/main" id="{97A2A2EF-562A-4B23-AD17-148C29F46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629150"/>
            <a:ext cx="6858000" cy="97155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37" name="rationale-label">
            <a:extLst xmlns:a="http://schemas.openxmlformats.org/drawingml/2006/main">
              <a:ext uri="{FF2B5EF4-FFF2-40B4-BE49-F238E27FC236}">
                <a16:creationId xmlns:a16="http://schemas.microsoft.com/office/drawing/2014/main" id="{795BBC27-81BC-430B-B2E4-29324FAD4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0"/>
            <a:ext cx="1905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17324D"/>
                </a:solidFill>
              </a:defRPr>
            </a:pPr>
            <a:r>
              <a:rPr sz="750" b="1">
                <a:solidFill>
                  <a:srgbClr val="17324D"/>
                </a:solidFill>
              </a:rPr>
              <a:t>DECISION RATIONALE</a:t>
            </a:r>
          </a:p>
        </p:txBody>
      </p:sp>
      <p:sp>
        <p:nvSpPr>
          <p:cNvPr id="138" name="rationale-hint">
            <a:extLst xmlns:a="http://schemas.openxmlformats.org/drawingml/2006/main">
              <a:ext uri="{FF2B5EF4-FFF2-40B4-BE49-F238E27FC236}">
                <a16:creationId xmlns:a16="http://schemas.microsoft.com/office/drawing/2014/main" id="{331EC7C0-CB18-42CB-9188-46357850C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6553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5C6974"/>
                </a:solidFill>
              </a:defRPr>
            </a:pPr>
            <a:r>
              <a:rPr sz="675" b="0">
                <a:solidFill>
                  <a:srgbClr val="5C6974"/>
                </a:solidFill>
              </a:rPr>
              <a:t>What evidence, constraint or unresolved issue supports this disposition?</a:t>
            </a:r>
          </a:p>
        </p:txBody>
      </p:sp>
      <p:sp>
        <p:nvSpPr>
          <p:cNvPr id="139" name="rationale-line-1">
            <a:extLst xmlns:a="http://schemas.openxmlformats.org/drawingml/2006/main">
              <a:ext uri="{FF2B5EF4-FFF2-40B4-BE49-F238E27FC236}">
                <a16:creationId xmlns:a16="http://schemas.microsoft.com/office/drawing/2014/main" id="{D32C597E-498F-487D-A6BE-5D7512C11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86375"/>
            <a:ext cx="6553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40" name="rationale-line-2">
            <a:extLst xmlns:a="http://schemas.openxmlformats.org/drawingml/2006/main">
              <a:ext uri="{FF2B5EF4-FFF2-40B4-BE49-F238E27FC236}">
                <a16:creationId xmlns:a16="http://schemas.microsoft.com/office/drawing/2014/main" id="{CE0FB576-4E04-45BE-806D-3037A2909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95925"/>
            <a:ext cx="6553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41" name="field-0-label">
            <a:extLst xmlns:a="http://schemas.openxmlformats.org/drawingml/2006/main">
              <a:ext uri="{FF2B5EF4-FFF2-40B4-BE49-F238E27FC236}">
                <a16:creationId xmlns:a16="http://schemas.microsoft.com/office/drawing/2014/main" id="{DE4FD319-4E9D-4CB0-A497-AD9C15C14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4835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17324D"/>
                </a:solidFill>
              </a:defRPr>
            </a:pPr>
            <a:r>
              <a:rPr sz="750" b="1">
                <a:solidFill>
                  <a:srgbClr val="17324D"/>
                </a:solidFill>
              </a:rPr>
              <a:t>ACTION OWNER</a:t>
            </a:r>
          </a:p>
        </p:txBody>
      </p:sp>
      <p:sp>
        <p:nvSpPr>
          <p:cNvPr id="142" name="field-0-hint">
            <a:extLst xmlns:a="http://schemas.openxmlformats.org/drawingml/2006/main">
              <a:ext uri="{FF2B5EF4-FFF2-40B4-BE49-F238E27FC236}">
                <a16:creationId xmlns:a16="http://schemas.microsoft.com/office/drawing/2014/main" id="{6405B7CD-9E06-448E-8FDF-2975EC3D9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0579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5C6974"/>
                </a:solidFill>
              </a:defRPr>
            </a:pPr>
            <a:r>
              <a:rPr sz="675" b="0">
                <a:solidFill>
                  <a:srgbClr val="5C6974"/>
                </a:solidFill>
              </a:rPr>
              <a:t>One accountable role</a:t>
            </a:r>
          </a:p>
        </p:txBody>
      </p:sp>
      <p:sp>
        <p:nvSpPr>
          <p:cNvPr id="143" name="field-0-line">
            <a:extLst xmlns:a="http://schemas.openxmlformats.org/drawingml/2006/main">
              <a:ext uri="{FF2B5EF4-FFF2-40B4-BE49-F238E27FC236}">
                <a16:creationId xmlns:a16="http://schemas.microsoft.com/office/drawing/2014/main" id="{BFF45DAF-02CD-4FFD-B05F-93EC72BDC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0"/>
            <a:ext cx="320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44" name="field-1-label">
            <a:extLst xmlns:a="http://schemas.openxmlformats.org/drawingml/2006/main">
              <a:ext uri="{FF2B5EF4-FFF2-40B4-BE49-F238E27FC236}">
                <a16:creationId xmlns:a16="http://schemas.microsoft.com/office/drawing/2014/main" id="{42B3AF52-F4FD-4FEE-99FF-CF6058743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584835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17324D"/>
                </a:solidFill>
              </a:defRPr>
            </a:pPr>
            <a:r>
              <a:rPr sz="750" b="1">
                <a:solidFill>
                  <a:srgbClr val="17324D"/>
                </a:solidFill>
              </a:rPr>
              <a:t>DUE DATE</a:t>
            </a:r>
          </a:p>
        </p:txBody>
      </p:sp>
      <p:sp>
        <p:nvSpPr>
          <p:cNvPr id="145" name="field-1-hint">
            <a:extLst xmlns:a="http://schemas.openxmlformats.org/drawingml/2006/main">
              <a:ext uri="{FF2B5EF4-FFF2-40B4-BE49-F238E27FC236}">
                <a16:creationId xmlns:a16="http://schemas.microsoft.com/office/drawing/2014/main" id="{B978FABA-F830-4791-B0A4-9858D58CE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60579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5C6974"/>
                </a:solidFill>
              </a:defRPr>
            </a:pPr>
            <a:r>
              <a:rPr sz="675" b="0">
                <a:solidFill>
                  <a:srgbClr val="5C6974"/>
                </a:solidFill>
              </a:rPr>
              <a:t>Specific calendar date</a:t>
            </a:r>
          </a:p>
        </p:txBody>
      </p:sp>
      <p:sp>
        <p:nvSpPr>
          <p:cNvPr id="146" name="field-1-line">
            <a:extLst xmlns:a="http://schemas.openxmlformats.org/drawingml/2006/main">
              <a:ext uri="{FF2B5EF4-FFF2-40B4-BE49-F238E27FC236}">
                <a16:creationId xmlns:a16="http://schemas.microsoft.com/office/drawing/2014/main" id="{871402D6-5B0B-45B8-AE8F-F3BEE6661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6477000"/>
            <a:ext cx="320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47" name="field-2-label">
            <a:extLst xmlns:a="http://schemas.openxmlformats.org/drawingml/2006/main">
              <a:ext uri="{FF2B5EF4-FFF2-40B4-BE49-F238E27FC236}">
                <a16:creationId xmlns:a16="http://schemas.microsoft.com/office/drawing/2014/main" id="{1C87B954-1C36-4F61-AC58-D0F435B17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91515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17324D"/>
                </a:solidFill>
              </a:defRPr>
            </a:pPr>
            <a:r>
              <a:rPr sz="750" b="1">
                <a:solidFill>
                  <a:srgbClr val="17324D"/>
                </a:solidFill>
              </a:rPr>
              <a:t>REQUIRED APPROVAL</a:t>
            </a:r>
          </a:p>
        </p:txBody>
      </p:sp>
      <p:sp>
        <p:nvSpPr>
          <p:cNvPr id="148" name="field-2-hint">
            <a:extLst xmlns:a="http://schemas.openxmlformats.org/drawingml/2006/main">
              <a:ext uri="{FF2B5EF4-FFF2-40B4-BE49-F238E27FC236}">
                <a16:creationId xmlns:a16="http://schemas.microsoft.com/office/drawing/2014/main" id="{27E013CB-7AFC-4527-A114-4915BE289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1247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5C6974"/>
                </a:solidFill>
              </a:defRPr>
            </a:pPr>
            <a:r>
              <a:rPr sz="675" b="0">
                <a:solidFill>
                  <a:srgbClr val="5C6974"/>
                </a:solidFill>
              </a:rPr>
              <a:t>Who must authorize the next step?</a:t>
            </a:r>
          </a:p>
        </p:txBody>
      </p:sp>
      <p:sp>
        <p:nvSpPr>
          <p:cNvPr id="149" name="field-2-line">
            <a:extLst xmlns:a="http://schemas.openxmlformats.org/drawingml/2006/main">
              <a:ext uri="{FF2B5EF4-FFF2-40B4-BE49-F238E27FC236}">
                <a16:creationId xmlns:a16="http://schemas.microsoft.com/office/drawing/2014/main" id="{095C6111-CBEB-4B5E-8DBD-8E52E4CD7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543800"/>
            <a:ext cx="320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50" name="field-3-label">
            <a:extLst xmlns:a="http://schemas.openxmlformats.org/drawingml/2006/main">
              <a:ext uri="{FF2B5EF4-FFF2-40B4-BE49-F238E27FC236}">
                <a16:creationId xmlns:a16="http://schemas.microsoft.com/office/drawing/2014/main" id="{271C28AF-BB30-4B01-94B4-4CFA2A120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691515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17324D"/>
                </a:solidFill>
              </a:defRPr>
            </a:pPr>
            <a:r>
              <a:rPr sz="750" b="1">
                <a:solidFill>
                  <a:srgbClr val="17324D"/>
                </a:solidFill>
              </a:rPr>
              <a:t>FORMAL REVIEW DATE</a:t>
            </a:r>
          </a:p>
        </p:txBody>
      </p:sp>
      <p:sp>
        <p:nvSpPr>
          <p:cNvPr id="151" name="field-3-hint">
            <a:extLst xmlns:a="http://schemas.openxmlformats.org/drawingml/2006/main">
              <a:ext uri="{FF2B5EF4-FFF2-40B4-BE49-F238E27FC236}">
                <a16:creationId xmlns:a16="http://schemas.microsoft.com/office/drawing/2014/main" id="{46B2C679-76EB-47DD-ADA4-5313EAAD7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7124700"/>
            <a:ext cx="3143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5C6974"/>
                </a:solidFill>
              </a:defRPr>
            </a:pPr>
            <a:r>
              <a:rPr sz="675" b="0">
                <a:solidFill>
                  <a:srgbClr val="5C6974"/>
                </a:solidFill>
              </a:rPr>
              <a:t>When will evidence be reviewed?</a:t>
            </a:r>
          </a:p>
        </p:txBody>
      </p:sp>
      <p:sp>
        <p:nvSpPr>
          <p:cNvPr id="152" name="field-3-line">
            <a:extLst xmlns:a="http://schemas.openxmlformats.org/drawingml/2006/main">
              <a:ext uri="{FF2B5EF4-FFF2-40B4-BE49-F238E27FC236}">
                <a16:creationId xmlns:a16="http://schemas.microsoft.com/office/drawing/2014/main" id="{C0D7E0A3-4A3F-41A8-9455-B735C22FF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7543800"/>
            <a:ext cx="320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53" name="record-label">
            <a:extLst xmlns:a="http://schemas.openxmlformats.org/drawingml/2006/main">
              <a:ext uri="{FF2B5EF4-FFF2-40B4-BE49-F238E27FC236}">
                <a16:creationId xmlns:a16="http://schemas.microsoft.com/office/drawing/2014/main" id="{EC91F98E-7C49-4A78-B4FC-125885450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096250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17324D"/>
                </a:solidFill>
              </a:defRPr>
            </a:pPr>
            <a:r>
              <a:rPr sz="750" b="1">
                <a:solidFill>
                  <a:srgbClr val="17324D"/>
                </a:solidFill>
              </a:rPr>
              <a:t>RECORD LOCATION</a:t>
            </a:r>
          </a:p>
        </p:txBody>
      </p:sp>
      <p:sp>
        <p:nvSpPr>
          <p:cNvPr id="154" name="record-hint">
            <a:extLst xmlns:a="http://schemas.openxmlformats.org/drawingml/2006/main">
              <a:ext uri="{FF2B5EF4-FFF2-40B4-BE49-F238E27FC236}">
                <a16:creationId xmlns:a16="http://schemas.microsoft.com/office/drawing/2014/main" id="{AD530A88-A134-4E7F-9823-84C0EB52C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305800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75" b="0">
                <a:solidFill>
                  <a:srgbClr val="5C6974"/>
                </a:solidFill>
              </a:defRPr>
            </a:pPr>
            <a:r>
              <a:rPr sz="675" b="0">
                <a:solidFill>
                  <a:srgbClr val="5C6974"/>
                </a:solidFill>
              </a:rPr>
              <a:t>Where will this decision, supporting evidence and resulting action be stored?</a:t>
            </a:r>
          </a:p>
        </p:txBody>
      </p:sp>
      <p:sp>
        <p:nvSpPr>
          <p:cNvPr id="155" name="record-line">
            <a:extLst xmlns:a="http://schemas.openxmlformats.org/drawingml/2006/main">
              <a:ext uri="{FF2B5EF4-FFF2-40B4-BE49-F238E27FC236}">
                <a16:creationId xmlns:a16="http://schemas.microsoft.com/office/drawing/2014/main" id="{73B2D6E4-40F9-49D7-9CF3-5ECDE9122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705850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56" name="close-box">
            <a:extLst xmlns:a="http://schemas.openxmlformats.org/drawingml/2006/main">
              <a:ext uri="{FF2B5EF4-FFF2-40B4-BE49-F238E27FC236}">
                <a16:creationId xmlns:a16="http://schemas.microsoft.com/office/drawing/2014/main" id="{2A600ADF-802D-4152-9613-9B10ED79D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9010650"/>
            <a:ext cx="6858000" cy="40005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EAF5F2"/>
          </a:solidFill>
          <a:ln xmlns:a="http://schemas.openxmlformats.org/drawingml/2006/main" w="9525">
            <a:solidFill>
              <a:srgbClr val="397A58"/>
            </a:solidFill>
            <a:prstDash val="solid"/>
          </a:ln>
        </p:spPr>
      </p:sp>
      <p:sp>
        <p:nvSpPr>
          <p:cNvPr id="157" name="close-copy">
            <a:extLst xmlns:a="http://schemas.openxmlformats.org/drawingml/2006/main">
              <a:ext uri="{FF2B5EF4-FFF2-40B4-BE49-F238E27FC236}">
                <a16:creationId xmlns:a16="http://schemas.microsoft.com/office/drawing/2014/main" id="{4803A204-C6BC-4CFB-A16C-C53341009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9115425"/>
            <a:ext cx="6591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75" b="1">
                <a:solidFill>
                  <a:srgbClr val="397A58"/>
                </a:solidFill>
              </a:defRPr>
            </a:pPr>
            <a:r>
              <a:rPr sz="675" b="1">
                <a:solidFill>
                  <a:srgbClr val="397A58"/>
                </a:solidFill>
              </a:rPr>
              <a:t>CLOSE THE LOOP  The meeting is not complete until the disposition, owner, due date and review date are recorded.</a:t>
            </a:r>
          </a:p>
        </p:txBody>
      </p:sp>
      <p:sp>
        <p:nvSpPr>
          <p:cNvPr id="158" name="footer-rule-action">
            <a:extLst xmlns:a="http://schemas.openxmlformats.org/drawingml/2006/main">
              <a:ext uri="{FF2B5EF4-FFF2-40B4-BE49-F238E27FC236}">
                <a16:creationId xmlns:a16="http://schemas.microsoft.com/office/drawing/2014/main" id="{DE8953DC-1459-44BD-8C11-448E585D7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9601200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59" name="footer-left-action">
            <a:extLst xmlns:a="http://schemas.openxmlformats.org/drawingml/2006/main">
              <a:ext uri="{FF2B5EF4-FFF2-40B4-BE49-F238E27FC236}">
                <a16:creationId xmlns:a16="http://schemas.microsoft.com/office/drawing/2014/main" id="{872229AC-4F9F-449F-A4C8-87697EB2F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9686925"/>
            <a:ext cx="5619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600" b="0">
                <a:solidFill>
                  <a:srgbClr val="5C6974"/>
                </a:solidFill>
              </a:defRPr>
            </a:pPr>
            <a:r>
              <a:rPr sz="600" b="0">
                <a:solidFill>
                  <a:srgbClr val="5C6974"/>
                </a:solidFill>
              </a:rPr>
              <a:t>BizAI Workflow-to-AI Opportunity Canvas | Team Edition v1.1 | August 2026</a:t>
            </a:r>
          </a:p>
        </p:txBody>
      </p:sp>
      <p:sp>
        <p:nvSpPr>
          <p:cNvPr id="160" name="footer-right-action">
            <a:extLst xmlns:a="http://schemas.openxmlformats.org/drawingml/2006/main">
              <a:ext uri="{FF2B5EF4-FFF2-40B4-BE49-F238E27FC236}">
                <a16:creationId xmlns:a16="http://schemas.microsoft.com/office/drawing/2014/main" id="{F20AC559-38AD-4E15-AEBD-EBC161F8C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9686925"/>
            <a:ext cx="1219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600" b="1">
                <a:solidFill>
                  <a:srgbClr val="167C80"/>
                </a:solidFill>
              </a:defRPr>
            </a:pPr>
            <a:r>
              <a:rPr sz="600" b="1">
                <a:solidFill>
                  <a:srgbClr val="167C80"/>
                </a:solidFill>
              </a:rPr>
              <a:t>grassrootech.com/bizai</a:t>
            </a:r>
          </a:p>
        </p:txBody>
      </p:sp>
    </p:spTree>
    <p:extLst>
      <p:ext uri="{BB962C8B-B14F-4D97-AF65-F5344CB8AC3E}">
        <p14:creationId xmlns:p14="http://schemas.microsoft.com/office/powerpoint/2010/main" val="6801874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4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3" name="brand">
            <a:extLst xmlns:a="http://schemas.openxmlformats.org/drawingml/2006/main">
              <a:ext uri="{FF2B5EF4-FFF2-40B4-BE49-F238E27FC236}">
                <a16:creationId xmlns:a16="http://schemas.microsoft.com/office/drawing/2014/main" id="{308D617A-DD42-42A5-B035-73BE0AF00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8572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19050" tIns="9525" rIns="19050" bIns="9525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167C8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67C80"/>
                </a:solidFill>
                <a:latin typeface="Aptos"/>
                <a:ea typeface="Aptos"/>
                <a:cs typeface="Aptos"/>
              </a:rPr>
              <a:t>BizAI.</a:t>
            </a:r>
          </a:p>
        </p:txBody>
      </p:sp>
      <p:sp>
        <p:nvSpPr>
          <p:cNvPr id="114" name="eyebrow-5">
            <a:extLst xmlns:a="http://schemas.openxmlformats.org/drawingml/2006/main">
              <a:ext uri="{FF2B5EF4-FFF2-40B4-BE49-F238E27FC236}">
                <a16:creationId xmlns:a16="http://schemas.microsoft.com/office/drawing/2014/main" id="{3BB57924-548B-4581-B25A-9FA9FB534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048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6A4C93"/>
                </a:solidFill>
              </a:defRPr>
            </a:pPr>
            <a:r>
              <a:rPr sz="750" b="1">
                <a:solidFill>
                  <a:srgbClr val="6A4C93"/>
                </a:solidFill>
              </a:rPr>
              <a:t>BIZAI WORKFLOW-TO-AI OPPORTUNITY CANVAS</a:t>
            </a:r>
          </a:p>
        </p:txBody>
      </p:sp>
      <p:sp>
        <p:nvSpPr>
          <p:cNvPr id="115" name="page-5">
            <a:extLst xmlns:a="http://schemas.openxmlformats.org/drawingml/2006/main">
              <a:ext uri="{FF2B5EF4-FFF2-40B4-BE49-F238E27FC236}">
                <a16:creationId xmlns:a16="http://schemas.microsoft.com/office/drawing/2014/main" id="{E3BEB1ED-20BB-47DE-800A-611DA0E8A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714375"/>
            <a:ext cx="609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675" b="1">
                <a:solidFill>
                  <a:srgbClr val="5C6974"/>
                </a:solidFill>
              </a:defRPr>
            </a:pPr>
            <a:r>
              <a:rPr sz="675" b="1">
                <a:solidFill>
                  <a:srgbClr val="5C6974"/>
                </a:solidFill>
              </a:rPr>
              <a:t>6 / 7</a:t>
            </a:r>
          </a:p>
        </p:txBody>
      </p:sp>
      <p:sp>
        <p:nvSpPr>
          <p:cNvPr id="116" name="title-5">
            <a:extLst xmlns:a="http://schemas.openxmlformats.org/drawingml/2006/main">
              <a:ext uri="{FF2B5EF4-FFF2-40B4-BE49-F238E27FC236}">
                <a16:creationId xmlns:a16="http://schemas.microsoft.com/office/drawing/2014/main" id="{92687984-B9DC-464F-B1F6-43AA3B3BD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952500"/>
            <a:ext cx="685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7324D"/>
                </a:solidFill>
              </a:defRPr>
            </a:pPr>
            <a:r>
              <a:rPr sz="1875" b="1">
                <a:solidFill>
                  <a:srgbClr val="17324D"/>
                </a:solidFill>
              </a:rPr>
              <a:t>USE SHARED LANGUAGE. MEASURE WHAT MATTERS.</a:t>
            </a:r>
          </a:p>
        </p:txBody>
      </p:sp>
      <p:sp>
        <p:nvSpPr>
          <p:cNvPr id="117" name="subtitle-5">
            <a:extLst xmlns:a="http://schemas.openxmlformats.org/drawingml/2006/main">
              <a:ext uri="{FF2B5EF4-FFF2-40B4-BE49-F238E27FC236}">
                <a16:creationId xmlns:a16="http://schemas.microsoft.com/office/drawing/2014/main" id="{6D4C3939-3A42-4752-86A2-1B28E1AF7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685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5C6974"/>
                </a:solidFill>
              </a:defRPr>
            </a:pPr>
            <a:r>
              <a:rPr sz="900" b="0">
                <a:solidFill>
                  <a:srgbClr val="5C6974"/>
                </a:solidFill>
              </a:rPr>
              <a:t>A compact reference for discussing the workflow, the experiment and the evidence needed for a decision.</a:t>
            </a:r>
          </a:p>
        </p:txBody>
      </p:sp>
      <p:sp>
        <p:nvSpPr>
          <p:cNvPr id="118" name="header-rule-5">
            <a:extLst xmlns:a="http://schemas.openxmlformats.org/drawingml/2006/main">
              <a:ext uri="{FF2B5EF4-FFF2-40B4-BE49-F238E27FC236}">
                <a16:creationId xmlns:a16="http://schemas.microsoft.com/office/drawing/2014/main" id="{65A8CA5F-1013-4FEC-8BEB-771995CB0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24050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19" name="glossary-heading">
            <a:extLst xmlns:a="http://schemas.openxmlformats.org/drawingml/2006/main">
              <a:ext uri="{FF2B5EF4-FFF2-40B4-BE49-F238E27FC236}">
                <a16:creationId xmlns:a16="http://schemas.microsoft.com/office/drawing/2014/main" id="{7BECEDA6-9F42-4A2E-A565-0D14906E5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7645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6A4C93"/>
                </a:solidFill>
              </a:defRPr>
            </a:pPr>
            <a:r>
              <a:rPr sz="900" b="1">
                <a:solidFill>
                  <a:srgbClr val="6A4C93"/>
                </a:solidFill>
              </a:rPr>
              <a:t>WORKING GLOSSARY</a:t>
            </a:r>
          </a:p>
        </p:txBody>
      </p:sp>
      <p:sp>
        <p:nvSpPr>
          <p:cNvPr id="120" name="term-0">
            <a:extLst xmlns:a="http://schemas.openxmlformats.org/drawingml/2006/main">
              <a:ext uri="{FF2B5EF4-FFF2-40B4-BE49-F238E27FC236}">
                <a16:creationId xmlns:a16="http://schemas.microsoft.com/office/drawing/2014/main" id="{206982E2-2D02-434D-A92F-B28CEB099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00300"/>
            <a:ext cx="31432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1">
                <a:solidFill>
                  <a:srgbClr val="167C80"/>
                </a:solidFill>
              </a:defRPr>
            </a:pPr>
            <a:r>
              <a:rPr sz="675" b="1">
                <a:solidFill>
                  <a:srgbClr val="167C80"/>
                </a:solidFill>
              </a:rPr>
              <a:t>OUTCOME</a:t>
            </a:r>
          </a:p>
        </p:txBody>
      </p:sp>
      <p:sp>
        <p:nvSpPr>
          <p:cNvPr id="121" name="def-0">
            <a:extLst xmlns:a="http://schemas.openxmlformats.org/drawingml/2006/main">
              <a:ext uri="{FF2B5EF4-FFF2-40B4-BE49-F238E27FC236}">
                <a16:creationId xmlns:a16="http://schemas.microsoft.com/office/drawing/2014/main" id="{F1856B76-126E-47A4-A128-07996BD5B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581275"/>
            <a:ext cx="31432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The observable business result the workflow must produce.</a:t>
            </a:r>
          </a:p>
        </p:txBody>
      </p:sp>
      <p:sp>
        <p:nvSpPr>
          <p:cNvPr id="122" name="term-rule-0">
            <a:extLst xmlns:a="http://schemas.openxmlformats.org/drawingml/2006/main">
              <a:ext uri="{FF2B5EF4-FFF2-40B4-BE49-F238E27FC236}">
                <a16:creationId xmlns:a16="http://schemas.microsoft.com/office/drawing/2014/main" id="{5A466E3D-FD6D-4384-A706-3DF00EFE2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943225"/>
            <a:ext cx="3143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23" name="term-1">
            <a:extLst xmlns:a="http://schemas.openxmlformats.org/drawingml/2006/main">
              <a:ext uri="{FF2B5EF4-FFF2-40B4-BE49-F238E27FC236}">
                <a16:creationId xmlns:a16="http://schemas.microsoft.com/office/drawing/2014/main" id="{2886BC2E-8BC1-4E16-B57E-0B51B7FEB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19425"/>
            <a:ext cx="31432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1">
                <a:solidFill>
                  <a:srgbClr val="B65C35"/>
                </a:solidFill>
              </a:defRPr>
            </a:pPr>
            <a:r>
              <a:rPr sz="675" b="1">
                <a:solidFill>
                  <a:srgbClr val="B65C35"/>
                </a:solidFill>
              </a:rPr>
              <a:t>WORKFLOW</a:t>
            </a:r>
          </a:p>
        </p:txBody>
      </p:sp>
      <p:sp>
        <p:nvSpPr>
          <p:cNvPr id="124" name="def-1">
            <a:extLst xmlns:a="http://schemas.openxmlformats.org/drawingml/2006/main">
              <a:ext uri="{FF2B5EF4-FFF2-40B4-BE49-F238E27FC236}">
                <a16:creationId xmlns:a16="http://schemas.microsoft.com/office/drawing/2014/main" id="{78D47171-1E90-480B-B88B-875697C87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200400"/>
            <a:ext cx="31432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A repeatable sequence triggered to produce an outcome.</a:t>
            </a:r>
          </a:p>
        </p:txBody>
      </p:sp>
      <p:sp>
        <p:nvSpPr>
          <p:cNvPr id="125" name="term-rule-1">
            <a:extLst xmlns:a="http://schemas.openxmlformats.org/drawingml/2006/main">
              <a:ext uri="{FF2B5EF4-FFF2-40B4-BE49-F238E27FC236}">
                <a16:creationId xmlns:a16="http://schemas.microsoft.com/office/drawing/2014/main" id="{C42E4620-8DC1-47C3-9AE1-4A6D50B13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562350"/>
            <a:ext cx="3143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26" name="term-2">
            <a:extLst xmlns:a="http://schemas.openxmlformats.org/drawingml/2006/main">
              <a:ext uri="{FF2B5EF4-FFF2-40B4-BE49-F238E27FC236}">
                <a16:creationId xmlns:a16="http://schemas.microsoft.com/office/drawing/2014/main" id="{41143B6D-DE9B-4E11-84C6-D1816D5F8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38550"/>
            <a:ext cx="31432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1">
                <a:solidFill>
                  <a:srgbClr val="B4862B"/>
                </a:solidFill>
              </a:defRPr>
            </a:pPr>
            <a:r>
              <a:rPr sz="675" b="1">
                <a:solidFill>
                  <a:srgbClr val="B4862B"/>
                </a:solidFill>
              </a:rPr>
              <a:t>FRICTION</a:t>
            </a:r>
          </a:p>
        </p:txBody>
      </p:sp>
      <p:sp>
        <p:nvSpPr>
          <p:cNvPr id="127" name="def-2">
            <a:extLst xmlns:a="http://schemas.openxmlformats.org/drawingml/2006/main">
              <a:ext uri="{FF2B5EF4-FFF2-40B4-BE49-F238E27FC236}">
                <a16:creationId xmlns:a16="http://schemas.microsoft.com/office/drawing/2014/main" id="{B72FF128-DE6E-41C2-A848-FBAD2DFCB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19525"/>
            <a:ext cx="31432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Delay, error, rework, inconsistency or avoidable effort.</a:t>
            </a:r>
          </a:p>
        </p:txBody>
      </p:sp>
      <p:sp>
        <p:nvSpPr>
          <p:cNvPr id="128" name="term-rule-2">
            <a:extLst xmlns:a="http://schemas.openxmlformats.org/drawingml/2006/main">
              <a:ext uri="{FF2B5EF4-FFF2-40B4-BE49-F238E27FC236}">
                <a16:creationId xmlns:a16="http://schemas.microsoft.com/office/drawing/2014/main" id="{B8699F54-3F6F-4EA2-BCCB-B25F95A27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181475"/>
            <a:ext cx="3143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29" name="term-3">
            <a:extLst xmlns:a="http://schemas.openxmlformats.org/drawingml/2006/main">
              <a:ext uri="{FF2B5EF4-FFF2-40B4-BE49-F238E27FC236}">
                <a16:creationId xmlns:a16="http://schemas.microsoft.com/office/drawing/2014/main" id="{F108E77B-BD31-4FB5-BE56-7AEED60E8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257675"/>
            <a:ext cx="31432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1">
                <a:solidFill>
                  <a:srgbClr val="397A58"/>
                </a:solidFill>
              </a:defRPr>
            </a:pPr>
            <a:r>
              <a:rPr sz="675" b="1">
                <a:solidFill>
                  <a:srgbClr val="397A58"/>
                </a:solidFill>
              </a:rPr>
              <a:t>BOUNDED TASK</a:t>
            </a:r>
          </a:p>
        </p:txBody>
      </p:sp>
      <p:sp>
        <p:nvSpPr>
          <p:cNvPr id="130" name="def-3">
            <a:extLst xmlns:a="http://schemas.openxmlformats.org/drawingml/2006/main">
              <a:ext uri="{FF2B5EF4-FFF2-40B4-BE49-F238E27FC236}">
                <a16:creationId xmlns:a16="http://schemas.microsoft.com/office/drawing/2014/main" id="{E3FCE166-D433-4D9D-A9FE-013F3BB26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38650"/>
            <a:ext cx="31432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A narrow unit of work with explicit start, finish and limits.</a:t>
            </a:r>
          </a:p>
        </p:txBody>
      </p:sp>
      <p:sp>
        <p:nvSpPr>
          <p:cNvPr id="131" name="term-rule-3">
            <a:extLst xmlns:a="http://schemas.openxmlformats.org/drawingml/2006/main">
              <a:ext uri="{FF2B5EF4-FFF2-40B4-BE49-F238E27FC236}">
                <a16:creationId xmlns:a16="http://schemas.microsoft.com/office/drawing/2014/main" id="{04CCF243-D505-4BA3-A2A2-282ED8818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00600"/>
            <a:ext cx="3143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32" name="term-4">
            <a:extLst xmlns:a="http://schemas.openxmlformats.org/drawingml/2006/main">
              <a:ext uri="{FF2B5EF4-FFF2-40B4-BE49-F238E27FC236}">
                <a16:creationId xmlns:a16="http://schemas.microsoft.com/office/drawing/2014/main" id="{816EA251-18D7-488E-9F3E-DFC7E84BF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76800"/>
            <a:ext cx="31432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1">
                <a:solidFill>
                  <a:srgbClr val="376B9B"/>
                </a:solidFill>
              </a:defRPr>
            </a:pPr>
            <a:r>
              <a:rPr sz="675" b="1">
                <a:solidFill>
                  <a:srgbClr val="376B9B"/>
                </a:solidFill>
              </a:rPr>
              <a:t>AI ASSISTANCE</a:t>
            </a:r>
          </a:p>
        </p:txBody>
      </p:sp>
      <p:sp>
        <p:nvSpPr>
          <p:cNvPr id="133" name="def-4">
            <a:extLst xmlns:a="http://schemas.openxmlformats.org/drawingml/2006/main">
              <a:ext uri="{FF2B5EF4-FFF2-40B4-BE49-F238E27FC236}">
                <a16:creationId xmlns:a16="http://schemas.microsoft.com/office/drawing/2014/main" id="{7ED0F5C7-6ED1-4656-8D94-C8E4D19B4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057775"/>
            <a:ext cx="31432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AI-supported work that remains subject to human authority.</a:t>
            </a:r>
          </a:p>
        </p:txBody>
      </p:sp>
      <p:sp>
        <p:nvSpPr>
          <p:cNvPr id="134" name="term-rule-4">
            <a:extLst xmlns:a="http://schemas.openxmlformats.org/drawingml/2006/main">
              <a:ext uri="{FF2B5EF4-FFF2-40B4-BE49-F238E27FC236}">
                <a16:creationId xmlns:a16="http://schemas.microsoft.com/office/drawing/2014/main" id="{79FD8A7D-B84F-4774-9AFB-AD5944EBB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19725"/>
            <a:ext cx="3143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35" name="term-5">
            <a:extLst xmlns:a="http://schemas.openxmlformats.org/drawingml/2006/main">
              <a:ext uri="{FF2B5EF4-FFF2-40B4-BE49-F238E27FC236}">
                <a16:creationId xmlns:a16="http://schemas.microsoft.com/office/drawing/2014/main" id="{C348D79C-C7DB-47CC-A074-9472179B0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2400300"/>
            <a:ext cx="31432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1">
                <a:solidFill>
                  <a:srgbClr val="167C80"/>
                </a:solidFill>
              </a:defRPr>
            </a:pPr>
            <a:r>
              <a:rPr sz="675" b="1">
                <a:solidFill>
                  <a:srgbClr val="167C80"/>
                </a:solidFill>
              </a:rPr>
              <a:t>HUMAN JUDGMENT</a:t>
            </a:r>
          </a:p>
        </p:txBody>
      </p:sp>
      <p:sp>
        <p:nvSpPr>
          <p:cNvPr id="136" name="def-5">
            <a:extLst xmlns:a="http://schemas.openxmlformats.org/drawingml/2006/main">
              <a:ext uri="{FF2B5EF4-FFF2-40B4-BE49-F238E27FC236}">
                <a16:creationId xmlns:a16="http://schemas.microsoft.com/office/drawing/2014/main" id="{4795F47C-D02B-4B65-ACB6-084635608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2581275"/>
            <a:ext cx="31432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Context-sensitive interpretation or choice not reducible to a fixed rule.</a:t>
            </a:r>
          </a:p>
        </p:txBody>
      </p:sp>
      <p:sp>
        <p:nvSpPr>
          <p:cNvPr id="137" name="term-rule-5">
            <a:extLst xmlns:a="http://schemas.openxmlformats.org/drawingml/2006/main">
              <a:ext uri="{FF2B5EF4-FFF2-40B4-BE49-F238E27FC236}">
                <a16:creationId xmlns:a16="http://schemas.microsoft.com/office/drawing/2014/main" id="{DA316C1D-E580-4BB0-AED1-3C1D6D2ED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2943225"/>
            <a:ext cx="3143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38" name="term-6">
            <a:extLst xmlns:a="http://schemas.openxmlformats.org/drawingml/2006/main">
              <a:ext uri="{FF2B5EF4-FFF2-40B4-BE49-F238E27FC236}">
                <a16:creationId xmlns:a16="http://schemas.microsoft.com/office/drawing/2014/main" id="{02658544-5B04-473B-BC3D-5DD1A6B19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3019425"/>
            <a:ext cx="31432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1">
                <a:solidFill>
                  <a:srgbClr val="B65C35"/>
                </a:solidFill>
              </a:defRPr>
            </a:pPr>
            <a:r>
              <a:rPr sz="675" b="1">
                <a:solidFill>
                  <a:srgbClr val="B65C35"/>
                </a:solidFill>
              </a:rPr>
              <a:t>VERIFICATION</a:t>
            </a:r>
          </a:p>
        </p:txBody>
      </p:sp>
      <p:sp>
        <p:nvSpPr>
          <p:cNvPr id="139" name="def-6">
            <a:extLst xmlns:a="http://schemas.openxmlformats.org/drawingml/2006/main">
              <a:ext uri="{FF2B5EF4-FFF2-40B4-BE49-F238E27FC236}">
                <a16:creationId xmlns:a16="http://schemas.microsoft.com/office/drawing/2014/main" id="{A256830F-DAFB-4AFF-9359-8A7732A42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3200400"/>
            <a:ext cx="31432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Checking output against an authoritative source or standard.</a:t>
            </a:r>
          </a:p>
        </p:txBody>
      </p:sp>
      <p:sp>
        <p:nvSpPr>
          <p:cNvPr id="140" name="term-rule-6">
            <a:extLst xmlns:a="http://schemas.openxmlformats.org/drawingml/2006/main">
              <a:ext uri="{FF2B5EF4-FFF2-40B4-BE49-F238E27FC236}">
                <a16:creationId xmlns:a16="http://schemas.microsoft.com/office/drawing/2014/main" id="{9598BC30-5998-444D-9A52-72A758D9F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3562350"/>
            <a:ext cx="3143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41" name="term-7">
            <a:extLst xmlns:a="http://schemas.openxmlformats.org/drawingml/2006/main">
              <a:ext uri="{FF2B5EF4-FFF2-40B4-BE49-F238E27FC236}">
                <a16:creationId xmlns:a16="http://schemas.microsoft.com/office/drawing/2014/main" id="{30B2F094-6941-4DBE-A008-C209FDE8A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3638550"/>
            <a:ext cx="31432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1">
                <a:solidFill>
                  <a:srgbClr val="B4862B"/>
                </a:solidFill>
              </a:defRPr>
            </a:pPr>
            <a:r>
              <a:rPr sz="675" b="1">
                <a:solidFill>
                  <a:srgbClr val="B4862B"/>
                </a:solidFill>
              </a:rPr>
              <a:t>ACCOUNTABILITY</a:t>
            </a:r>
          </a:p>
        </p:txBody>
      </p:sp>
      <p:sp>
        <p:nvSpPr>
          <p:cNvPr id="142" name="def-7">
            <a:extLst xmlns:a="http://schemas.openxmlformats.org/drawingml/2006/main">
              <a:ext uri="{FF2B5EF4-FFF2-40B4-BE49-F238E27FC236}">
                <a16:creationId xmlns:a16="http://schemas.microsoft.com/office/drawing/2014/main" id="{7403AC6A-414B-4F12-BA54-9AB8A45E3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3819525"/>
            <a:ext cx="31432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Human ownership of the decision, action and consequence.</a:t>
            </a:r>
          </a:p>
        </p:txBody>
      </p:sp>
      <p:sp>
        <p:nvSpPr>
          <p:cNvPr id="143" name="term-rule-7">
            <a:extLst xmlns:a="http://schemas.openxmlformats.org/drawingml/2006/main">
              <a:ext uri="{FF2B5EF4-FFF2-40B4-BE49-F238E27FC236}">
                <a16:creationId xmlns:a16="http://schemas.microsoft.com/office/drawing/2014/main" id="{0D80FC8E-63C0-46AD-A64B-9A26E919F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4181475"/>
            <a:ext cx="3143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44" name="term-8">
            <a:extLst xmlns:a="http://schemas.openxmlformats.org/drawingml/2006/main">
              <a:ext uri="{FF2B5EF4-FFF2-40B4-BE49-F238E27FC236}">
                <a16:creationId xmlns:a16="http://schemas.microsoft.com/office/drawing/2014/main" id="{76765871-B7F2-4266-9487-A82B05287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4257675"/>
            <a:ext cx="31432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1">
                <a:solidFill>
                  <a:srgbClr val="397A58"/>
                </a:solidFill>
              </a:defRPr>
            </a:pPr>
            <a:r>
              <a:rPr sz="675" b="1">
                <a:solidFill>
                  <a:srgbClr val="397A58"/>
                </a:solidFill>
              </a:rPr>
              <a:t>GUARDRAIL</a:t>
            </a:r>
          </a:p>
        </p:txBody>
      </p:sp>
      <p:sp>
        <p:nvSpPr>
          <p:cNvPr id="145" name="def-8">
            <a:extLst xmlns:a="http://schemas.openxmlformats.org/drawingml/2006/main">
              <a:ext uri="{FF2B5EF4-FFF2-40B4-BE49-F238E27FC236}">
                <a16:creationId xmlns:a16="http://schemas.microsoft.com/office/drawing/2014/main" id="{B68FBCC4-7BBD-4BBD-9059-EE2B514AD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4438650"/>
            <a:ext cx="31432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A rule, boundary, approval or control that limits exposure.</a:t>
            </a:r>
          </a:p>
        </p:txBody>
      </p:sp>
      <p:sp>
        <p:nvSpPr>
          <p:cNvPr id="146" name="term-rule-8">
            <a:extLst xmlns:a="http://schemas.openxmlformats.org/drawingml/2006/main">
              <a:ext uri="{FF2B5EF4-FFF2-40B4-BE49-F238E27FC236}">
                <a16:creationId xmlns:a16="http://schemas.microsoft.com/office/drawing/2014/main" id="{15C412A0-08C6-40F0-A2B6-FF9679565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4800600"/>
            <a:ext cx="3143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47" name="term-9">
            <a:extLst xmlns:a="http://schemas.openxmlformats.org/drawingml/2006/main">
              <a:ext uri="{FF2B5EF4-FFF2-40B4-BE49-F238E27FC236}">
                <a16:creationId xmlns:a16="http://schemas.microsoft.com/office/drawing/2014/main" id="{150FE55A-CBC1-41AB-B411-E83F611CE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4876800"/>
            <a:ext cx="31432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1">
                <a:solidFill>
                  <a:srgbClr val="376B9B"/>
                </a:solidFill>
              </a:defRPr>
            </a:pPr>
            <a:r>
              <a:rPr sz="675" b="1">
                <a:solidFill>
                  <a:srgbClr val="376B9B"/>
                </a:solidFill>
              </a:rPr>
              <a:t>EXPERIMENT</a:t>
            </a:r>
          </a:p>
        </p:txBody>
      </p:sp>
      <p:sp>
        <p:nvSpPr>
          <p:cNvPr id="148" name="def-9">
            <a:extLst xmlns:a="http://schemas.openxmlformats.org/drawingml/2006/main">
              <a:ext uri="{FF2B5EF4-FFF2-40B4-BE49-F238E27FC236}">
                <a16:creationId xmlns:a16="http://schemas.microsoft.com/office/drawing/2014/main" id="{41D9097F-6EE7-4AA1-9281-D7D750DDB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5057775"/>
            <a:ext cx="31432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A time-bound test designed to produce evidence for a decision.</a:t>
            </a:r>
          </a:p>
        </p:txBody>
      </p:sp>
      <p:sp>
        <p:nvSpPr>
          <p:cNvPr id="149" name="term-rule-9">
            <a:extLst xmlns:a="http://schemas.openxmlformats.org/drawingml/2006/main">
              <a:ext uri="{FF2B5EF4-FFF2-40B4-BE49-F238E27FC236}">
                <a16:creationId xmlns:a16="http://schemas.microsoft.com/office/drawing/2014/main" id="{C8B6D17A-35B2-4197-82BF-2828C0CD1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5419725"/>
            <a:ext cx="3143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50" name="measurement-heading">
            <a:extLst xmlns:a="http://schemas.openxmlformats.org/drawingml/2006/main">
              <a:ext uri="{FF2B5EF4-FFF2-40B4-BE49-F238E27FC236}">
                <a16:creationId xmlns:a16="http://schemas.microsoft.com/office/drawing/2014/main" id="{E085A100-3C0E-4F15-9FD1-C9B952421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1500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1">
                <a:solidFill>
                  <a:srgbClr val="6A4C93"/>
                </a:solidFill>
              </a:defRPr>
            </a:pPr>
            <a:r>
              <a:rPr sz="900" b="1">
                <a:solidFill>
                  <a:srgbClr val="6A4C93"/>
                </a:solidFill>
              </a:rPr>
              <a:t>MEASUREMENT MENU</a:t>
            </a:r>
          </a:p>
        </p:txBody>
      </p:sp>
      <p:sp>
        <p:nvSpPr>
          <p:cNvPr id="151" name="measure-note">
            <a:extLst xmlns:a="http://schemas.openxmlformats.org/drawingml/2006/main">
              <a:ext uri="{FF2B5EF4-FFF2-40B4-BE49-F238E27FC236}">
                <a16:creationId xmlns:a16="http://schemas.microsoft.com/office/drawing/2014/main" id="{A3B06CC0-A005-4FF7-9046-E49A9A009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953125"/>
            <a:ext cx="6858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5C6974"/>
                </a:solidFill>
              </a:defRPr>
            </a:pPr>
            <a:r>
              <a:rPr sz="675" b="0">
                <a:solidFill>
                  <a:srgbClr val="5C6974"/>
                </a:solidFill>
              </a:rPr>
              <a:t>Choose only measures that can change the decision. Establish a baseline before testing.</a:t>
            </a:r>
          </a:p>
        </p:txBody>
      </p:sp>
      <p:sp>
        <p:nvSpPr>
          <p:cNvPr id="152" name="measure-head">
            <a:extLst xmlns:a="http://schemas.openxmlformats.org/drawingml/2006/main">
              <a:ext uri="{FF2B5EF4-FFF2-40B4-BE49-F238E27FC236}">
                <a16:creationId xmlns:a16="http://schemas.microsoft.com/office/drawing/2014/main" id="{3049D21B-185A-4225-AA8A-929952157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86500"/>
            <a:ext cx="6858000" cy="323850"/>
          </a:xfrm>
          <a:prstGeom xmlns:a="http://schemas.openxmlformats.org/drawingml/2006/main" prst="roundRect">
            <a:avLst>
              <a:gd name="adj" fmla="val 14706"/>
            </a:avLst>
          </a:prstGeom>
          <a:solidFill xmlns:a="http://schemas.openxmlformats.org/drawingml/2006/main">
            <a:srgbClr val="17324D"/>
          </a:solidFill>
          <a:ln xmlns:a="http://schemas.openxmlformats.org/drawingml/2006/main" w="0">
            <a:solidFill>
              <a:srgbClr val="17324D"/>
            </a:solidFill>
            <a:prstDash val="solid"/>
          </a:ln>
        </p:spPr>
      </p:sp>
      <p:sp>
        <p:nvSpPr>
          <p:cNvPr id="153" name="measure-head-1">
            <a:extLst xmlns:a="http://schemas.openxmlformats.org/drawingml/2006/main">
              <a:ext uri="{FF2B5EF4-FFF2-40B4-BE49-F238E27FC236}">
                <a16:creationId xmlns:a16="http://schemas.microsoft.com/office/drawing/2014/main" id="{F7F2EFCA-A766-40D9-A2AA-25AD39143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381750"/>
            <a:ext cx="1714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1">
                <a:solidFill>
                  <a:srgbClr val="FFFFFF"/>
                </a:solidFill>
              </a:defRPr>
            </a:pPr>
            <a:r>
              <a:rPr sz="675" b="1">
                <a:solidFill>
                  <a:srgbClr val="FFFFFF"/>
                </a:solidFill>
              </a:rPr>
              <a:t>DIMENSION</a:t>
            </a:r>
          </a:p>
        </p:txBody>
      </p:sp>
      <p:sp>
        <p:nvSpPr>
          <p:cNvPr id="154" name="measure-head-2">
            <a:extLst xmlns:a="http://schemas.openxmlformats.org/drawingml/2006/main">
              <a:ext uri="{FF2B5EF4-FFF2-40B4-BE49-F238E27FC236}">
                <a16:creationId xmlns:a16="http://schemas.microsoft.com/office/drawing/2014/main" id="{1E5546B0-5B11-45E6-9EF5-D937B4FC6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6381750"/>
            <a:ext cx="46672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1">
                <a:solidFill>
                  <a:srgbClr val="FFFFFF"/>
                </a:solidFill>
              </a:defRPr>
            </a:pPr>
            <a:r>
              <a:rPr sz="675" b="1">
                <a:solidFill>
                  <a:srgbClr val="FFFFFF"/>
                </a:solidFill>
              </a:rPr>
              <a:t>POSSIBLE EVIDENCE</a:t>
            </a:r>
          </a:p>
        </p:txBody>
      </p:sp>
      <p:sp>
        <p:nvSpPr>
          <p:cNvPr id="155" name="measure-bg-0">
            <a:extLst xmlns:a="http://schemas.openxmlformats.org/drawingml/2006/main">
              <a:ext uri="{FF2B5EF4-FFF2-40B4-BE49-F238E27FC236}">
                <a16:creationId xmlns:a16="http://schemas.microsoft.com/office/drawing/2014/main" id="{EB7C3933-19EF-4A52-89DB-DA760B185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610350"/>
            <a:ext cx="6858000" cy="295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solidFill>
              <a:srgbClr val="FFFFFF"/>
            </a:solidFill>
            <a:prstDash val="solid"/>
          </a:ln>
        </p:spPr>
      </p:sp>
      <p:sp>
        <p:nvSpPr>
          <p:cNvPr id="156" name="measure-d-0">
            <a:extLst xmlns:a="http://schemas.openxmlformats.org/drawingml/2006/main">
              <a:ext uri="{FF2B5EF4-FFF2-40B4-BE49-F238E27FC236}">
                <a16:creationId xmlns:a16="http://schemas.microsoft.com/office/drawing/2014/main" id="{EBBF3B27-C071-41E3-80E3-995F19897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686550"/>
            <a:ext cx="17145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1">
                <a:solidFill>
                  <a:srgbClr val="17324D"/>
                </a:solidFill>
              </a:defRPr>
            </a:pPr>
            <a:r>
              <a:rPr sz="675" b="1">
                <a:solidFill>
                  <a:srgbClr val="17324D"/>
                </a:solidFill>
              </a:rPr>
              <a:t>Accuracy / quality</a:t>
            </a:r>
          </a:p>
        </p:txBody>
      </p:sp>
      <p:sp>
        <p:nvSpPr>
          <p:cNvPr id="157" name="measure-e-0">
            <a:extLst xmlns:a="http://schemas.openxmlformats.org/drawingml/2006/main">
              <a:ext uri="{FF2B5EF4-FFF2-40B4-BE49-F238E27FC236}">
                <a16:creationId xmlns:a16="http://schemas.microsoft.com/office/drawing/2014/main" id="{A371D8AA-8C26-48D1-8F33-B2DFDC891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6686550"/>
            <a:ext cx="46672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Correctness, completeness, consistency, defect rate</a:t>
            </a:r>
          </a:p>
        </p:txBody>
      </p:sp>
      <p:sp>
        <p:nvSpPr>
          <p:cNvPr id="158" name="measure-r-0">
            <a:extLst xmlns:a="http://schemas.openxmlformats.org/drawingml/2006/main">
              <a:ext uri="{FF2B5EF4-FFF2-40B4-BE49-F238E27FC236}">
                <a16:creationId xmlns:a16="http://schemas.microsoft.com/office/drawing/2014/main" id="{83E51F2E-8FC9-44AE-8D90-8AEA0844F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905625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59" name="measure-d-1">
            <a:extLst xmlns:a="http://schemas.openxmlformats.org/drawingml/2006/main">
              <a:ext uri="{FF2B5EF4-FFF2-40B4-BE49-F238E27FC236}">
                <a16:creationId xmlns:a16="http://schemas.microsoft.com/office/drawing/2014/main" id="{9FA4DDC7-EF72-46CA-844C-BBE990846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981825"/>
            <a:ext cx="17145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1">
                <a:solidFill>
                  <a:srgbClr val="17324D"/>
                </a:solidFill>
              </a:defRPr>
            </a:pPr>
            <a:r>
              <a:rPr sz="675" b="1">
                <a:solidFill>
                  <a:srgbClr val="17324D"/>
                </a:solidFill>
              </a:rPr>
              <a:t>Time</a:t>
            </a:r>
          </a:p>
        </p:txBody>
      </p:sp>
      <p:sp>
        <p:nvSpPr>
          <p:cNvPr id="160" name="measure-e-1">
            <a:extLst xmlns:a="http://schemas.openxmlformats.org/drawingml/2006/main">
              <a:ext uri="{FF2B5EF4-FFF2-40B4-BE49-F238E27FC236}">
                <a16:creationId xmlns:a16="http://schemas.microsoft.com/office/drawing/2014/main" id="{2CA40CDF-954F-4C07-8E4B-331418317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6981825"/>
            <a:ext cx="46672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Cycle time, response time, time-to-first-draft</a:t>
            </a:r>
          </a:p>
        </p:txBody>
      </p:sp>
      <p:sp>
        <p:nvSpPr>
          <p:cNvPr id="161" name="measure-r-1">
            <a:extLst xmlns:a="http://schemas.openxmlformats.org/drawingml/2006/main">
              <a:ext uri="{FF2B5EF4-FFF2-40B4-BE49-F238E27FC236}">
                <a16:creationId xmlns:a16="http://schemas.microsoft.com/office/drawing/2014/main" id="{03C102EB-216D-424F-BD58-FF6E0394E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200900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62" name="measure-bg-2">
            <a:extLst xmlns:a="http://schemas.openxmlformats.org/drawingml/2006/main">
              <a:ext uri="{FF2B5EF4-FFF2-40B4-BE49-F238E27FC236}">
                <a16:creationId xmlns:a16="http://schemas.microsoft.com/office/drawing/2014/main" id="{1FF66A77-AAB9-4739-B280-58A8EFB20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200900"/>
            <a:ext cx="6858000" cy="295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solidFill>
              <a:srgbClr val="FFFFFF"/>
            </a:solidFill>
            <a:prstDash val="solid"/>
          </a:ln>
        </p:spPr>
      </p:sp>
      <p:sp>
        <p:nvSpPr>
          <p:cNvPr id="163" name="measure-d-2">
            <a:extLst xmlns:a="http://schemas.openxmlformats.org/drawingml/2006/main">
              <a:ext uri="{FF2B5EF4-FFF2-40B4-BE49-F238E27FC236}">
                <a16:creationId xmlns:a16="http://schemas.microsoft.com/office/drawing/2014/main" id="{7072DBC3-AB91-4000-A654-A22C0B13F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277100"/>
            <a:ext cx="17145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1">
                <a:solidFill>
                  <a:srgbClr val="17324D"/>
                </a:solidFill>
              </a:defRPr>
            </a:pPr>
            <a:r>
              <a:rPr sz="675" b="1">
                <a:solidFill>
                  <a:srgbClr val="17324D"/>
                </a:solidFill>
              </a:rPr>
              <a:t>Rework</a:t>
            </a:r>
          </a:p>
        </p:txBody>
      </p:sp>
      <p:sp>
        <p:nvSpPr>
          <p:cNvPr id="164" name="measure-e-2">
            <a:extLst xmlns:a="http://schemas.openxmlformats.org/drawingml/2006/main">
              <a:ext uri="{FF2B5EF4-FFF2-40B4-BE49-F238E27FC236}">
                <a16:creationId xmlns:a16="http://schemas.microsoft.com/office/drawing/2014/main" id="{844A0780-3699-4FA2-8F0E-ABFE391C0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7277100"/>
            <a:ext cx="46672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Corrections, returns, repeat touches, exception volume</a:t>
            </a:r>
          </a:p>
        </p:txBody>
      </p:sp>
      <p:sp>
        <p:nvSpPr>
          <p:cNvPr id="165" name="measure-r-2">
            <a:extLst xmlns:a="http://schemas.openxmlformats.org/drawingml/2006/main">
              <a:ext uri="{FF2B5EF4-FFF2-40B4-BE49-F238E27FC236}">
                <a16:creationId xmlns:a16="http://schemas.microsoft.com/office/drawing/2014/main" id="{25DE3895-1195-473C-A1A0-35C0D1ADB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496175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66" name="measure-d-3">
            <a:extLst xmlns:a="http://schemas.openxmlformats.org/drawingml/2006/main">
              <a:ext uri="{FF2B5EF4-FFF2-40B4-BE49-F238E27FC236}">
                <a16:creationId xmlns:a16="http://schemas.microsoft.com/office/drawing/2014/main" id="{3C3C3916-684A-4354-9707-810E3B5CF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572375"/>
            <a:ext cx="17145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1">
                <a:solidFill>
                  <a:srgbClr val="17324D"/>
                </a:solidFill>
              </a:defRPr>
            </a:pPr>
            <a:r>
              <a:rPr sz="675" b="1">
                <a:solidFill>
                  <a:srgbClr val="17324D"/>
                </a:solidFill>
              </a:rPr>
              <a:t>Risk / control</a:t>
            </a:r>
          </a:p>
        </p:txBody>
      </p:sp>
      <p:sp>
        <p:nvSpPr>
          <p:cNvPr id="167" name="measure-e-3">
            <a:extLst xmlns:a="http://schemas.openxmlformats.org/drawingml/2006/main">
              <a:ext uri="{FF2B5EF4-FFF2-40B4-BE49-F238E27FC236}">
                <a16:creationId xmlns:a16="http://schemas.microsoft.com/office/drawing/2014/main" id="{BE1B365B-0790-4614-9A6C-490438390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7572375"/>
            <a:ext cx="46672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Boundary violations, unsupported claims, missed approvals</a:t>
            </a:r>
          </a:p>
        </p:txBody>
      </p:sp>
      <p:sp>
        <p:nvSpPr>
          <p:cNvPr id="168" name="measure-r-3">
            <a:extLst xmlns:a="http://schemas.openxmlformats.org/drawingml/2006/main">
              <a:ext uri="{FF2B5EF4-FFF2-40B4-BE49-F238E27FC236}">
                <a16:creationId xmlns:a16="http://schemas.microsoft.com/office/drawing/2014/main" id="{4755E1DB-3595-4EBA-B414-8F380953B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791450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69" name="measure-bg-4">
            <a:extLst xmlns:a="http://schemas.openxmlformats.org/drawingml/2006/main">
              <a:ext uri="{FF2B5EF4-FFF2-40B4-BE49-F238E27FC236}">
                <a16:creationId xmlns:a16="http://schemas.microsoft.com/office/drawing/2014/main" id="{C39A927F-D25D-44EA-94DD-0E96B8376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791450"/>
            <a:ext cx="6858000" cy="295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solidFill>
              <a:srgbClr val="FFFFFF"/>
            </a:solidFill>
            <a:prstDash val="solid"/>
          </a:ln>
        </p:spPr>
      </p:sp>
      <p:sp>
        <p:nvSpPr>
          <p:cNvPr id="170" name="measure-d-4">
            <a:extLst xmlns:a="http://schemas.openxmlformats.org/drawingml/2006/main">
              <a:ext uri="{FF2B5EF4-FFF2-40B4-BE49-F238E27FC236}">
                <a16:creationId xmlns:a16="http://schemas.microsoft.com/office/drawing/2014/main" id="{C3760C4E-BFCA-41B8-A285-FAE7BC4D4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867650"/>
            <a:ext cx="17145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1">
                <a:solidFill>
                  <a:srgbClr val="17324D"/>
                </a:solidFill>
              </a:defRPr>
            </a:pPr>
            <a:r>
              <a:rPr sz="675" b="1">
                <a:solidFill>
                  <a:srgbClr val="17324D"/>
                </a:solidFill>
              </a:rPr>
              <a:t>Reviewer effort</a:t>
            </a:r>
          </a:p>
        </p:txBody>
      </p:sp>
      <p:sp>
        <p:nvSpPr>
          <p:cNvPr id="171" name="measure-e-4">
            <a:extLst xmlns:a="http://schemas.openxmlformats.org/drawingml/2006/main">
              <a:ext uri="{FF2B5EF4-FFF2-40B4-BE49-F238E27FC236}">
                <a16:creationId xmlns:a16="http://schemas.microsoft.com/office/drawing/2014/main" id="{2BCC06CA-6264-4BCE-AD49-7C15FB859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7867650"/>
            <a:ext cx="46672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Minutes to review, cognitive load, escalation rate</a:t>
            </a:r>
          </a:p>
        </p:txBody>
      </p:sp>
      <p:sp>
        <p:nvSpPr>
          <p:cNvPr id="172" name="measure-r-4">
            <a:extLst xmlns:a="http://schemas.openxmlformats.org/drawingml/2006/main">
              <a:ext uri="{FF2B5EF4-FFF2-40B4-BE49-F238E27FC236}">
                <a16:creationId xmlns:a16="http://schemas.microsoft.com/office/drawing/2014/main" id="{F795E504-60CF-4E42-B04F-088EE37D2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086725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73" name="measure-d-5">
            <a:extLst xmlns:a="http://schemas.openxmlformats.org/drawingml/2006/main">
              <a:ext uri="{FF2B5EF4-FFF2-40B4-BE49-F238E27FC236}">
                <a16:creationId xmlns:a16="http://schemas.microsoft.com/office/drawing/2014/main" id="{B4CB6696-3D33-4B68-87CD-A9BE80212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162925"/>
            <a:ext cx="17145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1">
                <a:solidFill>
                  <a:srgbClr val="17324D"/>
                </a:solidFill>
              </a:defRPr>
            </a:pPr>
            <a:r>
              <a:rPr sz="675" b="1">
                <a:solidFill>
                  <a:srgbClr val="17324D"/>
                </a:solidFill>
              </a:rPr>
              <a:t>Employee experience</a:t>
            </a:r>
          </a:p>
        </p:txBody>
      </p:sp>
      <p:sp>
        <p:nvSpPr>
          <p:cNvPr id="174" name="measure-e-5">
            <a:extLst xmlns:a="http://schemas.openxmlformats.org/drawingml/2006/main">
              <a:ext uri="{FF2B5EF4-FFF2-40B4-BE49-F238E27FC236}">
                <a16:creationId xmlns:a16="http://schemas.microsoft.com/office/drawing/2014/main" id="{0CE3A64E-6BE3-4FA2-86E0-9D5C6D4CF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8162925"/>
            <a:ext cx="46672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Clarity, confidence, usability, workload</a:t>
            </a:r>
          </a:p>
        </p:txBody>
      </p:sp>
      <p:sp>
        <p:nvSpPr>
          <p:cNvPr id="175" name="measure-r-5">
            <a:extLst xmlns:a="http://schemas.openxmlformats.org/drawingml/2006/main">
              <a:ext uri="{FF2B5EF4-FFF2-40B4-BE49-F238E27FC236}">
                <a16:creationId xmlns:a16="http://schemas.microsoft.com/office/drawing/2014/main" id="{EF12C572-BF2E-4A93-8B1C-7AD5A43FA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382000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76" name="measure-bg-6">
            <a:extLst xmlns:a="http://schemas.openxmlformats.org/drawingml/2006/main">
              <a:ext uri="{FF2B5EF4-FFF2-40B4-BE49-F238E27FC236}">
                <a16:creationId xmlns:a16="http://schemas.microsoft.com/office/drawing/2014/main" id="{B2C14740-D5C8-4E0F-B476-DCD013926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382000"/>
            <a:ext cx="6858000" cy="295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solidFill>
              <a:srgbClr val="FFFFFF"/>
            </a:solidFill>
            <a:prstDash val="solid"/>
          </a:ln>
        </p:spPr>
      </p:sp>
      <p:sp>
        <p:nvSpPr>
          <p:cNvPr id="177" name="measure-d-6">
            <a:extLst xmlns:a="http://schemas.openxmlformats.org/drawingml/2006/main">
              <a:ext uri="{FF2B5EF4-FFF2-40B4-BE49-F238E27FC236}">
                <a16:creationId xmlns:a16="http://schemas.microsoft.com/office/drawing/2014/main" id="{C9D51318-4FBE-43A4-B8B1-29FF90302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458200"/>
            <a:ext cx="17145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1">
                <a:solidFill>
                  <a:srgbClr val="17324D"/>
                </a:solidFill>
              </a:defRPr>
            </a:pPr>
            <a:r>
              <a:rPr sz="675" b="1">
                <a:solidFill>
                  <a:srgbClr val="17324D"/>
                </a:solidFill>
              </a:rPr>
              <a:t>Customer experience</a:t>
            </a:r>
          </a:p>
        </p:txBody>
      </p:sp>
      <p:sp>
        <p:nvSpPr>
          <p:cNvPr id="178" name="measure-e-6">
            <a:extLst xmlns:a="http://schemas.openxmlformats.org/drawingml/2006/main">
              <a:ext uri="{FF2B5EF4-FFF2-40B4-BE49-F238E27FC236}">
                <a16:creationId xmlns:a16="http://schemas.microsoft.com/office/drawing/2014/main" id="{E26AD509-F5A5-4806-B7AF-028420800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8458200"/>
            <a:ext cx="46672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Timeliness, clarity, satisfaction, complaint rate</a:t>
            </a:r>
          </a:p>
        </p:txBody>
      </p:sp>
      <p:sp>
        <p:nvSpPr>
          <p:cNvPr id="179" name="measure-r-6">
            <a:extLst xmlns:a="http://schemas.openxmlformats.org/drawingml/2006/main">
              <a:ext uri="{FF2B5EF4-FFF2-40B4-BE49-F238E27FC236}">
                <a16:creationId xmlns:a16="http://schemas.microsoft.com/office/drawing/2014/main" id="{80D6909C-3CF7-40D8-AD1F-B4CF23528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677275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80" name="measure-d-7">
            <a:extLst xmlns:a="http://schemas.openxmlformats.org/drawingml/2006/main">
              <a:ext uri="{FF2B5EF4-FFF2-40B4-BE49-F238E27FC236}">
                <a16:creationId xmlns:a16="http://schemas.microsoft.com/office/drawing/2014/main" id="{4A0F783B-F98A-4D69-B323-135454FB0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753475"/>
            <a:ext cx="17145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1">
                <a:solidFill>
                  <a:srgbClr val="17324D"/>
                </a:solidFill>
              </a:defRPr>
            </a:pPr>
            <a:r>
              <a:rPr sz="675" b="1">
                <a:solidFill>
                  <a:srgbClr val="17324D"/>
                </a:solidFill>
              </a:rPr>
              <a:t>Business result</a:t>
            </a:r>
          </a:p>
        </p:txBody>
      </p:sp>
      <p:sp>
        <p:nvSpPr>
          <p:cNvPr id="181" name="measure-e-7">
            <a:extLst xmlns:a="http://schemas.openxmlformats.org/drawingml/2006/main">
              <a:ext uri="{FF2B5EF4-FFF2-40B4-BE49-F238E27FC236}">
                <a16:creationId xmlns:a16="http://schemas.microsoft.com/office/drawing/2014/main" id="{46810E6D-EE99-4EE2-B2DB-025C7E6AF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8753475"/>
            <a:ext cx="46672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Revenue, cost, conversion, retention, capacity or service level</a:t>
            </a:r>
          </a:p>
        </p:txBody>
      </p:sp>
      <p:sp>
        <p:nvSpPr>
          <p:cNvPr id="182" name="measure-r-7">
            <a:extLst xmlns:a="http://schemas.openxmlformats.org/drawingml/2006/main">
              <a:ext uri="{FF2B5EF4-FFF2-40B4-BE49-F238E27FC236}">
                <a16:creationId xmlns:a16="http://schemas.microsoft.com/office/drawing/2014/main" id="{BA161C62-E310-4583-BD97-547EA0D62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972550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83" name="burden-test">
            <a:extLst xmlns:a="http://schemas.openxmlformats.org/drawingml/2006/main">
              <a:ext uri="{FF2B5EF4-FFF2-40B4-BE49-F238E27FC236}">
                <a16:creationId xmlns:a16="http://schemas.microsoft.com/office/drawing/2014/main" id="{F9516148-2058-43DB-BD89-294B6457D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9086850"/>
            <a:ext cx="6858000" cy="3429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AF5F2"/>
          </a:solidFill>
          <a:ln xmlns:a="http://schemas.openxmlformats.org/drawingml/2006/main" w="9525">
            <a:solidFill>
              <a:srgbClr val="B9D8D4"/>
            </a:solidFill>
            <a:prstDash val="solid"/>
          </a:ln>
        </p:spPr>
      </p:sp>
      <p:sp>
        <p:nvSpPr>
          <p:cNvPr id="184" name="burden-text">
            <a:extLst xmlns:a="http://schemas.openxmlformats.org/drawingml/2006/main">
              <a:ext uri="{FF2B5EF4-FFF2-40B4-BE49-F238E27FC236}">
                <a16:creationId xmlns:a16="http://schemas.microsoft.com/office/drawing/2014/main" id="{929D3DC3-4582-4971-B4C5-78479C804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9182100"/>
            <a:ext cx="6591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1">
                <a:solidFill>
                  <a:srgbClr val="167C80"/>
                </a:solidFill>
              </a:defRPr>
            </a:pPr>
            <a:r>
              <a:rPr sz="675" b="1">
                <a:solidFill>
                  <a:srgbClr val="167C80"/>
                </a:solidFill>
              </a:rPr>
              <a:t>REVIEW BURDEN TEST  Did verifying the AI-assisted output require meaningfully less effort than producing the original work?</a:t>
            </a:r>
          </a:p>
        </p:txBody>
      </p:sp>
      <p:sp>
        <p:nvSpPr>
          <p:cNvPr id="185" name="footer-rule-5">
            <a:extLst xmlns:a="http://schemas.openxmlformats.org/drawingml/2006/main">
              <a:ext uri="{FF2B5EF4-FFF2-40B4-BE49-F238E27FC236}">
                <a16:creationId xmlns:a16="http://schemas.microsoft.com/office/drawing/2014/main" id="{FA550CCF-ACF5-4744-890D-1FED11076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9601200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86" name="footer-left-5">
            <a:extLst xmlns:a="http://schemas.openxmlformats.org/drawingml/2006/main">
              <a:ext uri="{FF2B5EF4-FFF2-40B4-BE49-F238E27FC236}">
                <a16:creationId xmlns:a16="http://schemas.microsoft.com/office/drawing/2014/main" id="{B9E57DC4-B3FA-4C34-B537-46AADE92D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9686925"/>
            <a:ext cx="54768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5C6974"/>
                </a:solidFill>
              </a:defRPr>
            </a:pPr>
            <a:r>
              <a:rPr sz="600" b="0">
                <a:solidFill>
                  <a:srgbClr val="5C6974"/>
                </a:solidFill>
              </a:rPr>
              <a:t>BizAI Workflow-to-AI Opportunity Canvas | Team Edition v1.1 | August 2026</a:t>
            </a:r>
          </a:p>
        </p:txBody>
      </p:sp>
      <p:sp>
        <p:nvSpPr>
          <p:cNvPr id="187" name="footer-right-5">
            <a:extLst xmlns:a="http://schemas.openxmlformats.org/drawingml/2006/main">
              <a:ext uri="{FF2B5EF4-FFF2-40B4-BE49-F238E27FC236}">
                <a16:creationId xmlns:a16="http://schemas.microsoft.com/office/drawing/2014/main" id="{3587EE90-FF33-445F-8EC0-6D7967778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9686925"/>
            <a:ext cx="1219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600" b="1">
                <a:solidFill>
                  <a:srgbClr val="167C80"/>
                </a:solidFill>
              </a:defRPr>
            </a:pPr>
            <a:r>
              <a:rPr sz="600" b="1">
                <a:solidFill>
                  <a:srgbClr val="167C80"/>
                </a:solidFill>
              </a:rPr>
              <a:t>grassrootech.com/bizai</a:t>
            </a:r>
          </a:p>
        </p:txBody>
      </p:sp>
    </p:spTree>
    <p:extLst>
      <p:ext uri="{BB962C8B-B14F-4D97-AF65-F5344CB8AC3E}">
        <p14:creationId xmlns:p14="http://schemas.microsoft.com/office/powerpoint/2010/main" val="6801874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4E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3" name="brand">
            <a:extLst xmlns:a="http://schemas.openxmlformats.org/drawingml/2006/main">
              <a:ext uri="{FF2B5EF4-FFF2-40B4-BE49-F238E27FC236}">
                <a16:creationId xmlns:a16="http://schemas.microsoft.com/office/drawing/2014/main" id="{308D617A-DD42-42A5-B035-73BE0AF00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8600"/>
            <a:ext cx="85725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>
              <a:alpha val="0"/>
            </a:srgbClr>
          </a:solidFill>
          <a:ln xmlns:a="http://schemas.openxmlformats.org/drawingml/2006/main" w="0">
            <a:solidFill>
              <a:srgbClr val="000000">
                <a:alpha val="0"/>
              </a:srgbClr>
            </a:solidFill>
            <a:prstDash val="solid"/>
          </a:ln>
        </p:spPr>
        <p:txBody>
          <a:bodyPr xmlns:a="http://schemas.openxmlformats.org/drawingml/2006/main" lIns="19050" tIns="9525" rIns="19050" bIns="9525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167C80"/>
                </a:solidFill>
                <a:latin typeface="Aptos"/>
                <a:ea typeface="Aptos"/>
                <a:cs typeface="Aptos"/>
              </a:defRPr>
            </a:pPr>
            <a:r>
              <a:rPr sz="900" b="1">
                <a:solidFill>
                  <a:srgbClr val="167C80"/>
                </a:solidFill>
                <a:latin typeface="Aptos"/>
                <a:ea typeface="Aptos"/>
                <a:cs typeface="Aptos"/>
              </a:rPr>
              <a:t>BizAI.</a:t>
            </a:r>
          </a:p>
        </p:txBody>
      </p:sp>
      <p:sp>
        <p:nvSpPr>
          <p:cNvPr id="114" name="eyebrow-6">
            <a:extLst xmlns:a="http://schemas.openxmlformats.org/drawingml/2006/main">
              <a:ext uri="{FF2B5EF4-FFF2-40B4-BE49-F238E27FC236}">
                <a16:creationId xmlns:a16="http://schemas.microsoft.com/office/drawing/2014/main" id="{603A2653-3BA4-47DD-B112-EFC502B17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04850"/>
            <a:ext cx="4953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397A58"/>
                </a:solidFill>
              </a:defRPr>
            </a:pPr>
            <a:r>
              <a:rPr sz="750" b="1">
                <a:solidFill>
                  <a:srgbClr val="397A58"/>
                </a:solidFill>
              </a:rPr>
              <a:t>BIZAI WORKFLOW-TO-AI OPPORTUNITY CANVAS</a:t>
            </a:r>
          </a:p>
        </p:txBody>
      </p:sp>
      <p:sp>
        <p:nvSpPr>
          <p:cNvPr id="115" name="page-6">
            <a:extLst xmlns:a="http://schemas.openxmlformats.org/drawingml/2006/main">
              <a:ext uri="{FF2B5EF4-FFF2-40B4-BE49-F238E27FC236}">
                <a16:creationId xmlns:a16="http://schemas.microsoft.com/office/drawing/2014/main" id="{5BF2620A-4017-44D0-81E4-31AE9B046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714375"/>
            <a:ext cx="6096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675" b="1">
                <a:solidFill>
                  <a:srgbClr val="5C6974"/>
                </a:solidFill>
              </a:defRPr>
            </a:pPr>
            <a:r>
              <a:rPr sz="675" b="1">
                <a:solidFill>
                  <a:srgbClr val="5C6974"/>
                </a:solidFill>
              </a:rPr>
              <a:t>7 / 7</a:t>
            </a:r>
          </a:p>
        </p:txBody>
      </p:sp>
      <p:sp>
        <p:nvSpPr>
          <p:cNvPr id="116" name="title-6">
            <a:extLst xmlns:a="http://schemas.openxmlformats.org/drawingml/2006/main">
              <a:ext uri="{FF2B5EF4-FFF2-40B4-BE49-F238E27FC236}">
                <a16:creationId xmlns:a16="http://schemas.microsoft.com/office/drawing/2014/main" id="{369EF5D4-D882-4563-83DA-CEA6DAC04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952500"/>
            <a:ext cx="685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7324D"/>
                </a:solidFill>
              </a:defRPr>
            </a:pPr>
            <a:r>
              <a:rPr sz="1875" b="1">
                <a:solidFill>
                  <a:srgbClr val="17324D"/>
                </a:solidFill>
              </a:rPr>
              <a:t>REFERENCES, USE AND CURRENCY NOTICES</a:t>
            </a:r>
          </a:p>
        </p:txBody>
      </p:sp>
      <p:sp>
        <p:nvSpPr>
          <p:cNvPr id="117" name="subtitle-6">
            <a:extLst xmlns:a="http://schemas.openxmlformats.org/drawingml/2006/main">
              <a:ext uri="{FF2B5EF4-FFF2-40B4-BE49-F238E27FC236}">
                <a16:creationId xmlns:a16="http://schemas.microsoft.com/office/drawing/2014/main" id="{B6DEA68F-2D14-4C60-BCDD-DAE72A3EA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552575"/>
            <a:ext cx="685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900" b="0">
                <a:solidFill>
                  <a:srgbClr val="5C6974"/>
                </a:solidFill>
              </a:defRPr>
            </a:pPr>
            <a:r>
              <a:rPr sz="900" b="0">
                <a:solidFill>
                  <a:srgbClr val="5C6974"/>
                </a:solidFill>
              </a:rPr>
              <a:t>Primary public sources and responsible-use notices for applying the canvas in a changing AI environment.</a:t>
            </a:r>
          </a:p>
        </p:txBody>
      </p:sp>
      <p:sp>
        <p:nvSpPr>
          <p:cNvPr id="118" name="header-rule-6">
            <a:extLst xmlns:a="http://schemas.openxmlformats.org/drawingml/2006/main">
              <a:ext uri="{FF2B5EF4-FFF2-40B4-BE49-F238E27FC236}">
                <a16:creationId xmlns:a16="http://schemas.microsoft.com/office/drawing/2014/main" id="{C22D618A-7717-418F-84BD-4F7FA248E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24050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19" name="attribution-box">
            <a:extLst xmlns:a="http://schemas.openxmlformats.org/drawingml/2006/main">
              <a:ext uri="{FF2B5EF4-FFF2-40B4-BE49-F238E27FC236}">
                <a16:creationId xmlns:a16="http://schemas.microsoft.com/office/drawing/2014/main" id="{458685D4-48B4-4E74-9A08-C5D466743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57400"/>
            <a:ext cx="6858000" cy="704850"/>
          </a:xfrm>
          <a:prstGeom xmlns:a="http://schemas.openxmlformats.org/drawingml/2006/main" prst="roundRect">
            <a:avLst>
              <a:gd name="adj" fmla="val 9459"/>
            </a:avLst>
          </a:prstGeom>
          <a:solidFill xmlns:a="http://schemas.openxmlformats.org/drawingml/2006/main">
            <a:srgbClr val="EAF5F2"/>
          </a:solidFill>
          <a:ln xmlns:a="http://schemas.openxmlformats.org/drawingml/2006/main" w="9525">
            <a:solidFill>
              <a:srgbClr val="B9D8D4"/>
            </a:solidFill>
            <a:prstDash val="solid"/>
          </a:ln>
        </p:spPr>
      </p:sp>
      <p:sp>
        <p:nvSpPr>
          <p:cNvPr id="120" name="attribution-text">
            <a:extLst xmlns:a="http://schemas.openxmlformats.org/drawingml/2006/main">
              <a:ext uri="{FF2B5EF4-FFF2-40B4-BE49-F238E27FC236}">
                <a16:creationId xmlns:a16="http://schemas.microsoft.com/office/drawing/2014/main" id="{1FD6E387-7E6D-4E8B-9E04-0A73E50DD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19325"/>
            <a:ext cx="6553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825" b="1">
                <a:solidFill>
                  <a:srgbClr val="17324D"/>
                </a:solidFill>
              </a:defRPr>
            </a:pPr>
            <a:r>
              <a:rPr sz="825" b="1">
                <a:solidFill>
                  <a:srgbClr val="17324D"/>
                </a:solidFill>
              </a:rPr>
              <a:t>USE NOTICE  This canvas is an educational decision-support tool—not legal, regulatory, technical, cybersecurity, HR or professional advice. It does not approve a product, authorize protected-information use or replace leadership and specialist review.</a:t>
            </a:r>
          </a:p>
        </p:txBody>
      </p:sp>
      <p:sp>
        <p:nvSpPr>
          <p:cNvPr id="121" name="ref-title-0">
            <a:extLst xmlns:a="http://schemas.openxmlformats.org/drawingml/2006/main">
              <a:ext uri="{FF2B5EF4-FFF2-40B4-BE49-F238E27FC236}">
                <a16:creationId xmlns:a16="http://schemas.microsoft.com/office/drawing/2014/main" id="{F251436F-4A61-4150-A6F4-17754AFA0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009900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376B9B"/>
                </a:solidFill>
              </a:defRPr>
            </a:pPr>
            <a:r>
              <a:rPr sz="750" b="1">
                <a:solidFill>
                  <a:srgbClr val="376B9B"/>
                </a:solidFill>
              </a:rPr>
              <a:t>NIST AI Risk Management Framework (AI RMF 1.0)</a:t>
            </a:r>
          </a:p>
        </p:txBody>
      </p:sp>
      <p:sp>
        <p:nvSpPr>
          <p:cNvPr id="122" name="ref-desc-0">
            <a:extLst xmlns:a="http://schemas.openxmlformats.org/drawingml/2006/main">
              <a:ext uri="{FF2B5EF4-FFF2-40B4-BE49-F238E27FC236}">
                <a16:creationId xmlns:a16="http://schemas.microsoft.com/office/drawing/2014/main" id="{2C45936F-40A1-4EA1-B8DD-07C7152E0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200400"/>
            <a:ext cx="685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Voluntary framework for managing AI risks to individuals, organizations and society.</a:t>
            </a:r>
          </a:p>
        </p:txBody>
      </p:sp>
      <p:sp>
        <p:nvSpPr>
          <p:cNvPr id="123" name="ref-url-0">
            <a:extLst xmlns:a="http://schemas.openxmlformats.org/drawingml/2006/main">
              <a:ext uri="{FF2B5EF4-FFF2-40B4-BE49-F238E27FC236}">
                <a16:creationId xmlns:a16="http://schemas.microsoft.com/office/drawing/2014/main" id="{85736A16-FA79-4B01-BB06-50AFE5C6E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476625"/>
            <a:ext cx="6858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167C80"/>
                </a:solidFill>
              </a:defRPr>
            </a:pPr>
            <a:r>
              <a:rPr sz="600" b="0">
                <a:solidFill>
                  <a:srgbClr val="167C80"/>
                </a:solidFill>
              </a:rPr>
              <a:t>https://www.nist.gov/itl/ai-risk-management-framework</a:t>
            </a:r>
          </a:p>
        </p:txBody>
      </p:sp>
      <p:sp>
        <p:nvSpPr>
          <p:cNvPr id="124" name="ref-rule-0">
            <a:extLst xmlns:a="http://schemas.openxmlformats.org/drawingml/2006/main">
              <a:ext uri="{FF2B5EF4-FFF2-40B4-BE49-F238E27FC236}">
                <a16:creationId xmlns:a16="http://schemas.microsoft.com/office/drawing/2014/main" id="{E87FF0B6-3D38-45EE-B42A-489E0C0E0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95700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25" name="ref-title-1">
            <a:extLst xmlns:a="http://schemas.openxmlformats.org/drawingml/2006/main">
              <a:ext uri="{FF2B5EF4-FFF2-40B4-BE49-F238E27FC236}">
                <a16:creationId xmlns:a16="http://schemas.microsoft.com/office/drawing/2014/main" id="{78488B22-4E71-4F1B-AD73-4132617D3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3857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376B9B"/>
                </a:solidFill>
              </a:defRPr>
            </a:pPr>
            <a:r>
              <a:rPr sz="750" b="1">
                <a:solidFill>
                  <a:srgbClr val="376B9B"/>
                </a:solidFill>
              </a:rPr>
              <a:t>NIST AI RMF Playbook</a:t>
            </a:r>
          </a:p>
        </p:txBody>
      </p:sp>
      <p:sp>
        <p:nvSpPr>
          <p:cNvPr id="126" name="ref-desc-1">
            <a:extLst xmlns:a="http://schemas.openxmlformats.org/drawingml/2006/main">
              <a:ext uri="{FF2B5EF4-FFF2-40B4-BE49-F238E27FC236}">
                <a16:creationId xmlns:a16="http://schemas.microsoft.com/office/drawing/2014/main" id="{B6B2016F-711E-42BD-BFED-AD533C15D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29075"/>
            <a:ext cx="685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Suggested actions for operationalizing Govern, Map, Measure and Manage.</a:t>
            </a:r>
          </a:p>
        </p:txBody>
      </p:sp>
      <p:sp>
        <p:nvSpPr>
          <p:cNvPr id="127" name="ref-url-1">
            <a:extLst xmlns:a="http://schemas.openxmlformats.org/drawingml/2006/main">
              <a:ext uri="{FF2B5EF4-FFF2-40B4-BE49-F238E27FC236}">
                <a16:creationId xmlns:a16="http://schemas.microsoft.com/office/drawing/2014/main" id="{4D95B5CA-8F74-4FC2-8096-F9CA9C02D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05300"/>
            <a:ext cx="6858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167C80"/>
                </a:solidFill>
              </a:defRPr>
            </a:pPr>
            <a:r>
              <a:rPr sz="600" b="0">
                <a:solidFill>
                  <a:srgbClr val="167C80"/>
                </a:solidFill>
              </a:rPr>
              <a:t>https://airc.nist.gov/airmf-resources/playbook/</a:t>
            </a:r>
          </a:p>
        </p:txBody>
      </p:sp>
      <p:sp>
        <p:nvSpPr>
          <p:cNvPr id="128" name="ref-rule-1">
            <a:extLst xmlns:a="http://schemas.openxmlformats.org/drawingml/2006/main">
              <a:ext uri="{FF2B5EF4-FFF2-40B4-BE49-F238E27FC236}">
                <a16:creationId xmlns:a16="http://schemas.microsoft.com/office/drawing/2014/main" id="{845E5593-6B81-49C1-918E-348D01FAA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24375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29" name="ref-title-2">
            <a:extLst xmlns:a="http://schemas.openxmlformats.org/drawingml/2006/main">
              <a:ext uri="{FF2B5EF4-FFF2-40B4-BE49-F238E27FC236}">
                <a16:creationId xmlns:a16="http://schemas.microsoft.com/office/drawing/2014/main" id="{33257B36-7202-485F-8F7B-DAD15A056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667250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376B9B"/>
                </a:solidFill>
              </a:defRPr>
            </a:pPr>
            <a:r>
              <a:rPr sz="750" b="1">
                <a:solidFill>
                  <a:srgbClr val="376B9B"/>
                </a:solidFill>
              </a:rPr>
              <a:t>NIST Generative AI Profile (NIST AI 600-1)</a:t>
            </a:r>
          </a:p>
        </p:txBody>
      </p:sp>
      <p:sp>
        <p:nvSpPr>
          <p:cNvPr id="130" name="ref-desc-2">
            <a:extLst xmlns:a="http://schemas.openxmlformats.org/drawingml/2006/main">
              <a:ext uri="{FF2B5EF4-FFF2-40B4-BE49-F238E27FC236}">
                <a16:creationId xmlns:a16="http://schemas.microsoft.com/office/drawing/2014/main" id="{C0634D82-2BA6-4750-9589-CE04B21D8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57750"/>
            <a:ext cx="685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Risk-management guidance specific to generative AI.</a:t>
            </a:r>
          </a:p>
        </p:txBody>
      </p:sp>
      <p:sp>
        <p:nvSpPr>
          <p:cNvPr id="131" name="ref-url-2">
            <a:extLst xmlns:a="http://schemas.openxmlformats.org/drawingml/2006/main">
              <a:ext uri="{FF2B5EF4-FFF2-40B4-BE49-F238E27FC236}">
                <a16:creationId xmlns:a16="http://schemas.microsoft.com/office/drawing/2014/main" id="{B1798346-FE74-47A3-B08E-616838274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33975"/>
            <a:ext cx="6858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167C80"/>
                </a:solidFill>
              </a:defRPr>
            </a:pPr>
            <a:r>
              <a:rPr sz="600" b="0">
                <a:solidFill>
                  <a:srgbClr val="167C80"/>
                </a:solidFill>
              </a:rPr>
              <a:t>https://www.nist.gov/publications/artificial-intelligence-risk-management-framework-generative-artificial-intelligence</a:t>
            </a:r>
          </a:p>
        </p:txBody>
      </p:sp>
      <p:sp>
        <p:nvSpPr>
          <p:cNvPr id="132" name="ref-rule-2">
            <a:extLst xmlns:a="http://schemas.openxmlformats.org/drawingml/2006/main">
              <a:ext uri="{FF2B5EF4-FFF2-40B4-BE49-F238E27FC236}">
                <a16:creationId xmlns:a16="http://schemas.microsoft.com/office/drawing/2014/main" id="{B339D586-F263-420B-ADFF-D1A7D80C9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353050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33" name="ref-title-3">
            <a:extLst xmlns:a="http://schemas.openxmlformats.org/drawingml/2006/main">
              <a:ext uri="{FF2B5EF4-FFF2-40B4-BE49-F238E27FC236}">
                <a16:creationId xmlns:a16="http://schemas.microsoft.com/office/drawing/2014/main" id="{E9419D75-F07F-406A-8037-C9B15C135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9592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6A4C93"/>
                </a:solidFill>
              </a:defRPr>
            </a:pPr>
            <a:r>
              <a:rPr sz="750" b="1">
                <a:solidFill>
                  <a:srgbClr val="6A4C93"/>
                </a:solidFill>
              </a:rPr>
              <a:t>OECD AI Principles</a:t>
            </a:r>
          </a:p>
        </p:txBody>
      </p:sp>
      <p:sp>
        <p:nvSpPr>
          <p:cNvPr id="134" name="ref-desc-3">
            <a:extLst xmlns:a="http://schemas.openxmlformats.org/drawingml/2006/main">
              <a:ext uri="{FF2B5EF4-FFF2-40B4-BE49-F238E27FC236}">
                <a16:creationId xmlns:a16="http://schemas.microsoft.com/office/drawing/2014/main" id="{ADF1056B-DD75-45CF-B4E3-3C6D318AF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686425"/>
            <a:ext cx="685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International principles for trustworthy AI and accountable stewardship.</a:t>
            </a:r>
          </a:p>
        </p:txBody>
      </p:sp>
      <p:sp>
        <p:nvSpPr>
          <p:cNvPr id="135" name="ref-url-3">
            <a:extLst xmlns:a="http://schemas.openxmlformats.org/drawingml/2006/main">
              <a:ext uri="{FF2B5EF4-FFF2-40B4-BE49-F238E27FC236}">
                <a16:creationId xmlns:a16="http://schemas.microsoft.com/office/drawing/2014/main" id="{E01BBFB3-F81E-4DC9-B1EC-BCEE72C28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962650"/>
            <a:ext cx="6858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167C80"/>
                </a:solidFill>
              </a:defRPr>
            </a:pPr>
            <a:r>
              <a:rPr sz="600" b="0">
                <a:solidFill>
                  <a:srgbClr val="167C80"/>
                </a:solidFill>
              </a:rPr>
              <a:t>https://oecd.ai/en/ai-principles</a:t>
            </a:r>
          </a:p>
        </p:txBody>
      </p:sp>
      <p:sp>
        <p:nvSpPr>
          <p:cNvPr id="136" name="ref-rule-3">
            <a:extLst xmlns:a="http://schemas.openxmlformats.org/drawingml/2006/main">
              <a:ext uri="{FF2B5EF4-FFF2-40B4-BE49-F238E27FC236}">
                <a16:creationId xmlns:a16="http://schemas.microsoft.com/office/drawing/2014/main" id="{758D37CC-D4C6-4CF8-B3FC-D87C8D35A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181725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37" name="ref-title-4">
            <a:extLst xmlns:a="http://schemas.openxmlformats.org/drawingml/2006/main">
              <a:ext uri="{FF2B5EF4-FFF2-40B4-BE49-F238E27FC236}">
                <a16:creationId xmlns:a16="http://schemas.microsoft.com/office/drawing/2014/main" id="{C7AA31F9-86DF-45DA-830D-B31FB5CB3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324600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B65C35"/>
                </a:solidFill>
              </a:defRPr>
            </a:pPr>
            <a:r>
              <a:rPr sz="750" b="1">
                <a:solidFill>
                  <a:srgbClr val="B65C35"/>
                </a:solidFill>
              </a:rPr>
              <a:t>Federal Trade Commission — Artificial Intelligence</a:t>
            </a:r>
          </a:p>
        </p:txBody>
      </p:sp>
      <p:sp>
        <p:nvSpPr>
          <p:cNvPr id="138" name="ref-desc-4">
            <a:extLst xmlns:a="http://schemas.openxmlformats.org/drawingml/2006/main">
              <a:ext uri="{FF2B5EF4-FFF2-40B4-BE49-F238E27FC236}">
                <a16:creationId xmlns:a16="http://schemas.microsoft.com/office/drawing/2014/main" id="{806BEF51-E1A1-4839-A84B-6C0048BD4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15100"/>
            <a:ext cx="685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Current FTC enforcement and policy activity involving AI-related claims, accuracy, privacy, safety and consumer protection.</a:t>
            </a:r>
          </a:p>
        </p:txBody>
      </p:sp>
      <p:sp>
        <p:nvSpPr>
          <p:cNvPr id="139" name="ref-url-4">
            <a:extLst xmlns:a="http://schemas.openxmlformats.org/drawingml/2006/main">
              <a:ext uri="{FF2B5EF4-FFF2-40B4-BE49-F238E27FC236}">
                <a16:creationId xmlns:a16="http://schemas.microsoft.com/office/drawing/2014/main" id="{496499CB-7C4E-4044-A7AF-CCCF1C74C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791325"/>
            <a:ext cx="6858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167C80"/>
                </a:solidFill>
              </a:defRPr>
            </a:pPr>
            <a:r>
              <a:rPr sz="600" b="0">
                <a:solidFill>
                  <a:srgbClr val="167C80"/>
                </a:solidFill>
              </a:rPr>
              <a:t>https://www.ftc.gov/industry/technology/artificial-intelligence</a:t>
            </a:r>
          </a:p>
        </p:txBody>
      </p:sp>
      <p:sp>
        <p:nvSpPr>
          <p:cNvPr id="140" name="ref-rule-4">
            <a:extLst xmlns:a="http://schemas.openxmlformats.org/drawingml/2006/main">
              <a:ext uri="{FF2B5EF4-FFF2-40B4-BE49-F238E27FC236}">
                <a16:creationId xmlns:a16="http://schemas.microsoft.com/office/drawing/2014/main" id="{258D00A0-1B38-471C-96F4-65FAAEEFF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010400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41" name="ref-title-5">
            <a:extLst xmlns:a="http://schemas.openxmlformats.org/drawingml/2006/main">
              <a:ext uri="{FF2B5EF4-FFF2-40B4-BE49-F238E27FC236}">
                <a16:creationId xmlns:a16="http://schemas.microsoft.com/office/drawing/2014/main" id="{75148150-E72D-406E-A1E3-FC206D0DD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153275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B65C35"/>
                </a:solidFill>
              </a:defRPr>
            </a:pPr>
            <a:r>
              <a:rPr sz="750" b="1">
                <a:solidFill>
                  <a:srgbClr val="B65C35"/>
                </a:solidFill>
              </a:rPr>
              <a:t>Federal Trade Commission — Privacy and Security</a:t>
            </a:r>
          </a:p>
        </p:txBody>
      </p:sp>
      <p:sp>
        <p:nvSpPr>
          <p:cNvPr id="142" name="ref-desc-5">
            <a:extLst xmlns:a="http://schemas.openxmlformats.org/drawingml/2006/main">
              <a:ext uri="{FF2B5EF4-FFF2-40B4-BE49-F238E27FC236}">
                <a16:creationId xmlns:a16="http://schemas.microsoft.com/office/drawing/2014/main" id="{2792D4B8-341F-4186-8094-E7523D7AF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343775"/>
            <a:ext cx="685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Business guidance and enforcement context concerning privacy and data security.</a:t>
            </a:r>
          </a:p>
        </p:txBody>
      </p:sp>
      <p:sp>
        <p:nvSpPr>
          <p:cNvPr id="143" name="ref-url-5">
            <a:extLst xmlns:a="http://schemas.openxmlformats.org/drawingml/2006/main">
              <a:ext uri="{FF2B5EF4-FFF2-40B4-BE49-F238E27FC236}">
                <a16:creationId xmlns:a16="http://schemas.microsoft.com/office/drawing/2014/main" id="{7FD1B8AD-1A09-4CE1-BA81-A0E636B49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620000"/>
            <a:ext cx="6858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167C80"/>
                </a:solidFill>
              </a:defRPr>
            </a:pPr>
            <a:r>
              <a:rPr sz="600" b="0">
                <a:solidFill>
                  <a:srgbClr val="167C80"/>
                </a:solidFill>
              </a:rPr>
              <a:t>https://www.ftc.gov/business-guidance/privacy-security</a:t>
            </a:r>
          </a:p>
        </p:txBody>
      </p:sp>
      <p:sp>
        <p:nvSpPr>
          <p:cNvPr id="144" name="ref-rule-5">
            <a:extLst xmlns:a="http://schemas.openxmlformats.org/drawingml/2006/main">
              <a:ext uri="{FF2B5EF4-FFF2-40B4-BE49-F238E27FC236}">
                <a16:creationId xmlns:a16="http://schemas.microsoft.com/office/drawing/2014/main" id="{E79BBAC1-03F0-405E-9358-0581B1C81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839075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45" name="ref-title-6">
            <a:extLst xmlns:a="http://schemas.openxmlformats.org/drawingml/2006/main">
              <a:ext uri="{FF2B5EF4-FFF2-40B4-BE49-F238E27FC236}">
                <a16:creationId xmlns:a16="http://schemas.microsoft.com/office/drawing/2014/main" id="{05CBB0CD-190F-4EFA-80CC-23F4C712B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7981950"/>
            <a:ext cx="685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167C80"/>
                </a:solidFill>
              </a:defRPr>
            </a:pPr>
            <a:r>
              <a:rPr sz="750" b="1">
                <a:solidFill>
                  <a:srgbClr val="167C80"/>
                </a:solidFill>
              </a:rPr>
              <a:t>U.S. Small Business Administration — AI for Small Business</a:t>
            </a:r>
          </a:p>
        </p:txBody>
      </p:sp>
      <p:sp>
        <p:nvSpPr>
          <p:cNvPr id="146" name="ref-desc-6">
            <a:extLst xmlns:a="http://schemas.openxmlformats.org/drawingml/2006/main">
              <a:ext uri="{FF2B5EF4-FFF2-40B4-BE49-F238E27FC236}">
                <a16:creationId xmlns:a16="http://schemas.microsoft.com/office/drawing/2014/main" id="{38A96971-8674-4A4D-AA91-E841EC95A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172450"/>
            <a:ext cx="685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0">
                <a:solidFill>
                  <a:srgbClr val="1D2935"/>
                </a:solidFill>
              </a:defRPr>
            </a:pPr>
            <a:r>
              <a:rPr sz="675" b="0">
                <a:solidFill>
                  <a:srgbClr val="1D2935"/>
                </a:solidFill>
              </a:rPr>
              <a:t>Places AI in an SMB context and encourages consideration of practical benefits and associated risks.</a:t>
            </a:r>
          </a:p>
        </p:txBody>
      </p:sp>
      <p:sp>
        <p:nvSpPr>
          <p:cNvPr id="147" name="ref-url-6">
            <a:extLst xmlns:a="http://schemas.openxmlformats.org/drawingml/2006/main">
              <a:ext uri="{FF2B5EF4-FFF2-40B4-BE49-F238E27FC236}">
                <a16:creationId xmlns:a16="http://schemas.microsoft.com/office/drawing/2014/main" id="{45656E52-D6D3-4D05-8135-EC7FB639C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448675"/>
            <a:ext cx="6858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167C80"/>
                </a:solidFill>
              </a:defRPr>
            </a:pPr>
            <a:r>
              <a:rPr sz="600" b="0">
                <a:solidFill>
                  <a:srgbClr val="167C80"/>
                </a:solidFill>
              </a:rPr>
              <a:t>https://www.sba.gov/counseling/manage-your-business/#ai-for-small-business</a:t>
            </a:r>
          </a:p>
        </p:txBody>
      </p:sp>
      <p:sp>
        <p:nvSpPr>
          <p:cNvPr id="148" name="ref-rule-6">
            <a:extLst xmlns:a="http://schemas.openxmlformats.org/drawingml/2006/main">
              <a:ext uri="{FF2B5EF4-FFF2-40B4-BE49-F238E27FC236}">
                <a16:creationId xmlns:a16="http://schemas.microsoft.com/office/drawing/2014/main" id="{735939BC-6951-45F9-A820-7AB63CBC7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667750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49" name="verified-box">
            <a:extLst xmlns:a="http://schemas.openxmlformats.org/drawingml/2006/main">
              <a:ext uri="{FF2B5EF4-FFF2-40B4-BE49-F238E27FC236}">
                <a16:creationId xmlns:a16="http://schemas.microsoft.com/office/drawing/2014/main" id="{1AB286C2-6D50-4891-ADF7-5A71ED7C1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8915400"/>
            <a:ext cx="6858000" cy="476250"/>
          </a:xfrm>
          <a:prstGeom xmlns:a="http://schemas.openxmlformats.org/drawingml/2006/main" prst="roundRect">
            <a:avLst>
              <a:gd name="adj" fmla="val 12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397A58"/>
            </a:solidFill>
            <a:prstDash val="solid"/>
          </a:ln>
        </p:spPr>
      </p:sp>
      <p:sp>
        <p:nvSpPr>
          <p:cNvPr id="150" name="verified-text">
            <a:extLst xmlns:a="http://schemas.openxmlformats.org/drawingml/2006/main">
              <a:ext uri="{FF2B5EF4-FFF2-40B4-BE49-F238E27FC236}">
                <a16:creationId xmlns:a16="http://schemas.microsoft.com/office/drawing/2014/main" id="{355B95C0-A93F-49CD-BB54-F9404A4BF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9029700"/>
            <a:ext cx="65913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75" b="1">
                <a:solidFill>
                  <a:srgbClr val="397A58"/>
                </a:solidFill>
              </a:defRPr>
            </a:pPr>
            <a:r>
              <a:rPr sz="675" b="1">
                <a:solidFill>
                  <a:srgbClr val="397A58"/>
                </a:solidFill>
              </a:rPr>
              <a:t>CURRENCY NOTICE  References and links verified August 21, 2026. Guidance, laws, technologies and source materials change. Confirm each source remains current and applicable before relying on it for a business decision.</a:t>
            </a:r>
          </a:p>
        </p:txBody>
      </p:sp>
      <p:sp>
        <p:nvSpPr>
          <p:cNvPr id="151" name="footer-rule-6">
            <a:extLst xmlns:a="http://schemas.openxmlformats.org/drawingml/2006/main">
              <a:ext uri="{FF2B5EF4-FFF2-40B4-BE49-F238E27FC236}">
                <a16:creationId xmlns:a16="http://schemas.microsoft.com/office/drawing/2014/main" id="{9402E14D-3A7C-4E6F-8517-DC5348B0F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9601200"/>
            <a:ext cx="685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1C7"/>
            </a:solidFill>
            <a:prstDash val="solid"/>
          </a:ln>
        </p:spPr>
      </p:sp>
      <p:sp>
        <p:nvSpPr>
          <p:cNvPr id="152" name="footer-left-6">
            <a:extLst xmlns:a="http://schemas.openxmlformats.org/drawingml/2006/main">
              <a:ext uri="{FF2B5EF4-FFF2-40B4-BE49-F238E27FC236}">
                <a16:creationId xmlns:a16="http://schemas.microsoft.com/office/drawing/2014/main" id="{239DE1FB-C2AB-48B6-BE1D-4EE7E0D3F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9686925"/>
            <a:ext cx="54768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5C6974"/>
                </a:solidFill>
              </a:defRPr>
            </a:pPr>
            <a:r>
              <a:rPr sz="600" b="0">
                <a:solidFill>
                  <a:srgbClr val="5C6974"/>
                </a:solidFill>
              </a:rPr>
              <a:t>BizAI Workflow-to-AI Opportunity Canvas | Team Edition v1.1 | August 2026</a:t>
            </a:r>
          </a:p>
        </p:txBody>
      </p:sp>
      <p:sp>
        <p:nvSpPr>
          <p:cNvPr id="153" name="footer-right-6">
            <a:extLst xmlns:a="http://schemas.openxmlformats.org/drawingml/2006/main">
              <a:ext uri="{FF2B5EF4-FFF2-40B4-BE49-F238E27FC236}">
                <a16:creationId xmlns:a16="http://schemas.microsoft.com/office/drawing/2014/main" id="{543D8EC6-C138-4882-8EEC-B52816306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9686925"/>
            <a:ext cx="1219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600" b="1">
                <a:solidFill>
                  <a:srgbClr val="167C80"/>
                </a:solidFill>
              </a:defRPr>
            </a:pPr>
            <a:r>
              <a:rPr sz="600" b="1">
                <a:solidFill>
                  <a:srgbClr val="167C80"/>
                </a:solidFill>
              </a:rPr>
              <a:t>grassrootech.com/bizai</a:t>
            </a:r>
          </a:p>
        </p:txBody>
      </p:sp>
    </p:spTree>
    <p:extLst>
      <p:ext uri="{BB962C8B-B14F-4D97-AF65-F5344CB8AC3E}">
        <p14:creationId xmlns:p14="http://schemas.microsoft.com/office/powerpoint/2010/main" val="6801874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2026-08-21T18:30:07.4280000Z</dcterms:created>
  <dcterms:modified xsi:type="dcterms:W3CDTF">2026-08-21T18:30:07.4290000Z</dcterms:modified>
</coreProperties>
</file>