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572190dc0e4dd0" /><Relationship Type="http://schemas.openxmlformats.org/officeDocument/2006/relationships/extended-properties" Target="/docProps/app.xml" Id="Re20119ed17ae451b" /><Relationship Type="http://schemas.openxmlformats.org/officeDocument/2006/relationships/officeDocument" Target="/ppt/presentation.xml" Id="R547b81f3378041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2db304b966411e"/>
  </p:sldMasterIdLst>
  <p:notesMasterIdLst>
    <p:notesMasterId xmlns:r="http://schemas.openxmlformats.org/officeDocument/2006/relationships" r:id="Rccb1c2780cb645a7"/>
  </p:notesMasterIdLst>
  <p:sldIdLst>
    <p:sldId xmlns:r="http://schemas.openxmlformats.org/officeDocument/2006/relationships" id="256" r:id="R0719083e87294e94"/>
    <p:sldId xmlns:r="http://schemas.openxmlformats.org/officeDocument/2006/relationships" id="257" r:id="R7fb57ad1a0044750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91f5b41d3d4c64" /><Relationship Type="http://schemas.openxmlformats.org/officeDocument/2006/relationships/slideMaster" Target="/ppt/slideMasters/slideMaster1.xml" Id="Rdc2db304b966411e" /><Relationship Type="http://schemas.openxmlformats.org/officeDocument/2006/relationships/notesMaster" Target="/ppt/notesMasters/notesMaster1.xml" Id="Rccb1c2780cb645a7" /><Relationship Type="http://schemas.openxmlformats.org/officeDocument/2006/relationships/presProps" Target="/ppt/presProps.xml" Id="R8408f91221724d58" /><Relationship Type="http://schemas.openxmlformats.org/officeDocument/2006/relationships/viewProps" Target="/ppt/viewProps.xml" Id="R98bb121498a84b8c" /><Relationship Type="http://schemas.openxmlformats.org/officeDocument/2006/relationships/tableStyles" Target="/ppt/tableStyles.xml" Id="Rbf93332b925a43b6" /><Relationship Type="http://schemas.openxmlformats.org/officeDocument/2006/relationships/slide" Target="/ppt/slides/slide1.xml" Id="R0719083e87294e94" /><Relationship Type="http://schemas.openxmlformats.org/officeDocument/2006/relationships/slide" Target="/ppt/slides/slide2.xml" Id="R7fb57ad1a00447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7b21ed8f1c4c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e6d01639314bc5" /><Relationship Type="http://schemas.openxmlformats.org/officeDocument/2006/relationships/notesMaster" Target="/ppt/notesMasters/notesMaster1.xml" Id="Rc7d9401e553c4b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9f4a3dcf44410e" /><Relationship Type="http://schemas.openxmlformats.org/officeDocument/2006/relationships/notesMaster" Target="/ppt/notesMasters/notesMaster1.xml" Id="Rebb4619ab08646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Quick Start Guide summarizes the approved use guidance from the Team and Facilitator Editions.</a:t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BizAI Workflow-to-AI Opportunity Canvas — Team Edition v1.1, 2026.</a:t>
            </a:r>
            <a:endParaRPr/>
          </a:p>
          <a:p xmlns:a="http://schemas.openxmlformats.org/drawingml/2006/main">
            <a:r>
              <a:t>BizAI Workflow-to-AI Opportunity Canvas — Facilitator Edition v1.1, 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Quick Start Guide summarizes the approved use guidance from the Team and Facilitator Editions.</a:t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BizAI Workflow-to-AI Opportunity Canvas — Team Edition v1.1, 2026.</a:t>
            </a:r>
            <a:endParaRPr/>
          </a:p>
          <a:p xmlns:a="http://schemas.openxmlformats.org/drawingml/2006/main">
            <a:r>
              <a:t>BizAI Workflow-to-AI Opportunity Canvas — Facilitator Edition v1.1, 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9bbdc580fd4b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bae62d103f4859" /><Relationship Type="http://schemas.openxmlformats.org/officeDocument/2006/relationships/slideLayout" Target="/ppt/slideLayouts/slideLayout1.xml" Id="Rd9bcf64f32b34c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bcf64f32b34c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5e29c6d1f45a5" /><Relationship Type="http://schemas.openxmlformats.org/officeDocument/2006/relationships/notesSlide" Target="/ppt/notesSlides/notesSlide1.xml" Id="R96b24e96710d46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49d15aae54e3f" /><Relationship Type="http://schemas.openxmlformats.org/officeDocument/2006/relationships/notesSlide" Target="/ppt/notesSlides/notesSlide2.xml" Id="Rb37fc835d15b4c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1">
            <a:extLst xmlns:a="http://schemas.openxmlformats.org/drawingml/2006/main">
              <a:ext uri="{FF2B5EF4-FFF2-40B4-BE49-F238E27FC236}">
                <a16:creationId xmlns:a16="http://schemas.microsoft.com/office/drawing/2014/main" id="{BD5E1C18-10DC-490C-A378-0E24E500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WORKFLOW-TO-AI OPPORTUNITY CANVAS</a:t>
            </a:r>
          </a:p>
        </p:txBody>
      </p:sp>
      <p:sp>
        <p:nvSpPr>
          <p:cNvPr id="115" name="page-1">
            <a:extLst xmlns:a="http://schemas.openxmlformats.org/drawingml/2006/main">
              <a:ext uri="{FF2B5EF4-FFF2-40B4-BE49-F238E27FC236}">
                <a16:creationId xmlns:a16="http://schemas.microsoft.com/office/drawing/2014/main" id="{CDC778EA-7F7B-4150-A369-1DF58397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1 OF 2</a:t>
            </a:r>
          </a:p>
        </p:txBody>
      </p:sp>
      <p:sp>
        <p:nvSpPr>
          <p:cNvPr id="116" name="title-1">
            <a:extLst xmlns:a="http://schemas.openxmlformats.org/drawingml/2006/main">
              <a:ext uri="{FF2B5EF4-FFF2-40B4-BE49-F238E27FC236}">
                <a16:creationId xmlns:a16="http://schemas.microsoft.com/office/drawing/2014/main" id="{77D8F71F-44E5-4B05-BA4D-2C6B75CA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QUICK START GUIDE</a:t>
            </a:r>
          </a:p>
        </p:txBody>
      </p:sp>
      <p:sp>
        <p:nvSpPr>
          <p:cNvPr id="117" name="subtitle-1">
            <a:extLst xmlns:a="http://schemas.openxmlformats.org/drawingml/2006/main">
              <a:ext uri="{FF2B5EF4-FFF2-40B4-BE49-F238E27FC236}">
                <a16:creationId xmlns:a16="http://schemas.microsoft.com/office/drawing/2014/main" id="{45117184-F81C-4AA5-ADD2-5390ADAC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Use this guide with the Team Edition to examine one recurring workflow before selecting or testing an AI tool.</a:t>
            </a:r>
          </a:p>
        </p:txBody>
      </p:sp>
      <p:sp>
        <p:nvSpPr>
          <p:cNvPr id="118" name="header-rule-1">
            <a:extLst xmlns:a="http://schemas.openxmlformats.org/drawingml/2006/main">
              <a:ext uri="{FF2B5EF4-FFF2-40B4-BE49-F238E27FC236}">
                <a16:creationId xmlns:a16="http://schemas.microsoft.com/office/drawing/2014/main" id="{C583BBFC-54FD-4E1C-AE91-E0ECFD3E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direction-band">
            <a:extLst xmlns:a="http://schemas.openxmlformats.org/drawingml/2006/main">
              <a:ext uri="{FF2B5EF4-FFF2-40B4-BE49-F238E27FC236}">
                <a16:creationId xmlns:a16="http://schemas.microsoft.com/office/drawing/2014/main" id="{7AE1A2A8-AB6A-4EF6-9ABF-7D10DCC0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solidFill>
              <a:srgbClr val="17324D"/>
            </a:solidFill>
            <a:prstDash val="solid"/>
          </a:ln>
        </p:spPr>
      </p:sp>
      <p:sp>
        <p:nvSpPr>
          <p:cNvPr id="120" name="stage-0">
            <a:extLst xmlns:a="http://schemas.openxmlformats.org/drawingml/2006/main">
              <a:ext uri="{FF2B5EF4-FFF2-40B4-BE49-F238E27FC236}">
                <a16:creationId xmlns:a16="http://schemas.microsoft.com/office/drawing/2014/main" id="{F1AB4A1B-6D1E-44F6-92DF-936F7D10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21" name="stage-t-0">
            <a:extLst xmlns:a="http://schemas.openxmlformats.org/drawingml/2006/main">
              <a:ext uri="{FF2B5EF4-FFF2-40B4-BE49-F238E27FC236}">
                <a16:creationId xmlns:a16="http://schemas.microsoft.com/office/drawing/2014/main" id="{1B8D5EE0-7440-436E-A65C-AA2D19FA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CHOOSE THE WORK</a:t>
            </a:r>
          </a:p>
        </p:txBody>
      </p:sp>
      <p:sp>
        <p:nvSpPr>
          <p:cNvPr id="122" name="stage-1">
            <a:extLst xmlns:a="http://schemas.openxmlformats.org/drawingml/2006/main">
              <a:ext uri="{FF2B5EF4-FFF2-40B4-BE49-F238E27FC236}">
                <a16:creationId xmlns:a16="http://schemas.microsoft.com/office/drawing/2014/main" id="{00FEDBB0-8C9F-4C5B-A277-CDF248BF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23" name="stage-t-1">
            <a:extLst xmlns:a="http://schemas.openxmlformats.org/drawingml/2006/main">
              <a:ext uri="{FF2B5EF4-FFF2-40B4-BE49-F238E27FC236}">
                <a16:creationId xmlns:a16="http://schemas.microsoft.com/office/drawing/2014/main" id="{A1F0C96C-BEB6-4CE2-80BC-76D7C4AB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MAP TODAY</a:t>
            </a:r>
          </a:p>
        </p:txBody>
      </p:sp>
      <p:sp>
        <p:nvSpPr>
          <p:cNvPr id="124" name="stage-2">
            <a:extLst xmlns:a="http://schemas.openxmlformats.org/drawingml/2006/main">
              <a:ext uri="{FF2B5EF4-FFF2-40B4-BE49-F238E27FC236}">
                <a16:creationId xmlns:a16="http://schemas.microsoft.com/office/drawing/2014/main" id="{9DEECB3E-909F-4089-A007-190A268A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862B"/>
          </a:solidFill>
          <a:ln xmlns:a="http://schemas.openxmlformats.org/drawingml/2006/main" w="0">
            <a:solidFill>
              <a:srgbClr val="B4862B"/>
            </a:solidFill>
            <a:prstDash val="solid"/>
          </a:ln>
        </p:spPr>
      </p:sp>
      <p:sp>
        <p:nvSpPr>
          <p:cNvPr id="125" name="stage-t-2">
            <a:extLst xmlns:a="http://schemas.openxmlformats.org/drawingml/2006/main">
              <a:ext uri="{FF2B5EF4-FFF2-40B4-BE49-F238E27FC236}">
                <a16:creationId xmlns:a16="http://schemas.microsoft.com/office/drawing/2014/main" id="{28BA2C3B-9381-4531-A965-C8DB11B2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BOUND AI</a:t>
            </a:r>
          </a:p>
        </p:txBody>
      </p:sp>
      <p:sp>
        <p:nvSpPr>
          <p:cNvPr id="126" name="stage-3">
            <a:extLst xmlns:a="http://schemas.openxmlformats.org/drawingml/2006/main">
              <a:ext uri="{FF2B5EF4-FFF2-40B4-BE49-F238E27FC236}">
                <a16:creationId xmlns:a16="http://schemas.microsoft.com/office/drawing/2014/main" id="{25888623-D45B-48A1-9656-33835D37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27" name="stage-t-3">
            <a:extLst xmlns:a="http://schemas.openxmlformats.org/drawingml/2006/main">
              <a:ext uri="{FF2B5EF4-FFF2-40B4-BE49-F238E27FC236}">
                <a16:creationId xmlns:a16="http://schemas.microsoft.com/office/drawing/2014/main" id="{E03A7B06-DC18-4D88-9C45-BD9A8A0A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DECIDE NEXT</a:t>
            </a:r>
          </a:p>
        </p:txBody>
      </p:sp>
      <p:sp>
        <p:nvSpPr>
          <p:cNvPr id="128" name="purpose-title">
            <a:extLst xmlns:a="http://schemas.openxmlformats.org/drawingml/2006/main">
              <a:ext uri="{FF2B5EF4-FFF2-40B4-BE49-F238E27FC236}">
                <a16:creationId xmlns:a16="http://schemas.microsoft.com/office/drawing/2014/main" id="{04D40D32-3ECC-4B6D-9204-D28C0177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67C80"/>
                </a:solidFill>
              </a:defRPr>
            </a:pPr>
            <a:r>
              <a:rPr sz="825" b="1">
                <a:solidFill>
                  <a:srgbClr val="167C80"/>
                </a:solidFill>
              </a:rPr>
              <a:t>PURPOSE</a:t>
            </a:r>
          </a:p>
        </p:txBody>
      </p:sp>
      <p:sp>
        <p:nvSpPr>
          <p:cNvPr id="129" name="purpose-copy">
            <a:extLst xmlns:a="http://schemas.openxmlformats.org/drawingml/2006/main">
              <a:ext uri="{FF2B5EF4-FFF2-40B4-BE49-F238E27FC236}">
                <a16:creationId xmlns:a16="http://schemas.microsoft.com/office/drawing/2014/main" id="{B8CC040C-802C-4955-BE99-CC893B5D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685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D2935"/>
                </a:solidFill>
              </a:defRPr>
            </a:pPr>
            <a:r>
              <a:rPr sz="1050" b="0">
                <a:solidFill>
                  <a:srgbClr val="1D2935"/>
                </a:solidFill>
              </a:rPr>
              <a:t>The Canvas turns a broad AI conversation into a structured business decision. It helps a team understand the work, locate possible assistance and preserve human accountability.</a:t>
            </a:r>
          </a:p>
        </p:txBody>
      </p:sp>
      <p:sp>
        <p:nvSpPr>
          <p:cNvPr id="130" name="helps-card">
            <a:extLst xmlns:a="http://schemas.openxmlformats.org/drawingml/2006/main">
              <a:ext uri="{FF2B5EF4-FFF2-40B4-BE49-F238E27FC236}">
                <a16:creationId xmlns:a16="http://schemas.microsoft.com/office/drawing/2014/main" id="{A89C516B-DF97-4D60-98DA-B5CF95B5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1" name="helps-accent">
            <a:extLst xmlns:a="http://schemas.openxmlformats.org/drawingml/2006/main">
              <a:ext uri="{FF2B5EF4-FFF2-40B4-BE49-F238E27FC236}">
                <a16:creationId xmlns:a16="http://schemas.microsoft.com/office/drawing/2014/main" id="{A25965BC-0915-4E31-AC8D-25F8C04F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32" name="helps-title">
            <a:extLst xmlns:a="http://schemas.openxmlformats.org/drawingml/2006/main">
              <a:ext uri="{FF2B5EF4-FFF2-40B4-BE49-F238E27FC236}">
                <a16:creationId xmlns:a16="http://schemas.microsoft.com/office/drawing/2014/main" id="{529ACC95-F47E-4669-B24F-3DEF7D60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USE IT WHEN</a:t>
            </a:r>
          </a:p>
        </p:txBody>
      </p:sp>
      <p:sp>
        <p:nvSpPr>
          <p:cNvPr id="133" name="helps-body">
            <a:extLst xmlns:a="http://schemas.openxmlformats.org/drawingml/2006/main">
              <a:ext uri="{FF2B5EF4-FFF2-40B4-BE49-F238E27FC236}">
                <a16:creationId xmlns:a16="http://schemas.microsoft.com/office/drawing/2014/main" id="{BE8BC512-5248-4846-8584-B315E647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A recurring workflow creates delay, rework, errors or repeated effort. The workflow should have a visible trigger, outcome and accountable owner.</a:t>
            </a:r>
          </a:p>
        </p:txBody>
      </p:sp>
      <p:sp>
        <p:nvSpPr>
          <p:cNvPr id="134" name="not-card">
            <a:extLst xmlns:a="http://schemas.openxmlformats.org/drawingml/2006/main">
              <a:ext uri="{FF2B5EF4-FFF2-40B4-BE49-F238E27FC236}">
                <a16:creationId xmlns:a16="http://schemas.microsoft.com/office/drawing/2014/main" id="{B516A89A-60D8-4EB1-A21E-B4F990AE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5" name="not-accent">
            <a:extLst xmlns:a="http://schemas.openxmlformats.org/drawingml/2006/main">
              <a:ext uri="{FF2B5EF4-FFF2-40B4-BE49-F238E27FC236}">
                <a16:creationId xmlns:a16="http://schemas.microsoft.com/office/drawing/2014/main" id="{43498264-32EF-4E89-8A70-88F7EEDF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36" name="not-title">
            <a:extLst xmlns:a="http://schemas.openxmlformats.org/drawingml/2006/main">
              <a:ext uri="{FF2B5EF4-FFF2-40B4-BE49-F238E27FC236}">
                <a16:creationId xmlns:a16="http://schemas.microsoft.com/office/drawing/2014/main" id="{047008A7-0197-4362-9996-74F12370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WHO SHOULD PARTICIPATE</a:t>
            </a:r>
          </a:p>
        </p:txBody>
      </p:sp>
      <p:sp>
        <p:nvSpPr>
          <p:cNvPr id="137" name="not-body">
            <a:extLst xmlns:a="http://schemas.openxmlformats.org/drawingml/2006/main">
              <a:ext uri="{FF2B5EF4-FFF2-40B4-BE49-F238E27FC236}">
                <a16:creationId xmlns:a16="http://schemas.microsoft.com/office/drawing/2014/main" id="{F2B9A08A-1CBE-4D4B-8507-B8B02883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Include the workflow owner, one or more people who perform the work and the person authorized to approve any experiment.</a:t>
            </a:r>
          </a:p>
        </p:txBody>
      </p:sp>
      <p:sp>
        <p:nvSpPr>
          <p:cNvPr id="138" name="workflow-size-card">
            <a:extLst xmlns:a="http://schemas.openxmlformats.org/drawingml/2006/main">
              <a:ext uri="{FF2B5EF4-FFF2-40B4-BE49-F238E27FC236}">
                <a16:creationId xmlns:a16="http://schemas.microsoft.com/office/drawing/2014/main" id="{6435EDAD-1302-4BD5-868B-B6A77C61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85800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9" name="workflow-size-accent">
            <a:extLst xmlns:a="http://schemas.openxmlformats.org/drawingml/2006/main">
              <a:ext uri="{FF2B5EF4-FFF2-40B4-BE49-F238E27FC236}">
                <a16:creationId xmlns:a16="http://schemas.microsoft.com/office/drawing/2014/main" id="{C3F46F6F-B26D-4BF5-9BAB-C675BC27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6675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A4C93"/>
          </a:solidFill>
          <a:ln xmlns:a="http://schemas.openxmlformats.org/drawingml/2006/main" w="0">
            <a:solidFill>
              <a:srgbClr val="6A4C93"/>
            </a:solidFill>
            <a:prstDash val="solid"/>
          </a:ln>
        </p:spPr>
      </p:sp>
      <p:sp>
        <p:nvSpPr>
          <p:cNvPr id="140" name="workflow-size-title">
            <a:extLst xmlns:a="http://schemas.openxmlformats.org/drawingml/2006/main">
              <a:ext uri="{FF2B5EF4-FFF2-40B4-BE49-F238E27FC236}">
                <a16:creationId xmlns:a16="http://schemas.microsoft.com/office/drawing/2014/main" id="{74E8D19E-5CD5-4601-9DA9-097F9082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4550"/>
            <a:ext cx="6515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BEFORE YOU BEGIN</a:t>
            </a:r>
          </a:p>
        </p:txBody>
      </p:sp>
      <p:sp>
        <p:nvSpPr>
          <p:cNvPr id="141" name="workflow-size-body">
            <a:extLst xmlns:a="http://schemas.openxmlformats.org/drawingml/2006/main">
              <a:ext uri="{FF2B5EF4-FFF2-40B4-BE49-F238E27FC236}">
                <a16:creationId xmlns:a16="http://schemas.microsoft.com/office/drawing/2014/main" id="{76445771-D0EF-4986-BBBB-EB037BA6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Choose one repeatable workflow. Bring current source records or examples. Confirm what information may be discussed or entered into any AI system.</a:t>
            </a:r>
          </a:p>
        </p:txBody>
      </p:sp>
      <p:sp>
        <p:nvSpPr>
          <p:cNvPr id="142" name="team-method-title">
            <a:extLst xmlns:a="http://schemas.openxmlformats.org/drawingml/2006/main">
              <a:ext uri="{FF2B5EF4-FFF2-40B4-BE49-F238E27FC236}">
                <a16:creationId xmlns:a16="http://schemas.microsoft.com/office/drawing/2014/main" id="{B9415752-ADFB-4E64-9AA1-03199618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1437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7324D"/>
                </a:solidFill>
              </a:defRPr>
            </a:pPr>
            <a:r>
              <a:rPr sz="825" b="1">
                <a:solidFill>
                  <a:srgbClr val="17324D"/>
                </a:solidFill>
              </a:rPr>
              <a:t>WORKFLOW SELECTION TEST</a:t>
            </a:r>
          </a:p>
        </p:txBody>
      </p:sp>
      <p:sp>
        <p:nvSpPr>
          <p:cNvPr id="143" name="method-0-box">
            <a:extLst xmlns:a="http://schemas.openxmlformats.org/drawingml/2006/main">
              <a:ext uri="{FF2B5EF4-FFF2-40B4-BE49-F238E27FC236}">
                <a16:creationId xmlns:a16="http://schemas.microsoft.com/office/drawing/2014/main" id="{4F4BE7F0-1532-4508-8584-8FEBF677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4" name="method-0-text">
            <a:extLst xmlns:a="http://schemas.openxmlformats.org/drawingml/2006/main">
              <a:ext uri="{FF2B5EF4-FFF2-40B4-BE49-F238E27FC236}">
                <a16:creationId xmlns:a16="http://schemas.microsoft.com/office/drawing/2014/main" id="{3C95A95E-4568-4904-9C54-83E983BF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One trigger</a:t>
            </a:r>
          </a:p>
        </p:txBody>
      </p:sp>
      <p:sp>
        <p:nvSpPr>
          <p:cNvPr id="145" name="method-1-box">
            <a:extLst xmlns:a="http://schemas.openxmlformats.org/drawingml/2006/main">
              <a:ext uri="{FF2B5EF4-FFF2-40B4-BE49-F238E27FC236}">
                <a16:creationId xmlns:a16="http://schemas.microsoft.com/office/drawing/2014/main" id="{1C173CE9-DBF0-49BC-BCC3-617FFFFF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6" name="method-1-text">
            <a:extLst xmlns:a="http://schemas.openxmlformats.org/drawingml/2006/main">
              <a:ext uri="{FF2B5EF4-FFF2-40B4-BE49-F238E27FC236}">
                <a16:creationId xmlns:a16="http://schemas.microsoft.com/office/drawing/2014/main" id="{E7175CC9-2248-448D-A5FD-6EBCC925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One observable outcome</a:t>
            </a:r>
          </a:p>
        </p:txBody>
      </p:sp>
      <p:sp>
        <p:nvSpPr>
          <p:cNvPr id="147" name="method-2-box">
            <a:extLst xmlns:a="http://schemas.openxmlformats.org/drawingml/2006/main">
              <a:ext uri="{FF2B5EF4-FFF2-40B4-BE49-F238E27FC236}">
                <a16:creationId xmlns:a16="http://schemas.microsoft.com/office/drawing/2014/main" id="{9743A0F7-9AAB-4E8C-B71E-BF630943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8" name="method-2-text">
            <a:extLst xmlns:a="http://schemas.openxmlformats.org/drawingml/2006/main">
              <a:ext uri="{FF2B5EF4-FFF2-40B4-BE49-F238E27FC236}">
                <a16:creationId xmlns:a16="http://schemas.microsoft.com/office/drawing/2014/main" id="{29148D27-A114-4C02-B262-6FF42DF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One accountable owner</a:t>
            </a:r>
          </a:p>
        </p:txBody>
      </p:sp>
      <p:sp>
        <p:nvSpPr>
          <p:cNvPr id="149" name="method-3-box">
            <a:extLst xmlns:a="http://schemas.openxmlformats.org/drawingml/2006/main">
              <a:ext uri="{FF2B5EF4-FFF2-40B4-BE49-F238E27FC236}">
                <a16:creationId xmlns:a16="http://schemas.microsoft.com/office/drawing/2014/main" id="{43626185-1BD1-4422-A1C5-B2A1278C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439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0" name="method-3-text">
            <a:extLst xmlns:a="http://schemas.openxmlformats.org/drawingml/2006/main">
              <a:ext uri="{FF2B5EF4-FFF2-40B4-BE49-F238E27FC236}">
                <a16:creationId xmlns:a16="http://schemas.microsoft.com/office/drawing/2014/main" id="{1BFA52C5-9665-4485-B6A3-8056CF62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5248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Four to seven visible steps</a:t>
            </a:r>
          </a:p>
        </p:txBody>
      </p:sp>
      <p:sp>
        <p:nvSpPr>
          <p:cNvPr id="151" name="method-4-box">
            <a:extLst xmlns:a="http://schemas.openxmlformats.org/drawingml/2006/main">
              <a:ext uri="{FF2B5EF4-FFF2-40B4-BE49-F238E27FC236}">
                <a16:creationId xmlns:a16="http://schemas.microsoft.com/office/drawing/2014/main" id="{AB84146A-E176-4FCF-ABF0-BBEB98C9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2" name="method-4-text">
            <a:extLst xmlns:a="http://schemas.openxmlformats.org/drawingml/2006/main">
              <a:ext uri="{FF2B5EF4-FFF2-40B4-BE49-F238E27FC236}">
                <a16:creationId xmlns:a16="http://schemas.microsoft.com/office/drawing/2014/main" id="{A8F134D4-0812-4C86-ABA6-F72DB2F6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Source records are available</a:t>
            </a:r>
          </a:p>
        </p:txBody>
      </p:sp>
      <p:sp>
        <p:nvSpPr>
          <p:cNvPr id="153" name="method-5-box">
            <a:extLst xmlns:a="http://schemas.openxmlformats.org/drawingml/2006/main">
              <a:ext uri="{FF2B5EF4-FFF2-40B4-BE49-F238E27FC236}">
                <a16:creationId xmlns:a16="http://schemas.microsoft.com/office/drawing/2014/main" id="{69CF0CA2-A90A-4171-956C-5DABB6F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4" name="method-5-text">
            <a:extLst xmlns:a="http://schemas.openxmlformats.org/drawingml/2006/main">
              <a:ext uri="{FF2B5EF4-FFF2-40B4-BE49-F238E27FC236}">
                <a16:creationId xmlns:a16="http://schemas.microsoft.com/office/drawing/2014/main" id="{85B004BD-8616-455D-87E8-01A456D8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Human judgment can be identified</a:t>
            </a:r>
          </a:p>
        </p:txBody>
      </p:sp>
      <p:sp>
        <p:nvSpPr>
          <p:cNvPr id="155" name="method-6-box">
            <a:extLst xmlns:a="http://schemas.openxmlformats.org/drawingml/2006/main">
              <a:ext uri="{FF2B5EF4-FFF2-40B4-BE49-F238E27FC236}">
                <a16:creationId xmlns:a16="http://schemas.microsoft.com/office/drawing/2014/main" id="{73F60532-4FFE-4420-A8F9-9AE9010B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6" name="method-6-text">
            <a:extLst xmlns:a="http://schemas.openxmlformats.org/drawingml/2006/main">
              <a:ext uri="{FF2B5EF4-FFF2-40B4-BE49-F238E27FC236}">
                <a16:creationId xmlns:a16="http://schemas.microsoft.com/office/drawing/2014/main" id="{DF297C59-A293-405D-A9B3-7F1B13D8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Low-risk starting point</a:t>
            </a:r>
          </a:p>
        </p:txBody>
      </p:sp>
      <p:sp>
        <p:nvSpPr>
          <p:cNvPr id="157" name="start-note">
            <a:extLst xmlns:a="http://schemas.openxmlformats.org/drawingml/2006/main">
              <a:ext uri="{FF2B5EF4-FFF2-40B4-BE49-F238E27FC236}">
                <a16:creationId xmlns:a16="http://schemas.microsoft.com/office/drawing/2014/main" id="{CDFD365B-B7F5-430F-AEFE-7AEB599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896350"/>
            <a:ext cx="68580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8" name="start-note-text">
            <a:extLst xmlns:a="http://schemas.openxmlformats.org/drawingml/2006/main">
              <a:ext uri="{FF2B5EF4-FFF2-40B4-BE49-F238E27FC236}">
                <a16:creationId xmlns:a16="http://schemas.microsoft.com/office/drawing/2014/main" id="{E6252DF3-AE24-4094-937C-875A9880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29700"/>
            <a:ext cx="6553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C6974"/>
                </a:solidFill>
              </a:defRPr>
            </a:pPr>
            <a:r>
              <a:rPr sz="750" b="0">
                <a:solidFill>
                  <a:srgbClr val="5C6974"/>
                </a:solidFill>
              </a:rPr>
              <a:t>START HERE  →  Select the workflow before discussing tools, products or automation.</a:t>
            </a:r>
          </a:p>
        </p:txBody>
      </p:sp>
      <p:sp>
        <p:nvSpPr>
          <p:cNvPr id="159" name="footer-rule-1">
            <a:extLst xmlns:a="http://schemas.openxmlformats.org/drawingml/2006/main">
              <a:ext uri="{FF2B5EF4-FFF2-40B4-BE49-F238E27FC236}">
                <a16:creationId xmlns:a16="http://schemas.microsoft.com/office/drawing/2014/main" id="{39B9F5C4-C835-4E8A-B7A0-E4E32708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0" name="footer-left-1">
            <a:extLst xmlns:a="http://schemas.openxmlformats.org/drawingml/2006/main">
              <a:ext uri="{FF2B5EF4-FFF2-40B4-BE49-F238E27FC236}">
                <a16:creationId xmlns:a16="http://schemas.microsoft.com/office/drawing/2014/main" id="{6DF28509-9620-44BA-9B3E-6B1FEAA6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Use with Team Edition v1.1 • Guidance current as of August 21, 2026</a:t>
            </a:r>
          </a:p>
        </p:txBody>
      </p:sp>
      <p:sp>
        <p:nvSpPr>
          <p:cNvPr id="161" name="footer-right-1">
            <a:extLst xmlns:a="http://schemas.openxmlformats.org/drawingml/2006/main">
              <a:ext uri="{FF2B5EF4-FFF2-40B4-BE49-F238E27FC236}">
                <a16:creationId xmlns:a16="http://schemas.microsoft.com/office/drawing/2014/main" id="{4B4049B9-6482-48BB-951F-3CD53959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bizai.grassrootech.com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1">
            <a:extLst xmlns:a="http://schemas.openxmlformats.org/drawingml/2006/main">
              <a:ext uri="{FF2B5EF4-FFF2-40B4-BE49-F238E27FC236}">
                <a16:creationId xmlns:a16="http://schemas.microsoft.com/office/drawing/2014/main" id="{BD5E1C18-10DC-490C-A378-0E24E500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HOW TO USE THE CANVAS</a:t>
            </a:r>
          </a:p>
        </p:txBody>
      </p:sp>
      <p:sp>
        <p:nvSpPr>
          <p:cNvPr id="115" name="page-1">
            <a:extLst xmlns:a="http://schemas.openxmlformats.org/drawingml/2006/main">
              <a:ext uri="{FF2B5EF4-FFF2-40B4-BE49-F238E27FC236}">
                <a16:creationId xmlns:a16="http://schemas.microsoft.com/office/drawing/2014/main" id="{CDC778EA-7F7B-4150-A369-1DF58397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2 OF 2</a:t>
            </a:r>
          </a:p>
        </p:txBody>
      </p:sp>
      <p:sp>
        <p:nvSpPr>
          <p:cNvPr id="116" name="title-1">
            <a:extLst xmlns:a="http://schemas.openxmlformats.org/drawingml/2006/main">
              <a:ext uri="{FF2B5EF4-FFF2-40B4-BE49-F238E27FC236}">
                <a16:creationId xmlns:a16="http://schemas.microsoft.com/office/drawing/2014/main" id="{77D8F71F-44E5-4B05-BA4D-2C6B75CA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QUICK START GUIDE</a:t>
            </a:r>
          </a:p>
        </p:txBody>
      </p:sp>
      <p:sp>
        <p:nvSpPr>
          <p:cNvPr id="117" name="subtitle-1">
            <a:extLst xmlns:a="http://schemas.openxmlformats.org/drawingml/2006/main">
              <a:ext uri="{FF2B5EF4-FFF2-40B4-BE49-F238E27FC236}">
                <a16:creationId xmlns:a16="http://schemas.microsoft.com/office/drawing/2014/main" id="{45117184-F81C-4AA5-ADD2-5390ADAC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Move through the four decisions in order. Complete the working record with the people who understand and own the workflow.</a:t>
            </a:r>
          </a:p>
        </p:txBody>
      </p:sp>
      <p:sp>
        <p:nvSpPr>
          <p:cNvPr id="118" name="header-rule-1">
            <a:extLst xmlns:a="http://schemas.openxmlformats.org/drawingml/2006/main">
              <a:ext uri="{FF2B5EF4-FFF2-40B4-BE49-F238E27FC236}">
                <a16:creationId xmlns:a16="http://schemas.microsoft.com/office/drawing/2014/main" id="{C583BBFC-54FD-4E1C-AE91-E0ECFD3E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direction-band">
            <a:extLst xmlns:a="http://schemas.openxmlformats.org/drawingml/2006/main">
              <a:ext uri="{FF2B5EF4-FFF2-40B4-BE49-F238E27FC236}">
                <a16:creationId xmlns:a16="http://schemas.microsoft.com/office/drawing/2014/main" id="{7AE1A2A8-AB6A-4EF6-9ABF-7D10DCC0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solidFill>
              <a:srgbClr val="17324D"/>
            </a:solidFill>
            <a:prstDash val="solid"/>
          </a:ln>
        </p:spPr>
      </p:sp>
      <p:sp>
        <p:nvSpPr>
          <p:cNvPr id="120" name="stage-0">
            <a:extLst xmlns:a="http://schemas.openxmlformats.org/drawingml/2006/main">
              <a:ext uri="{FF2B5EF4-FFF2-40B4-BE49-F238E27FC236}">
                <a16:creationId xmlns:a16="http://schemas.microsoft.com/office/drawing/2014/main" id="{F1AB4A1B-6D1E-44F6-92DF-936F7D10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21" name="stage-t-0">
            <a:extLst xmlns:a="http://schemas.openxmlformats.org/drawingml/2006/main">
              <a:ext uri="{FF2B5EF4-FFF2-40B4-BE49-F238E27FC236}">
                <a16:creationId xmlns:a16="http://schemas.microsoft.com/office/drawing/2014/main" id="{1B8D5EE0-7440-436E-A65C-AA2D19FA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UNDERSTAND</a:t>
            </a:r>
          </a:p>
        </p:txBody>
      </p:sp>
      <p:sp>
        <p:nvSpPr>
          <p:cNvPr id="122" name="stage-1">
            <a:extLst xmlns:a="http://schemas.openxmlformats.org/drawingml/2006/main">
              <a:ext uri="{FF2B5EF4-FFF2-40B4-BE49-F238E27FC236}">
                <a16:creationId xmlns:a16="http://schemas.microsoft.com/office/drawing/2014/main" id="{00FEDBB0-8C9F-4C5B-A277-CDF248BF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23" name="stage-t-1">
            <a:extLst xmlns:a="http://schemas.openxmlformats.org/drawingml/2006/main">
              <a:ext uri="{FF2B5EF4-FFF2-40B4-BE49-F238E27FC236}">
                <a16:creationId xmlns:a16="http://schemas.microsoft.com/office/drawing/2014/main" id="{A1F0C96C-BEB6-4CE2-80BC-76D7C4AB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BOUND</a:t>
            </a:r>
          </a:p>
        </p:txBody>
      </p:sp>
      <p:sp>
        <p:nvSpPr>
          <p:cNvPr id="124" name="stage-2">
            <a:extLst xmlns:a="http://schemas.openxmlformats.org/drawingml/2006/main">
              <a:ext uri="{FF2B5EF4-FFF2-40B4-BE49-F238E27FC236}">
                <a16:creationId xmlns:a16="http://schemas.microsoft.com/office/drawing/2014/main" id="{9DEECB3E-909F-4089-A007-190A268A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862B"/>
          </a:solidFill>
          <a:ln xmlns:a="http://schemas.openxmlformats.org/drawingml/2006/main" w="0">
            <a:solidFill>
              <a:srgbClr val="B4862B"/>
            </a:solidFill>
            <a:prstDash val="solid"/>
          </a:ln>
        </p:spPr>
      </p:sp>
      <p:sp>
        <p:nvSpPr>
          <p:cNvPr id="125" name="stage-t-2">
            <a:extLst xmlns:a="http://schemas.openxmlformats.org/drawingml/2006/main">
              <a:ext uri="{FF2B5EF4-FFF2-40B4-BE49-F238E27FC236}">
                <a16:creationId xmlns:a16="http://schemas.microsoft.com/office/drawing/2014/main" id="{28BA2C3B-9381-4531-A965-C8DB11B2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126" name="stage-3">
            <a:extLst xmlns:a="http://schemas.openxmlformats.org/drawingml/2006/main">
              <a:ext uri="{FF2B5EF4-FFF2-40B4-BE49-F238E27FC236}">
                <a16:creationId xmlns:a16="http://schemas.microsoft.com/office/drawing/2014/main" id="{25888623-D45B-48A1-9656-33835D37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27" name="stage-t-3">
            <a:extLst xmlns:a="http://schemas.openxmlformats.org/drawingml/2006/main">
              <a:ext uri="{FF2B5EF4-FFF2-40B4-BE49-F238E27FC236}">
                <a16:creationId xmlns:a16="http://schemas.microsoft.com/office/drawing/2014/main" id="{E03A7B06-DC18-4D88-9C45-BD9A8A0A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128" name="purpose-title">
            <a:extLst xmlns:a="http://schemas.openxmlformats.org/drawingml/2006/main">
              <a:ext uri="{FF2B5EF4-FFF2-40B4-BE49-F238E27FC236}">
                <a16:creationId xmlns:a16="http://schemas.microsoft.com/office/drawing/2014/main" id="{04D40D32-3ECC-4B6D-9204-D28C0177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67C80"/>
                </a:solidFill>
              </a:defRPr>
            </a:pPr>
            <a:r>
              <a:rPr sz="825" b="1">
                <a:solidFill>
                  <a:srgbClr val="167C80"/>
                </a:solidFill>
              </a:rPr>
              <a:t>RECOMMENDED SEQUENCE</a:t>
            </a:r>
          </a:p>
        </p:txBody>
      </p:sp>
      <p:sp>
        <p:nvSpPr>
          <p:cNvPr id="129" name="purpose-copy">
            <a:extLst xmlns:a="http://schemas.openxmlformats.org/drawingml/2006/main">
              <a:ext uri="{FF2B5EF4-FFF2-40B4-BE49-F238E27FC236}">
                <a16:creationId xmlns:a16="http://schemas.microsoft.com/office/drawing/2014/main" id="{B8CC040C-802C-4955-BE99-CC893B5D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685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D2935"/>
                </a:solidFill>
              </a:defRPr>
            </a:pPr>
            <a:r>
              <a:rPr sz="1050" b="0">
                <a:solidFill>
                  <a:srgbClr val="1D2935"/>
                </a:solidFill>
              </a:rPr>
              <a:t>Describe the current workflow before proposing technology. Separate standardized work from judgment-heavy work, then define a narrow assistance opportunity and the controls around it.</a:t>
            </a:r>
          </a:p>
        </p:txBody>
      </p:sp>
      <p:sp>
        <p:nvSpPr>
          <p:cNvPr id="130" name="helps-card">
            <a:extLst xmlns:a="http://schemas.openxmlformats.org/drawingml/2006/main">
              <a:ext uri="{FF2B5EF4-FFF2-40B4-BE49-F238E27FC236}">
                <a16:creationId xmlns:a16="http://schemas.microsoft.com/office/drawing/2014/main" id="{A89C516B-DF97-4D60-98DA-B5CF95B5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1" name="helps-accent">
            <a:extLst xmlns:a="http://schemas.openxmlformats.org/drawingml/2006/main">
              <a:ext uri="{FF2B5EF4-FFF2-40B4-BE49-F238E27FC236}">
                <a16:creationId xmlns:a16="http://schemas.microsoft.com/office/drawing/2014/main" id="{A25965BC-0915-4E31-AC8D-25F8C04F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32" name="helps-title">
            <a:extLst xmlns:a="http://schemas.openxmlformats.org/drawingml/2006/main">
              <a:ext uri="{FF2B5EF4-FFF2-40B4-BE49-F238E27FC236}">
                <a16:creationId xmlns:a16="http://schemas.microsoft.com/office/drawing/2014/main" id="{529ACC95-F47E-4669-B24F-3DEF7D60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BEST PRACTICES</a:t>
            </a:r>
          </a:p>
        </p:txBody>
      </p:sp>
      <p:sp>
        <p:nvSpPr>
          <p:cNvPr id="133" name="helps-body">
            <a:extLst xmlns:a="http://schemas.openxmlformats.org/drawingml/2006/main">
              <a:ext uri="{FF2B5EF4-FFF2-40B4-BE49-F238E27FC236}">
                <a16:creationId xmlns:a16="http://schemas.microsoft.com/office/drawing/2014/main" id="{BE8BC512-5248-4846-8584-B315E647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Use plain business language. Require examples and source records. Name the reviewer and final authority. Treat Not Yet as useful evidence—not failure.</a:t>
            </a:r>
          </a:p>
        </p:txBody>
      </p:sp>
      <p:sp>
        <p:nvSpPr>
          <p:cNvPr id="134" name="not-card">
            <a:extLst xmlns:a="http://schemas.openxmlformats.org/drawingml/2006/main">
              <a:ext uri="{FF2B5EF4-FFF2-40B4-BE49-F238E27FC236}">
                <a16:creationId xmlns:a16="http://schemas.microsoft.com/office/drawing/2014/main" id="{B516A89A-60D8-4EB1-A21E-B4F990AE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5" name="not-accent">
            <a:extLst xmlns:a="http://schemas.openxmlformats.org/drawingml/2006/main">
              <a:ext uri="{FF2B5EF4-FFF2-40B4-BE49-F238E27FC236}">
                <a16:creationId xmlns:a16="http://schemas.microsoft.com/office/drawing/2014/main" id="{43498264-32EF-4E89-8A70-88F7EEDF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36" name="not-title">
            <a:extLst xmlns:a="http://schemas.openxmlformats.org/drawingml/2006/main">
              <a:ext uri="{FF2B5EF4-FFF2-40B4-BE49-F238E27FC236}">
                <a16:creationId xmlns:a16="http://schemas.microsoft.com/office/drawing/2014/main" id="{047008A7-0197-4362-9996-74F12370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COMMON MISTAKES</a:t>
            </a:r>
          </a:p>
        </p:txBody>
      </p:sp>
      <p:sp>
        <p:nvSpPr>
          <p:cNvPr id="137" name="not-body">
            <a:extLst xmlns:a="http://schemas.openxmlformats.org/drawingml/2006/main">
              <a:ext uri="{FF2B5EF4-FFF2-40B4-BE49-F238E27FC236}">
                <a16:creationId xmlns:a16="http://schemas.microsoft.com/office/drawing/2014/main" id="{F2B9A08A-1CBE-4D4B-8507-B8B02883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Do not map an entire department. Do not begin with a preferred tool. Do not allow AI to own consequential decisions. Do not treat human review as a ceremonial click.</a:t>
            </a:r>
          </a:p>
        </p:txBody>
      </p:sp>
      <p:sp>
        <p:nvSpPr>
          <p:cNvPr id="138" name="workflow-size-card">
            <a:extLst xmlns:a="http://schemas.openxmlformats.org/drawingml/2006/main">
              <a:ext uri="{FF2B5EF4-FFF2-40B4-BE49-F238E27FC236}">
                <a16:creationId xmlns:a16="http://schemas.microsoft.com/office/drawing/2014/main" id="{6435EDAD-1302-4BD5-868B-B6A77C61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85800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9" name="workflow-size-accent">
            <a:extLst xmlns:a="http://schemas.openxmlformats.org/drawingml/2006/main">
              <a:ext uri="{FF2B5EF4-FFF2-40B4-BE49-F238E27FC236}">
                <a16:creationId xmlns:a16="http://schemas.microsoft.com/office/drawing/2014/main" id="{C3F46F6F-B26D-4BF5-9BAB-C675BC27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6675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A4C93"/>
          </a:solidFill>
          <a:ln xmlns:a="http://schemas.openxmlformats.org/drawingml/2006/main" w="0">
            <a:solidFill>
              <a:srgbClr val="6A4C93"/>
            </a:solidFill>
            <a:prstDash val="solid"/>
          </a:ln>
        </p:spPr>
      </p:sp>
      <p:sp>
        <p:nvSpPr>
          <p:cNvPr id="140" name="workflow-size-title">
            <a:extLst xmlns:a="http://schemas.openxmlformats.org/drawingml/2006/main">
              <a:ext uri="{FF2B5EF4-FFF2-40B4-BE49-F238E27FC236}">
                <a16:creationId xmlns:a16="http://schemas.microsoft.com/office/drawing/2014/main" id="{74E8D19E-5CD5-4601-9DA9-097F9082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4550"/>
            <a:ext cx="6515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FINISH WITH A DECISION</a:t>
            </a:r>
          </a:p>
        </p:txBody>
      </p:sp>
      <p:sp>
        <p:nvSpPr>
          <p:cNvPr id="141" name="workflow-size-body">
            <a:extLst xmlns:a="http://schemas.openxmlformats.org/drawingml/2006/main">
              <a:ext uri="{FF2B5EF4-FFF2-40B4-BE49-F238E27FC236}">
                <a16:creationId xmlns:a16="http://schemas.microsoft.com/office/drawing/2014/main" id="{76445771-D0EF-4986-BBBB-EB037BA6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Record the disposition, experiment owner, approver, stopping conditions, evidence required and next review date. A completed Canvas should produce a decision—not enthusiasm alone.</a:t>
            </a:r>
          </a:p>
        </p:txBody>
      </p:sp>
      <p:sp>
        <p:nvSpPr>
          <p:cNvPr id="142" name="team-method-title">
            <a:extLst xmlns:a="http://schemas.openxmlformats.org/drawingml/2006/main">
              <a:ext uri="{FF2B5EF4-FFF2-40B4-BE49-F238E27FC236}">
                <a16:creationId xmlns:a16="http://schemas.microsoft.com/office/drawing/2014/main" id="{B9415752-ADFB-4E64-9AA1-03199618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1437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7324D"/>
                </a:solidFill>
              </a:defRPr>
            </a:pPr>
            <a:r>
              <a:rPr sz="825" b="1">
                <a:solidFill>
                  <a:srgbClr val="17324D"/>
                </a:solidFill>
              </a:rPr>
              <a:t>POSSIBLE DISPOSITIONS</a:t>
            </a:r>
          </a:p>
        </p:txBody>
      </p:sp>
      <p:sp>
        <p:nvSpPr>
          <p:cNvPr id="143" name="method-0-box">
            <a:extLst xmlns:a="http://schemas.openxmlformats.org/drawingml/2006/main">
              <a:ext uri="{FF2B5EF4-FFF2-40B4-BE49-F238E27FC236}">
                <a16:creationId xmlns:a16="http://schemas.microsoft.com/office/drawing/2014/main" id="{4F4BE7F0-1532-4508-8584-8FEBF677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4" name="method-0-text">
            <a:extLst xmlns:a="http://schemas.openxmlformats.org/drawingml/2006/main">
              <a:ext uri="{FF2B5EF4-FFF2-40B4-BE49-F238E27FC236}">
                <a16:creationId xmlns:a16="http://schemas.microsoft.com/office/drawing/2014/main" id="{3C95A95E-4568-4904-9C54-83E983BF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Proceed</a:t>
            </a:r>
          </a:p>
        </p:txBody>
      </p:sp>
      <p:sp>
        <p:nvSpPr>
          <p:cNvPr id="145" name="method-1-box">
            <a:extLst xmlns:a="http://schemas.openxmlformats.org/drawingml/2006/main">
              <a:ext uri="{FF2B5EF4-FFF2-40B4-BE49-F238E27FC236}">
                <a16:creationId xmlns:a16="http://schemas.microsoft.com/office/drawing/2014/main" id="{1C173CE9-DBF0-49BC-BCC3-617FFFFF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6" name="method-1-text">
            <a:extLst xmlns:a="http://schemas.openxmlformats.org/drawingml/2006/main">
              <a:ext uri="{FF2B5EF4-FFF2-40B4-BE49-F238E27FC236}">
                <a16:creationId xmlns:a16="http://schemas.microsoft.com/office/drawing/2014/main" id="{E7175CC9-2248-448D-A5FD-6EBCC925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Proceed with conditions</a:t>
            </a:r>
          </a:p>
        </p:txBody>
      </p:sp>
      <p:sp>
        <p:nvSpPr>
          <p:cNvPr id="147" name="method-2-box">
            <a:extLst xmlns:a="http://schemas.openxmlformats.org/drawingml/2006/main">
              <a:ext uri="{FF2B5EF4-FFF2-40B4-BE49-F238E27FC236}">
                <a16:creationId xmlns:a16="http://schemas.microsoft.com/office/drawing/2014/main" id="{9743A0F7-9AAB-4E8C-B71E-BF630943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8" name="method-2-text">
            <a:extLst xmlns:a="http://schemas.openxmlformats.org/drawingml/2006/main">
              <a:ext uri="{FF2B5EF4-FFF2-40B4-BE49-F238E27FC236}">
                <a16:creationId xmlns:a16="http://schemas.microsoft.com/office/drawing/2014/main" id="{29148D27-A114-4C02-B262-6FF42DF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Revise the experiment</a:t>
            </a:r>
          </a:p>
        </p:txBody>
      </p:sp>
      <p:sp>
        <p:nvSpPr>
          <p:cNvPr id="149" name="method-3-box">
            <a:extLst xmlns:a="http://schemas.openxmlformats.org/drawingml/2006/main">
              <a:ext uri="{FF2B5EF4-FFF2-40B4-BE49-F238E27FC236}">
                <a16:creationId xmlns:a16="http://schemas.microsoft.com/office/drawing/2014/main" id="{43626185-1BD1-4422-A1C5-B2A1278C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439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0" name="method-3-text">
            <a:extLst xmlns:a="http://schemas.openxmlformats.org/drawingml/2006/main">
              <a:ext uri="{FF2B5EF4-FFF2-40B4-BE49-F238E27FC236}">
                <a16:creationId xmlns:a16="http://schemas.microsoft.com/office/drawing/2014/main" id="{1BFA52C5-9665-4485-B6A3-8056CF62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5248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Improve the workflow first</a:t>
            </a:r>
          </a:p>
        </p:txBody>
      </p:sp>
      <p:sp>
        <p:nvSpPr>
          <p:cNvPr id="151" name="method-4-box">
            <a:extLst xmlns:a="http://schemas.openxmlformats.org/drawingml/2006/main">
              <a:ext uri="{FF2B5EF4-FFF2-40B4-BE49-F238E27FC236}">
                <a16:creationId xmlns:a16="http://schemas.microsoft.com/office/drawing/2014/main" id="{AB84146A-E176-4FCF-ABF0-BBEB98C9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2" name="method-4-text">
            <a:extLst xmlns:a="http://schemas.openxmlformats.org/drawingml/2006/main">
              <a:ext uri="{FF2B5EF4-FFF2-40B4-BE49-F238E27FC236}">
                <a16:creationId xmlns:a16="http://schemas.microsoft.com/office/drawing/2014/main" id="{A8F134D4-0812-4C86-ABA6-F72DB2F6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Prepare information or controls</a:t>
            </a:r>
          </a:p>
        </p:txBody>
      </p:sp>
      <p:sp>
        <p:nvSpPr>
          <p:cNvPr id="153" name="method-5-box">
            <a:extLst xmlns:a="http://schemas.openxmlformats.org/drawingml/2006/main">
              <a:ext uri="{FF2B5EF4-FFF2-40B4-BE49-F238E27FC236}">
                <a16:creationId xmlns:a16="http://schemas.microsoft.com/office/drawing/2014/main" id="{69CF0CA2-A90A-4171-956C-5DABB6F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4" name="method-5-text">
            <a:extLst xmlns:a="http://schemas.openxmlformats.org/drawingml/2006/main">
              <a:ext uri="{FF2B5EF4-FFF2-40B4-BE49-F238E27FC236}">
                <a16:creationId xmlns:a16="http://schemas.microsoft.com/office/drawing/2014/main" id="{85B004BD-8616-455D-87E8-01A456D8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Stop the current experiment</a:t>
            </a:r>
          </a:p>
        </p:txBody>
      </p:sp>
      <p:sp>
        <p:nvSpPr>
          <p:cNvPr id="155" name="method-6-box">
            <a:extLst xmlns:a="http://schemas.openxmlformats.org/drawingml/2006/main">
              <a:ext uri="{FF2B5EF4-FFF2-40B4-BE49-F238E27FC236}">
                <a16:creationId xmlns:a16="http://schemas.microsoft.com/office/drawing/2014/main" id="{73F60532-4FFE-4420-A8F9-9AE9010B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6" name="method-6-text">
            <a:extLst xmlns:a="http://schemas.openxmlformats.org/drawingml/2006/main">
              <a:ext uri="{FF2B5EF4-FFF2-40B4-BE49-F238E27FC236}">
                <a16:creationId xmlns:a16="http://schemas.microsoft.com/office/drawing/2014/main" id="{DF297C59-A293-405D-A9B3-7F1B13D8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Do not pursue</a:t>
            </a:r>
          </a:p>
        </p:txBody>
      </p:sp>
      <p:sp>
        <p:nvSpPr>
          <p:cNvPr id="157" name="start-note">
            <a:extLst xmlns:a="http://schemas.openxmlformats.org/drawingml/2006/main">
              <a:ext uri="{FF2B5EF4-FFF2-40B4-BE49-F238E27FC236}">
                <a16:creationId xmlns:a16="http://schemas.microsoft.com/office/drawing/2014/main" id="{CDFD365B-B7F5-430F-AEFE-7AEB599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896350"/>
            <a:ext cx="68580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8" name="start-note-text">
            <a:extLst xmlns:a="http://schemas.openxmlformats.org/drawingml/2006/main">
              <a:ext uri="{FF2B5EF4-FFF2-40B4-BE49-F238E27FC236}">
                <a16:creationId xmlns:a16="http://schemas.microsoft.com/office/drawing/2014/main" id="{E6252DF3-AE24-4094-937C-875A9880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29700"/>
            <a:ext cx="6553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C6974"/>
                </a:solidFill>
              </a:defRPr>
            </a:pPr>
            <a:r>
              <a:rPr sz="750" b="0">
                <a:solidFill>
                  <a:srgbClr val="5C6974"/>
                </a:solidFill>
              </a:rPr>
              <a:t>CLOSE THE LOOP  →  Assign ownership and schedule the next review before the team leaves.</a:t>
            </a:r>
          </a:p>
        </p:txBody>
      </p:sp>
      <p:sp>
        <p:nvSpPr>
          <p:cNvPr id="159" name="footer-rule-1">
            <a:extLst xmlns:a="http://schemas.openxmlformats.org/drawingml/2006/main">
              <a:ext uri="{FF2B5EF4-FFF2-40B4-BE49-F238E27FC236}">
                <a16:creationId xmlns:a16="http://schemas.microsoft.com/office/drawing/2014/main" id="{39B9F5C4-C835-4E8A-B7A0-E4E32708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0" name="footer-left-1">
            <a:extLst xmlns:a="http://schemas.openxmlformats.org/drawingml/2006/main">
              <a:ext uri="{FF2B5EF4-FFF2-40B4-BE49-F238E27FC236}">
                <a16:creationId xmlns:a16="http://schemas.microsoft.com/office/drawing/2014/main" id="{6DF28509-9620-44BA-9B3E-6B1FEAA6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Use and currency notices appear in the Team and Facilitator Editions • Verified August 21, 2026</a:t>
            </a:r>
          </a:p>
        </p:txBody>
      </p:sp>
      <p:sp>
        <p:nvSpPr>
          <p:cNvPr id="161" name="footer-right-1">
            <a:extLst xmlns:a="http://schemas.openxmlformats.org/drawingml/2006/main">
              <a:ext uri="{FF2B5EF4-FFF2-40B4-BE49-F238E27FC236}">
                <a16:creationId xmlns:a16="http://schemas.microsoft.com/office/drawing/2014/main" id="{4B4049B9-6482-48BB-951F-3CD53959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bizai.grassrootech.com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2026-08-25T22:46:57.2200000Z</dcterms:created>
  <dcterms:modified xsi:type="dcterms:W3CDTF">2026-08-25T22:46:57.2200000Z</dcterms:modified>
</coreProperties>
</file>