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0b4abdd2e44765" /><Relationship Type="http://schemas.openxmlformats.org/officeDocument/2006/relationships/extended-properties" Target="/docProps/app.xml" Id="R6ed4a059604a46b5" /><Relationship Type="http://schemas.openxmlformats.org/officeDocument/2006/relationships/officeDocument" Target="/ppt/presentation.xml" Id="R119f5d2e9b534e5f" /></Relationships>
</file>

<file path=ppt/presentation.xml><?xml version="1.0" encoding="utf-8"?>
<p:presentation xmlns:p="http://schemas.openxmlformats.org/presentationml/2006/main">
  <p:sldMasterIdLst>
    <p:sldMasterId xmlns:r="http://schemas.openxmlformats.org/officeDocument/2006/relationships" id="2147483648" r:id="R0a21e7adca01449a"/>
  </p:sldMasterIdLst>
  <p:notesMasterIdLst>
    <p:notesMasterId xmlns:r="http://schemas.openxmlformats.org/officeDocument/2006/relationships" r:id="R11cd3b573dfa4f2d"/>
  </p:notesMasterIdLst>
  <p:sldIdLst>
    <p:sldId xmlns:r="http://schemas.openxmlformats.org/officeDocument/2006/relationships" id="256" r:id="Rbaa0616e648f42e2"/>
    <p:sldId xmlns:r="http://schemas.openxmlformats.org/officeDocument/2006/relationships" id="257" r:id="Rc8a78e3d44bc4471"/>
    <p:sldId xmlns:r="http://schemas.openxmlformats.org/officeDocument/2006/relationships" id="258" r:id="Rddc6f43e9ff9452a"/>
    <p:sldId xmlns:r="http://schemas.openxmlformats.org/officeDocument/2006/relationships" id="259" r:id="R26f6589bc5874c3a"/>
    <p:sldId xmlns:r="http://schemas.openxmlformats.org/officeDocument/2006/relationships" id="260" r:id="Rddd03662bd224c3d"/>
    <p:sldId xmlns:r="http://schemas.openxmlformats.org/officeDocument/2006/relationships" id="261" r:id="R1acce21778324e94"/>
    <p:sldId xmlns:r="http://schemas.openxmlformats.org/officeDocument/2006/relationships" id="262" r:id="R078f7bc2cdc04705"/>
  </p:sldIdLst>
  <p:sldSz cx="7772400" cy="100584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2197829e24b2416e" /><Relationship Type="http://schemas.openxmlformats.org/officeDocument/2006/relationships/slideMaster" Target="/ppt/slideMasters/slideMaster1.xml" Id="R0a21e7adca01449a" /><Relationship Type="http://schemas.openxmlformats.org/officeDocument/2006/relationships/notesMaster" Target="/ppt/notesMasters/notesMaster1.xml" Id="R11cd3b573dfa4f2d" /><Relationship Type="http://schemas.openxmlformats.org/officeDocument/2006/relationships/presProps" Target="/ppt/presProps.xml" Id="Rba8e30c2cb7f4f2a" /><Relationship Type="http://schemas.openxmlformats.org/officeDocument/2006/relationships/viewProps" Target="/ppt/viewProps.xml" Id="Rce2db0f8717647ee" /><Relationship Type="http://schemas.openxmlformats.org/officeDocument/2006/relationships/tableStyles" Target="/ppt/tableStyles.xml" Id="Rc353c60e695b4b65" /><Relationship Type="http://schemas.openxmlformats.org/officeDocument/2006/relationships/slide" Target="/ppt/slides/slide1.xml" Id="Rbaa0616e648f42e2" /><Relationship Type="http://schemas.openxmlformats.org/officeDocument/2006/relationships/slide" Target="/ppt/slides/slide2.xml" Id="Rc8a78e3d44bc4471" /><Relationship Type="http://schemas.openxmlformats.org/officeDocument/2006/relationships/slide" Target="/ppt/slides/slide3.xml" Id="Rddc6f43e9ff9452a" /><Relationship Type="http://schemas.openxmlformats.org/officeDocument/2006/relationships/slide" Target="/ppt/slides/slide4.xml" Id="R26f6589bc5874c3a" /><Relationship Type="http://schemas.openxmlformats.org/officeDocument/2006/relationships/slide" Target="/ppt/slides/slide5.xml" Id="Rddd03662bd224c3d" /><Relationship Type="http://schemas.openxmlformats.org/officeDocument/2006/relationships/slide" Target="/ppt/slides/slide6.xml" Id="R1acce21778324e94" /><Relationship Type="http://schemas.openxmlformats.org/officeDocument/2006/relationships/slide" Target="/ppt/slides/slide7.xml" Id="R078f7bc2cdc047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c0613a6e7047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6375db811947d1" /><Relationship Type="http://schemas.openxmlformats.org/officeDocument/2006/relationships/notesMaster" Target="/ppt/notesMasters/notesMaster1.xml" Id="Rdddea6c5268848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a71162fb43e04364" /><Relationship Type="http://schemas.openxmlformats.org/officeDocument/2006/relationships/notesMaster" Target="/ppt/notesMasters/notesMaster1.xml" Id="R989b168494cb41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b556e6788748da" /><Relationship Type="http://schemas.openxmlformats.org/officeDocument/2006/relationships/notesMaster" Target="/ppt/notesMasters/notesMaster1.xml" Id="Rc88677258629476b" /></Relationships>
</file>

<file path=ppt/notesSlides/_rels/notesSlide4.xml.rels>&#65279;<?xml version="1.0" encoding="utf-8"?><Relationships xmlns="http://schemas.openxmlformats.org/package/2006/relationships"><Relationship Type="http://schemas.openxmlformats.org/officeDocument/2006/relationships/slide" Target="/ppt/slides/slide4.xml" Id="R048ea38a304b4034" /><Relationship Type="http://schemas.openxmlformats.org/officeDocument/2006/relationships/notesMaster" Target="/ppt/notesMasters/notesMaster1.xml" Id="Rca4d0ce9fc3647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c2667989e14294" /><Relationship Type="http://schemas.openxmlformats.org/officeDocument/2006/relationships/notesMaster" Target="/ppt/notesMasters/notesMaster1.xml" Id="R774c8d70132645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96824111f4148e1" /><Relationship Type="http://schemas.openxmlformats.org/officeDocument/2006/relationships/notesMaster" Target="/ppt/notesMasters/notesMaster1.xml" Id="R4804b8999ed94dc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07c8c642ff4627" /><Relationship Type="http://schemas.openxmlformats.org/officeDocument/2006/relationships/notesMaster" Target="/ppt/notesMasters/notesMaster1.xml" Id="R1d15a11d0c1746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cc817be55a4fd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465f18754046cc" /><Relationship Type="http://schemas.openxmlformats.org/officeDocument/2006/relationships/slideLayout" Target="/ppt/slideLayouts/slideLayout1.xml" Id="Rf6804bc4d1fb44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804bc4d1fb44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2c48b20426c4126" /><Relationship Type="http://schemas.openxmlformats.org/officeDocument/2006/relationships/notesSlide" Target="/ppt/notesSlides/notesSlide1.xml" Id="R2604e5c310ed43f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4f9efa46fd24d52" /><Relationship Type="http://schemas.openxmlformats.org/officeDocument/2006/relationships/notesSlide" Target="/ppt/notesSlides/notesSlide2.xml" Id="R66b2971e1e2040d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25b59b3062a4173" /><Relationship Type="http://schemas.openxmlformats.org/officeDocument/2006/relationships/notesSlide" Target="/ppt/notesSlides/notesSlide3.xml" Id="R49d98eb776e9404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44524aff96b4b02" /><Relationship Type="http://schemas.openxmlformats.org/officeDocument/2006/relationships/notesSlide" Target="/ppt/notesSlides/notesSlide4.xml" Id="R24912f4df0b740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b6e87b80a0346f9" /><Relationship Type="http://schemas.openxmlformats.org/officeDocument/2006/relationships/notesSlide" Target="/ppt/notesSlides/notesSlide5.xml" Id="Raae77805ce634b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a1310dcea11415f" /><Relationship Type="http://schemas.openxmlformats.org/officeDocument/2006/relationships/notesSlide" Target="/ppt/notesSlides/notesSlide6.xml" Id="R32d126c9641440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f83de3fcd504234" /><Relationship Type="http://schemas.openxmlformats.org/officeDocument/2006/relationships/notesSlide" Target="/ppt/notesSlides/notesSlide7.xml" Id="R6b9a1e5006754956" /></Relationships>
</file>

<file path=ppt/slides/slide1.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1">
            <a:extLst xmlns:a="http://schemas.openxmlformats.org/drawingml/2006/main">
              <a:ext uri="{FF2B5EF4-FFF2-40B4-BE49-F238E27FC236}">
                <a16:creationId xmlns:a16="http://schemas.microsoft.com/office/drawing/2014/main" id="{0F69195F-35F5-4970-9C15-0BC9B0F1D92B}"/>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67C80"/>
                </a:solidFill>
              </a:defRPr>
            </a:pPr>
            <a:r>
              <a:rPr sz="750" b="1">
                <a:solidFill>
                  <a:srgbClr val="167C80"/>
                </a:solidFill>
              </a:rPr>
              <a:t>BIZAI CANVAS — FACILITATOR EDITION</a:t>
            </a:r>
          </a:p>
        </p:txBody>
      </p:sp>
      <p:sp>
        <p:nvSpPr>
          <p:cNvPr id="115" name="page-1">
            <a:extLst xmlns:a="http://schemas.openxmlformats.org/drawingml/2006/main">
              <a:ext uri="{FF2B5EF4-FFF2-40B4-BE49-F238E27FC236}">
                <a16:creationId xmlns:a16="http://schemas.microsoft.com/office/drawing/2014/main" id="{6DC8DCDD-9ED9-41B1-9D54-D4222728EEDA}"/>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1 / 7</a:t>
            </a:r>
          </a:p>
        </p:txBody>
      </p:sp>
      <p:sp>
        <p:nvSpPr>
          <p:cNvPr id="116" name="title-1">
            <a:extLst xmlns:a="http://schemas.openxmlformats.org/drawingml/2006/main">
              <a:ext uri="{FF2B5EF4-FFF2-40B4-BE49-F238E27FC236}">
                <a16:creationId xmlns:a16="http://schemas.microsoft.com/office/drawing/2014/main" id="{FD34A0D3-5AE7-40AC-9004-60299767DF43}"/>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HOW AND WHY TO USE THE FACILITATOR EDITION.</a:t>
            </a:r>
          </a:p>
        </p:txBody>
      </p:sp>
      <p:sp>
        <p:nvSpPr>
          <p:cNvPr id="117" name="sub-1">
            <a:extLst xmlns:a="http://schemas.openxmlformats.org/drawingml/2006/main">
              <a:ext uri="{FF2B5EF4-FFF2-40B4-BE49-F238E27FC236}">
                <a16:creationId xmlns:a16="http://schemas.microsoft.com/office/drawing/2014/main" id="{C554C44A-B77F-4269-8105-9F4C68075A8E}"/>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This is the facilitator-facing guide for moving a small-business team from workflow friction to a responsible next-step decision.</a:t>
            </a:r>
          </a:p>
        </p:txBody>
      </p:sp>
      <p:sp>
        <p:nvSpPr>
          <p:cNvPr id="118" name="hr-1">
            <a:extLst xmlns:a="http://schemas.openxmlformats.org/drawingml/2006/main">
              <a:ext uri="{FF2B5EF4-FFF2-40B4-BE49-F238E27FC236}">
                <a16:creationId xmlns:a16="http://schemas.microsoft.com/office/drawing/2014/main" id="{5EF9C696-11EB-46A0-A4D7-0460EE803BE6}"/>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purpose-b">
            <a:extLst xmlns:a="http://schemas.openxmlformats.org/drawingml/2006/main">
              <a:ext uri="{FF2B5EF4-FFF2-40B4-BE49-F238E27FC236}">
                <a16:creationId xmlns:a16="http://schemas.microsoft.com/office/drawing/2014/main" id="{543DA56B-9D6A-4570-BECA-7B17A27B640E}"/>
              </a:ext>
            </a:extLst>
          </p:cNvPr>
          <p:cNvSpPr>
            <a:spLocks xmlns:a="http://schemas.openxmlformats.org/drawingml/2006/main" noGrp="1"/>
          </p:cNvSpPr>
          <p:nvPr/>
        </p:nvSpPr>
        <p:spPr>
          <a:xfrm xmlns:a="http://schemas.openxmlformats.org/drawingml/2006/main">
            <a:off x="457200" y="2095500"/>
            <a:ext cx="6858000" cy="457200"/>
          </a:xfrm>
          <a:prstGeom xmlns:a="http://schemas.openxmlformats.org/drawingml/2006/main" prst="roundRect">
            <a:avLst>
              <a:gd name="adj" fmla="val 14583"/>
            </a:avLst>
          </a:prstGeom>
          <a:solidFill xmlns:a="http://schemas.openxmlformats.org/drawingml/2006/main">
            <a:srgbClr val="167C80"/>
          </a:solidFill>
          <a:ln xmlns:a="http://schemas.openxmlformats.org/drawingml/2006/main" w="0">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purpose-t">
            <a:extLst xmlns:a="http://schemas.openxmlformats.org/drawingml/2006/main">
              <a:ext uri="{FF2B5EF4-FFF2-40B4-BE49-F238E27FC236}">
                <a16:creationId xmlns:a16="http://schemas.microsoft.com/office/drawing/2014/main" id="{5EA6D3C4-4532-4965-90BA-B7F65B50D090}"/>
              </a:ext>
            </a:extLst>
          </p:cNvPr>
          <p:cNvSpPr>
            <a:spLocks xmlns:a="http://schemas.openxmlformats.org/drawingml/2006/main" noGrp="1"/>
          </p:cNvSpPr>
          <p:nvPr/>
        </p:nvSpPr>
        <p:spPr>
          <a:xfrm xmlns:a="http://schemas.openxmlformats.org/drawingml/2006/main">
            <a:off x="628650" y="2209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PURPOSE</a:t>
            </a:r>
          </a:p>
        </p:txBody>
      </p:sp>
      <p:sp>
        <p:nvSpPr>
          <p:cNvPr id="121" name="purpose-copy">
            <a:extLst xmlns:a="http://schemas.openxmlformats.org/drawingml/2006/main">
              <a:ext uri="{FF2B5EF4-FFF2-40B4-BE49-F238E27FC236}">
                <a16:creationId xmlns:a16="http://schemas.microsoft.com/office/drawing/2014/main" id="{DF44618E-74CF-4723-9C95-B42FECB0F465}"/>
              </a:ext>
            </a:extLst>
          </p:cNvPr>
          <p:cNvSpPr>
            <a:spLocks xmlns:a="http://schemas.openxmlformats.org/drawingml/2006/main" noGrp="1"/>
          </p:cNvSpPr>
          <p:nvPr/>
        </p:nvSpPr>
        <p:spPr>
          <a:xfrm xmlns:a="http://schemas.openxmlformats.org/drawingml/2006/main">
            <a:off x="457200" y="2743200"/>
            <a:ext cx="6858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75" b="0">
                <a:solidFill>
                  <a:srgbClr val="1D2935"/>
                </a:solidFill>
              </a:defRPr>
            </a:pPr>
            <a:r>
              <a:rPr sz="975" b="0">
                <a:solidFill>
                  <a:srgbClr val="1D2935"/>
                </a:solidFill>
              </a:rPr>
              <a:t>Use the Facilitator Edition to prepare and guide</a:t>
            </a:r>
            <a:r>
              <a:rPr sz="975" b="0">
                <a:solidFill>
                  <a:srgbClr val="1D2935"/>
                </a:solidFill>
              </a:rPr>
              <a:t> a 60-minute discussion with the BizAI Workflow-to-AI Opportunity Canvas. It supplies the pacing, questions, selection discipline and example needed to examine one workflow before choosing an AI product or vendor.</a:t>
            </a:r>
          </a:p>
        </p:txBody>
      </p:sp>
      <p:sp>
        <p:nvSpPr>
          <p:cNvPr id="122" name="when-b">
            <a:extLst xmlns:a="http://schemas.openxmlformats.org/drawingml/2006/main">
              <a:ext uri="{FF2B5EF4-FFF2-40B4-BE49-F238E27FC236}">
                <a16:creationId xmlns:a16="http://schemas.microsoft.com/office/drawing/2014/main" id="{FB6EEDC8-ACA5-432D-88F9-27A6B8F3E6B6}"/>
              </a:ext>
            </a:extLst>
          </p:cNvPr>
          <p:cNvSpPr>
            <a:spLocks xmlns:a="http://schemas.openxmlformats.org/drawingml/2006/main" noGrp="1"/>
          </p:cNvSpPr>
          <p:nvPr/>
        </p:nvSpPr>
        <p:spPr>
          <a:xfrm xmlns:a="http://schemas.openxmlformats.org/drawingml/2006/main">
            <a:off x="457200" y="3619500"/>
            <a:ext cx="6858000" cy="457200"/>
          </a:xfrm>
          <a:prstGeom xmlns:a="http://schemas.openxmlformats.org/drawingml/2006/main" prst="roundRect">
            <a:avLst>
              <a:gd name="adj" fmla="val 14583"/>
            </a:avLst>
          </a:prstGeom>
          <a:solidFill xmlns:a="http://schemas.openxmlformats.org/drawingml/2006/main">
            <a:srgbClr val="B65C35"/>
          </a:solidFill>
          <a:ln xmlns:a="http://schemas.openxmlformats.org/drawingml/2006/main" w="0">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3" name="when-t">
            <a:extLst xmlns:a="http://schemas.openxmlformats.org/drawingml/2006/main">
              <a:ext uri="{FF2B5EF4-FFF2-40B4-BE49-F238E27FC236}">
                <a16:creationId xmlns:a16="http://schemas.microsoft.com/office/drawing/2014/main" id="{37C1403F-4423-455F-B5F7-500845BAC32A}"/>
              </a:ext>
            </a:extLst>
          </p:cNvPr>
          <p:cNvSpPr>
            <a:spLocks xmlns:a="http://schemas.openxmlformats.org/drawingml/2006/main" noGrp="1"/>
          </p:cNvSpPr>
          <p:nvPr/>
        </p:nvSpPr>
        <p:spPr>
          <a:xfrm xmlns:a="http://schemas.openxmlformats.org/drawingml/2006/main">
            <a:off x="628650" y="3733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USE IT WHEN</a:t>
            </a:r>
          </a:p>
        </p:txBody>
      </p:sp>
      <p:sp>
        <p:nvSpPr>
          <p:cNvPr id="124" name="use-0-c">
            <a:extLst xmlns:a="http://schemas.openxmlformats.org/drawingml/2006/main">
              <a:ext uri="{FF2B5EF4-FFF2-40B4-BE49-F238E27FC236}">
                <a16:creationId xmlns:a16="http://schemas.microsoft.com/office/drawing/2014/main" id="{22593E4E-5D62-40A5-A961-F6598F67E1E1}"/>
              </a:ext>
            </a:extLst>
          </p:cNvPr>
          <p:cNvSpPr>
            <a:spLocks xmlns:a="http://schemas.openxmlformats.org/drawingml/2006/main" noGrp="1"/>
          </p:cNvSpPr>
          <p:nvPr/>
        </p:nvSpPr>
        <p:spPr>
          <a:xfrm xmlns:a="http://schemas.openxmlformats.org/drawingml/2006/main">
            <a:off x="457200" y="42862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5" name="use-0-x">
            <a:extLst xmlns:a="http://schemas.openxmlformats.org/drawingml/2006/main">
              <a:ext uri="{FF2B5EF4-FFF2-40B4-BE49-F238E27FC236}">
                <a16:creationId xmlns:a16="http://schemas.microsoft.com/office/drawing/2014/main" id="{4F27D87F-8234-461A-9A89-D9B9C479CDAD}"/>
              </a:ext>
            </a:extLst>
          </p:cNvPr>
          <p:cNvSpPr>
            <a:spLocks xmlns:a="http://schemas.openxmlformats.org/drawingml/2006/main" noGrp="1"/>
          </p:cNvSpPr>
          <p:nvPr/>
        </p:nvSpPr>
        <p:spPr>
          <a:xfrm xmlns:a="http://schemas.openxmlformats.org/drawingml/2006/main">
            <a:off x="666750" y="426720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recurring workflow is creating delay, error, rework or inconsistency.</a:t>
            </a:r>
          </a:p>
        </p:txBody>
      </p:sp>
      <p:sp>
        <p:nvSpPr>
          <p:cNvPr id="126" name="use-1-c">
            <a:extLst xmlns:a="http://schemas.openxmlformats.org/drawingml/2006/main">
              <a:ext uri="{FF2B5EF4-FFF2-40B4-BE49-F238E27FC236}">
                <a16:creationId xmlns:a16="http://schemas.microsoft.com/office/drawing/2014/main" id="{A633D205-829B-484B-A4C0-C9AD95C580E4}"/>
              </a:ext>
            </a:extLst>
          </p:cNvPr>
          <p:cNvSpPr>
            <a:spLocks xmlns:a="http://schemas.openxmlformats.org/drawingml/2006/main" noGrp="1"/>
          </p:cNvSpPr>
          <p:nvPr/>
        </p:nvSpPr>
        <p:spPr>
          <a:xfrm xmlns:a="http://schemas.openxmlformats.org/drawingml/2006/main">
            <a:off x="3886200" y="42862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7" name="use-1-x">
            <a:extLst xmlns:a="http://schemas.openxmlformats.org/drawingml/2006/main">
              <a:ext uri="{FF2B5EF4-FFF2-40B4-BE49-F238E27FC236}">
                <a16:creationId xmlns:a16="http://schemas.microsoft.com/office/drawing/2014/main" id="{AC098575-5A7C-4A3E-B37B-0ABA6CEC6999}"/>
              </a:ext>
            </a:extLst>
          </p:cNvPr>
          <p:cNvSpPr>
            <a:spLocks xmlns:a="http://schemas.openxmlformats.org/drawingml/2006/main" noGrp="1"/>
          </p:cNvSpPr>
          <p:nvPr/>
        </p:nvSpPr>
        <p:spPr>
          <a:xfrm xmlns:a="http://schemas.openxmlformats.org/drawingml/2006/main">
            <a:off x="4095750" y="426720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The team is considering whether AI could assist with part of the work.</a:t>
            </a:r>
          </a:p>
        </p:txBody>
      </p:sp>
      <p:sp>
        <p:nvSpPr>
          <p:cNvPr id="128" name="use-2-c">
            <a:extLst xmlns:a="http://schemas.openxmlformats.org/drawingml/2006/main">
              <a:ext uri="{FF2B5EF4-FFF2-40B4-BE49-F238E27FC236}">
                <a16:creationId xmlns:a16="http://schemas.microsoft.com/office/drawing/2014/main" id="{7B58123E-B749-4233-AD69-013DA483F800}"/>
              </a:ext>
            </a:extLst>
          </p:cNvPr>
          <p:cNvSpPr>
            <a:spLocks xmlns:a="http://schemas.openxmlformats.org/drawingml/2006/main" noGrp="1"/>
          </p:cNvSpPr>
          <p:nvPr/>
        </p:nvSpPr>
        <p:spPr>
          <a:xfrm xmlns:a="http://schemas.openxmlformats.org/drawingml/2006/main">
            <a:off x="457200" y="48006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9" name="use-2-x">
            <a:extLst xmlns:a="http://schemas.openxmlformats.org/drawingml/2006/main">
              <a:ext uri="{FF2B5EF4-FFF2-40B4-BE49-F238E27FC236}">
                <a16:creationId xmlns:a16="http://schemas.microsoft.com/office/drawing/2014/main" id="{18BC78EC-8327-4604-8687-6801E9BB10F7}"/>
              </a:ext>
            </a:extLst>
          </p:cNvPr>
          <p:cNvSpPr>
            <a:spLocks xmlns:a="http://schemas.openxmlformats.org/drawingml/2006/main" noGrp="1"/>
          </p:cNvSpPr>
          <p:nvPr/>
        </p:nvSpPr>
        <p:spPr>
          <a:xfrm xmlns:a="http://schemas.openxmlformats.org/drawingml/2006/main">
            <a:off x="666750" y="47815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Leadership wants a structured discussion before selecting a tool or vendor.</a:t>
            </a:r>
          </a:p>
        </p:txBody>
      </p:sp>
      <p:sp>
        <p:nvSpPr>
          <p:cNvPr id="130" name="use-3-c">
            <a:extLst xmlns:a="http://schemas.openxmlformats.org/drawingml/2006/main">
              <a:ext uri="{FF2B5EF4-FFF2-40B4-BE49-F238E27FC236}">
                <a16:creationId xmlns:a16="http://schemas.microsoft.com/office/drawing/2014/main" id="{8E0FADCF-7B8D-43D2-89BC-037293FA5B29}"/>
              </a:ext>
            </a:extLst>
          </p:cNvPr>
          <p:cNvSpPr>
            <a:spLocks xmlns:a="http://schemas.openxmlformats.org/drawingml/2006/main" noGrp="1"/>
          </p:cNvSpPr>
          <p:nvPr/>
        </p:nvSpPr>
        <p:spPr>
          <a:xfrm xmlns:a="http://schemas.openxmlformats.org/drawingml/2006/main">
            <a:off x="3886200" y="48006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31" name="use-3-x">
            <a:extLst xmlns:a="http://schemas.openxmlformats.org/drawingml/2006/main">
              <a:ext uri="{FF2B5EF4-FFF2-40B4-BE49-F238E27FC236}">
                <a16:creationId xmlns:a16="http://schemas.microsoft.com/office/drawing/2014/main" id="{6D77275B-403D-4DC5-A4E7-D22981C0683D}"/>
              </a:ext>
            </a:extLst>
          </p:cNvPr>
          <p:cNvSpPr>
            <a:spLocks xmlns:a="http://schemas.openxmlformats.org/drawingml/2006/main" noGrp="1"/>
          </p:cNvSpPr>
          <p:nvPr/>
        </p:nvSpPr>
        <p:spPr>
          <a:xfrm xmlns:a="http://schemas.openxmlformats.org/drawingml/2006/main">
            <a:off x="4095750" y="47815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The business needs a documented decision, owner and review date.</a:t>
            </a:r>
          </a:p>
        </p:txBody>
      </p:sp>
      <p:sp>
        <p:nvSpPr>
          <p:cNvPr id="132" name="together-b">
            <a:extLst xmlns:a="http://schemas.openxmlformats.org/drawingml/2006/main">
              <a:ext uri="{FF2B5EF4-FFF2-40B4-BE49-F238E27FC236}">
                <a16:creationId xmlns:a16="http://schemas.microsoft.com/office/drawing/2014/main" id="{CC4F3CDE-CA97-470C-8A47-708A68D95B44}"/>
              </a:ext>
            </a:extLst>
          </p:cNvPr>
          <p:cNvSpPr>
            <a:spLocks xmlns:a="http://schemas.openxmlformats.org/drawingml/2006/main" noGrp="1"/>
          </p:cNvSpPr>
          <p:nvPr/>
        </p:nvSpPr>
        <p:spPr>
          <a:xfrm xmlns:a="http://schemas.openxmlformats.org/drawingml/2006/main">
            <a:off x="457200" y="5600700"/>
            <a:ext cx="6858000" cy="457200"/>
          </a:xfrm>
          <a:prstGeom xmlns:a="http://schemas.openxmlformats.org/drawingml/2006/main" prst="roundRect">
            <a:avLst>
              <a:gd name="adj" fmla="val 14583"/>
            </a:avLst>
          </a:prstGeom>
          <a:solidFill xmlns:a="http://schemas.openxmlformats.org/drawingml/2006/main">
            <a:srgbClr val="6A4C93"/>
          </a:solidFill>
          <a:ln xmlns:a="http://schemas.openxmlformats.org/drawingml/2006/main" w="0">
            <a:solidFill>
              <a:srgbClr val="6A4C93"/>
            </a:solidFill>
            <a:prstDash val="solid"/>
          </a:ln>
        </p:spPr>
        <p:txBody>
          <a:bodyPr xmlns:a="http://schemas.openxmlformats.org/drawingml/2006/main"/>
          <a:lstStyle xmlns:a="http://schemas.openxmlformats.org/drawingml/2006/main"/>
          <a:p xmlns:a="http://schemas.openxmlformats.org/drawingml/2006/main">
            <a:endParaRPr/>
          </a:p>
        </p:txBody>
      </p:sp>
      <p:sp>
        <p:nvSpPr>
          <p:cNvPr id="133" name="together-t">
            <a:extLst xmlns:a="http://schemas.openxmlformats.org/drawingml/2006/main">
              <a:ext uri="{FF2B5EF4-FFF2-40B4-BE49-F238E27FC236}">
                <a16:creationId xmlns:a16="http://schemas.microsoft.com/office/drawing/2014/main" id="{A5E0D564-AE79-41B3-B728-D15DE6508A4D}"/>
              </a:ext>
            </a:extLst>
          </p:cNvPr>
          <p:cNvSpPr>
            <a:spLocks xmlns:a="http://schemas.openxmlformats.org/drawingml/2006/main" noGrp="1"/>
          </p:cNvSpPr>
          <p:nvPr/>
        </p:nvSpPr>
        <p:spPr>
          <a:xfrm xmlns:a="http://schemas.openxmlformats.org/drawingml/2006/main">
            <a:off x="628650" y="57150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USE THE TWO ASSETS TOGETHER</a:t>
            </a:r>
          </a:p>
        </p:txBody>
      </p:sp>
      <p:sp>
        <p:nvSpPr>
          <p:cNvPr id="134" name="asset-head">
            <a:extLst xmlns:a="http://schemas.openxmlformats.org/drawingml/2006/main">
              <a:ext uri="{FF2B5EF4-FFF2-40B4-BE49-F238E27FC236}">
                <a16:creationId xmlns:a16="http://schemas.microsoft.com/office/drawing/2014/main" id="{C5AF87B6-6E1E-4824-A782-933DA84628B1}"/>
              </a:ext>
            </a:extLst>
          </p:cNvPr>
          <p:cNvSpPr>
            <a:spLocks xmlns:a="http://schemas.openxmlformats.org/drawingml/2006/main" noGrp="1"/>
          </p:cNvSpPr>
          <p:nvPr/>
        </p:nvSpPr>
        <p:spPr>
          <a:xfrm xmlns:a="http://schemas.openxmlformats.org/drawingml/2006/main">
            <a:off x="457200" y="6229350"/>
            <a:ext cx="6858000" cy="323850"/>
          </a:xfrm>
          <a:prstGeom xmlns:a="http://schemas.openxmlformats.org/drawingml/2006/main" prst="roundRect">
            <a:avLst>
              <a:gd name="adj" fmla="val 14706"/>
            </a:avLst>
          </a:prstGeom>
          <a:solidFill xmlns:a="http://schemas.openxmlformats.org/drawingml/2006/main">
            <a:srgbClr val="17324D"/>
          </a:solidFill>
          <a:ln xmlns:a="http://schemas.openxmlformats.org/drawingml/2006/main" w="0">
            <a:solidFill>
              <a:srgbClr val="17324D"/>
            </a:solidFill>
            <a:prstDash val="solid"/>
          </a:ln>
        </p:spPr>
        <p:txBody>
          <a:bodyPr xmlns:a="http://schemas.openxmlformats.org/drawingml/2006/main"/>
          <a:lstStyle xmlns:a="http://schemas.openxmlformats.org/drawingml/2006/main"/>
          <a:p xmlns:a="http://schemas.openxmlformats.org/drawingml/2006/main">
            <a:endParaRPr/>
          </a:p>
        </p:txBody>
      </p:sp>
      <p:sp>
        <p:nvSpPr>
          <p:cNvPr id="135" name="asset-h1">
            <a:extLst xmlns:a="http://schemas.openxmlformats.org/drawingml/2006/main">
              <a:ext uri="{FF2B5EF4-FFF2-40B4-BE49-F238E27FC236}">
                <a16:creationId xmlns:a16="http://schemas.microsoft.com/office/drawing/2014/main" id="{5217B169-E8CB-4C0D-8A41-4E6B3AAC59A0}"/>
              </a:ext>
            </a:extLst>
          </p:cNvPr>
          <p:cNvSpPr>
            <a:spLocks xmlns:a="http://schemas.openxmlformats.org/drawingml/2006/main" noGrp="1"/>
          </p:cNvSpPr>
          <p:nvPr/>
        </p:nvSpPr>
        <p:spPr>
          <a:xfrm xmlns:a="http://schemas.openxmlformats.org/drawingml/2006/main">
            <a:off x="590550" y="6324600"/>
            <a:ext cx="20002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ASSET</a:t>
            </a:r>
          </a:p>
        </p:txBody>
      </p:sp>
      <p:sp>
        <p:nvSpPr>
          <p:cNvPr id="136" name="asset-h2">
            <a:extLst xmlns:a="http://schemas.openxmlformats.org/drawingml/2006/main">
              <a:ext uri="{FF2B5EF4-FFF2-40B4-BE49-F238E27FC236}">
                <a16:creationId xmlns:a16="http://schemas.microsoft.com/office/drawing/2014/main" id="{1DCFED3C-F2B5-492C-86D9-1ACAAEF691A7}"/>
              </a:ext>
            </a:extLst>
          </p:cNvPr>
          <p:cNvSpPr>
            <a:spLocks xmlns:a="http://schemas.openxmlformats.org/drawingml/2006/main" noGrp="1"/>
          </p:cNvSpPr>
          <p:nvPr/>
        </p:nvSpPr>
        <p:spPr>
          <a:xfrm xmlns:a="http://schemas.openxmlformats.org/drawingml/2006/main">
            <a:off x="2628900" y="6324600"/>
            <a:ext cx="15240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PRIMARY USER</a:t>
            </a:r>
          </a:p>
        </p:txBody>
      </p:sp>
      <p:sp>
        <p:nvSpPr>
          <p:cNvPr id="137" name="asset-h3">
            <a:extLst xmlns:a="http://schemas.openxmlformats.org/drawingml/2006/main">
              <a:ext uri="{FF2B5EF4-FFF2-40B4-BE49-F238E27FC236}">
                <a16:creationId xmlns:a16="http://schemas.microsoft.com/office/drawing/2014/main" id="{8A605920-33AD-40A0-9CAC-CBF5E381E133}"/>
              </a:ext>
            </a:extLst>
          </p:cNvPr>
          <p:cNvSpPr>
            <a:spLocks xmlns:a="http://schemas.openxmlformats.org/drawingml/2006/main" noGrp="1"/>
          </p:cNvSpPr>
          <p:nvPr/>
        </p:nvSpPr>
        <p:spPr>
          <a:xfrm xmlns:a="http://schemas.openxmlformats.org/drawingml/2006/main">
            <a:off x="4191000" y="6324600"/>
            <a:ext cx="2952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FUNCTION</a:t>
            </a:r>
          </a:p>
        </p:txBody>
      </p:sp>
      <p:sp>
        <p:nvSpPr>
          <p:cNvPr id="138" name="asset-bg-0">
            <a:extLst xmlns:a="http://schemas.openxmlformats.org/drawingml/2006/main">
              <a:ext uri="{FF2B5EF4-FFF2-40B4-BE49-F238E27FC236}">
                <a16:creationId xmlns:a16="http://schemas.microsoft.com/office/drawing/2014/main" id="{F2ABACF5-5976-4181-843D-034CB76EBD2A}"/>
              </a:ext>
            </a:extLst>
          </p:cNvPr>
          <p:cNvSpPr>
            <a:spLocks xmlns:a="http://schemas.openxmlformats.org/drawingml/2006/main" noGrp="1"/>
          </p:cNvSpPr>
          <p:nvPr/>
        </p:nvSpPr>
        <p:spPr>
          <a:xfrm xmlns:a="http://schemas.openxmlformats.org/drawingml/2006/main">
            <a:off x="457200" y="6553200"/>
            <a:ext cx="6858000" cy="6667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39" name="asset-a-0">
            <a:extLst xmlns:a="http://schemas.openxmlformats.org/drawingml/2006/main">
              <a:ext uri="{FF2B5EF4-FFF2-40B4-BE49-F238E27FC236}">
                <a16:creationId xmlns:a16="http://schemas.microsoft.com/office/drawing/2014/main" id="{A202B4A5-E76A-42CD-A875-DBBB402EDC94}"/>
              </a:ext>
            </a:extLst>
          </p:cNvPr>
          <p:cNvSpPr>
            <a:spLocks xmlns:a="http://schemas.openxmlformats.org/drawingml/2006/main" noGrp="1"/>
          </p:cNvSpPr>
          <p:nvPr/>
        </p:nvSpPr>
        <p:spPr>
          <a:xfrm xmlns:a="http://schemas.openxmlformats.org/drawingml/2006/main">
            <a:off x="590550" y="6724650"/>
            <a:ext cx="1905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67C80"/>
                </a:solidFill>
              </a:defRPr>
            </a:pPr>
            <a:r>
              <a:rPr sz="750" b="1">
                <a:solidFill>
                  <a:srgbClr val="167C80"/>
                </a:solidFill>
              </a:rPr>
              <a:t>TEAM EDITION</a:t>
            </a:r>
          </a:p>
        </p:txBody>
      </p:sp>
      <p:sp>
        <p:nvSpPr>
          <p:cNvPr id="140" name="asset-u-0">
            <a:extLst xmlns:a="http://schemas.openxmlformats.org/drawingml/2006/main">
              <a:ext uri="{FF2B5EF4-FFF2-40B4-BE49-F238E27FC236}">
                <a16:creationId xmlns:a16="http://schemas.microsoft.com/office/drawing/2014/main" id="{1982FFCA-EA86-4E94-9ABE-EAB7C69941EC}"/>
              </a:ext>
            </a:extLst>
          </p:cNvPr>
          <p:cNvSpPr>
            <a:spLocks xmlns:a="http://schemas.openxmlformats.org/drawingml/2006/main" noGrp="1"/>
          </p:cNvSpPr>
          <p:nvPr/>
        </p:nvSpPr>
        <p:spPr>
          <a:xfrm xmlns:a="http://schemas.openxmlformats.org/drawingml/2006/main">
            <a:off x="2628900" y="6724650"/>
            <a:ext cx="142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Participating team</a:t>
            </a:r>
          </a:p>
        </p:txBody>
      </p:sp>
      <p:sp>
        <p:nvSpPr>
          <p:cNvPr id="141" name="asset-f-0">
            <a:extLst xmlns:a="http://schemas.openxmlformats.org/drawingml/2006/main">
              <a:ext uri="{FF2B5EF4-FFF2-40B4-BE49-F238E27FC236}">
                <a16:creationId xmlns:a16="http://schemas.microsoft.com/office/drawing/2014/main" id="{8852A2E4-D990-4407-ACBF-15CF766342E9}"/>
              </a:ext>
            </a:extLst>
          </p:cNvPr>
          <p:cNvSpPr>
            <a:spLocks xmlns:a="http://schemas.openxmlformats.org/drawingml/2006/main" noGrp="1"/>
          </p:cNvSpPr>
          <p:nvPr/>
        </p:nvSpPr>
        <p:spPr>
          <a:xfrm xmlns:a="http://schemas.openxmlformats.org/drawingml/2006/main">
            <a:off x="4191000" y="66675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Records the workflow, opportunity, controls, experiment and decision.</a:t>
            </a:r>
          </a:p>
        </p:txBody>
      </p:sp>
      <p:sp>
        <p:nvSpPr>
          <p:cNvPr id="142" name="asset-r-0">
            <a:extLst xmlns:a="http://schemas.openxmlformats.org/drawingml/2006/main">
              <a:ext uri="{FF2B5EF4-FFF2-40B4-BE49-F238E27FC236}">
                <a16:creationId xmlns:a16="http://schemas.microsoft.com/office/drawing/2014/main" id="{64C3BB6C-2315-4BD0-937A-C4E256C72A59}"/>
              </a:ext>
            </a:extLst>
          </p:cNvPr>
          <p:cNvSpPr>
            <a:spLocks xmlns:a="http://schemas.openxmlformats.org/drawingml/2006/main" noGrp="1"/>
          </p:cNvSpPr>
          <p:nvPr/>
        </p:nvSpPr>
        <p:spPr>
          <a:xfrm xmlns:a="http://schemas.openxmlformats.org/drawingml/2006/main">
            <a:off x="457200" y="72199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3" name="asset-a-1">
            <a:extLst xmlns:a="http://schemas.openxmlformats.org/drawingml/2006/main">
              <a:ext uri="{FF2B5EF4-FFF2-40B4-BE49-F238E27FC236}">
                <a16:creationId xmlns:a16="http://schemas.microsoft.com/office/drawing/2014/main" id="{91D6F713-3B2C-4964-8881-BC6D7384946B}"/>
              </a:ext>
            </a:extLst>
          </p:cNvPr>
          <p:cNvSpPr>
            <a:spLocks xmlns:a="http://schemas.openxmlformats.org/drawingml/2006/main" noGrp="1"/>
          </p:cNvSpPr>
          <p:nvPr/>
        </p:nvSpPr>
        <p:spPr>
          <a:xfrm xmlns:a="http://schemas.openxmlformats.org/drawingml/2006/main">
            <a:off x="590550" y="7391400"/>
            <a:ext cx="1905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FACILITATOR EDITION</a:t>
            </a:r>
          </a:p>
        </p:txBody>
      </p:sp>
      <p:sp>
        <p:nvSpPr>
          <p:cNvPr id="144" name="asset-u-1">
            <a:extLst xmlns:a="http://schemas.openxmlformats.org/drawingml/2006/main">
              <a:ext uri="{FF2B5EF4-FFF2-40B4-BE49-F238E27FC236}">
                <a16:creationId xmlns:a16="http://schemas.microsoft.com/office/drawing/2014/main" id="{35BB8604-15C2-4490-AB87-368FCE0F600C}"/>
              </a:ext>
            </a:extLst>
          </p:cNvPr>
          <p:cNvSpPr>
            <a:spLocks xmlns:a="http://schemas.openxmlformats.org/drawingml/2006/main" noGrp="1"/>
          </p:cNvSpPr>
          <p:nvPr/>
        </p:nvSpPr>
        <p:spPr>
          <a:xfrm xmlns:a="http://schemas.openxmlformats.org/drawingml/2006/main">
            <a:off x="2628900" y="7391400"/>
            <a:ext cx="142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Facilitator</a:t>
            </a:r>
          </a:p>
        </p:txBody>
      </p:sp>
      <p:sp>
        <p:nvSpPr>
          <p:cNvPr id="145" name="asset-f-1">
            <a:extLst xmlns:a="http://schemas.openxmlformats.org/drawingml/2006/main">
              <a:ext uri="{FF2B5EF4-FFF2-40B4-BE49-F238E27FC236}">
                <a16:creationId xmlns:a16="http://schemas.microsoft.com/office/drawing/2014/main" id="{29EA19B6-53E8-4B2F-A9FA-1D4F5C78F2A5}"/>
              </a:ext>
            </a:extLst>
          </p:cNvPr>
          <p:cNvSpPr>
            <a:spLocks xmlns:a="http://schemas.openxmlformats.org/drawingml/2006/main" noGrp="1"/>
          </p:cNvSpPr>
          <p:nvPr/>
        </p:nvSpPr>
        <p:spPr>
          <a:xfrm xmlns:a="http://schemas.openxmlformats.org/drawingml/2006/main">
            <a:off x="4191000" y="733425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Provides preparation, timing, selection tests, interventions and a completed example.</a:t>
            </a:r>
          </a:p>
        </p:txBody>
      </p:sp>
      <p:sp>
        <p:nvSpPr>
          <p:cNvPr id="146" name="asset-r-1">
            <a:extLst xmlns:a="http://schemas.openxmlformats.org/drawingml/2006/main">
              <a:ext uri="{FF2B5EF4-FFF2-40B4-BE49-F238E27FC236}">
                <a16:creationId xmlns:a16="http://schemas.microsoft.com/office/drawing/2014/main" id="{82854C7E-F33E-4722-A533-84FE2467BA42}"/>
              </a:ext>
            </a:extLst>
          </p:cNvPr>
          <p:cNvSpPr>
            <a:spLocks xmlns:a="http://schemas.openxmlformats.org/drawingml/2006/main" noGrp="1"/>
          </p:cNvSpPr>
          <p:nvPr/>
        </p:nvSpPr>
        <p:spPr>
          <a:xfrm xmlns:a="http://schemas.openxmlformats.org/drawingml/2006/main">
            <a:off x="457200" y="78867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7" name="result-b">
            <a:extLst xmlns:a="http://schemas.openxmlformats.org/drawingml/2006/main">
              <a:ext uri="{FF2B5EF4-FFF2-40B4-BE49-F238E27FC236}">
                <a16:creationId xmlns:a16="http://schemas.microsoft.com/office/drawing/2014/main" id="{FEA19D68-092C-454A-8B14-D84E0A3D34EB}"/>
              </a:ext>
            </a:extLst>
          </p:cNvPr>
          <p:cNvSpPr>
            <a:spLocks xmlns:a="http://schemas.openxmlformats.org/drawingml/2006/main" noGrp="1"/>
          </p:cNvSpPr>
          <p:nvPr/>
        </p:nvSpPr>
        <p:spPr>
          <a:xfrm xmlns:a="http://schemas.openxmlformats.org/drawingml/2006/main">
            <a:off x="457200" y="8096250"/>
            <a:ext cx="6858000" cy="457200"/>
          </a:xfrm>
          <a:prstGeom xmlns:a="http://schemas.openxmlformats.org/drawingml/2006/main" prst="roundRect">
            <a:avLst>
              <a:gd name="adj" fmla="val 14583"/>
            </a:avLst>
          </a:prstGeom>
          <a:solidFill xmlns:a="http://schemas.openxmlformats.org/drawingml/2006/main">
            <a:srgbClr val="397A58"/>
          </a:solidFill>
          <a:ln xmlns:a="http://schemas.openxmlformats.org/drawingml/2006/main" w="0">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48" name="result-t">
            <a:extLst xmlns:a="http://schemas.openxmlformats.org/drawingml/2006/main">
              <a:ext uri="{FF2B5EF4-FFF2-40B4-BE49-F238E27FC236}">
                <a16:creationId xmlns:a16="http://schemas.microsoft.com/office/drawing/2014/main" id="{A1EC77AC-5FBD-491F-BB36-AD60936A0947}"/>
              </a:ext>
            </a:extLst>
          </p:cNvPr>
          <p:cNvSpPr>
            <a:spLocks xmlns:a="http://schemas.openxmlformats.org/drawingml/2006/main" noGrp="1"/>
          </p:cNvSpPr>
          <p:nvPr/>
        </p:nvSpPr>
        <p:spPr>
          <a:xfrm xmlns:a="http://schemas.openxmlformats.org/drawingml/2006/main">
            <a:off x="628650" y="821055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THE EXERCISE SHOULD END WITH ONE DOCUMENTED DISPOSITION</a:t>
            </a:r>
          </a:p>
        </p:txBody>
      </p:sp>
      <p:sp>
        <p:nvSpPr>
          <p:cNvPr id="149" name="result-0-c">
            <a:extLst xmlns:a="http://schemas.openxmlformats.org/drawingml/2006/main">
              <a:ext uri="{FF2B5EF4-FFF2-40B4-BE49-F238E27FC236}">
                <a16:creationId xmlns:a16="http://schemas.microsoft.com/office/drawing/2014/main" id="{EDD36CBE-E4C4-4BE3-8B60-698AD4428644}"/>
              </a:ext>
            </a:extLst>
          </p:cNvPr>
          <p:cNvSpPr>
            <a:spLocks xmlns:a="http://schemas.openxmlformats.org/drawingml/2006/main" noGrp="1"/>
          </p:cNvSpPr>
          <p:nvPr/>
        </p:nvSpPr>
        <p:spPr>
          <a:xfrm xmlns:a="http://schemas.openxmlformats.org/drawingml/2006/main">
            <a:off x="457200" y="87058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50" name="result-0-x">
            <a:extLst xmlns:a="http://schemas.openxmlformats.org/drawingml/2006/main">
              <a:ext uri="{FF2B5EF4-FFF2-40B4-BE49-F238E27FC236}">
                <a16:creationId xmlns:a16="http://schemas.microsoft.com/office/drawing/2014/main" id="{A289C8E7-37A1-4906-AA4D-FB6C5BE43DAB}"/>
              </a:ext>
            </a:extLst>
          </p:cNvPr>
          <p:cNvSpPr>
            <a:spLocks xmlns:a="http://schemas.openxmlformats.org/drawingml/2006/main" noGrp="1"/>
          </p:cNvSpPr>
          <p:nvPr/>
        </p:nvSpPr>
        <p:spPr>
          <a:xfrm xmlns:a="http://schemas.openxmlformats.org/drawingml/2006/main">
            <a:off x="666750" y="8686800"/>
            <a:ext cx="1952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Proceed with the experiment</a:t>
            </a:r>
          </a:p>
        </p:txBody>
      </p:sp>
      <p:sp>
        <p:nvSpPr>
          <p:cNvPr id="151" name="result-1-c">
            <a:extLst xmlns:a="http://schemas.openxmlformats.org/drawingml/2006/main">
              <a:ext uri="{FF2B5EF4-FFF2-40B4-BE49-F238E27FC236}">
                <a16:creationId xmlns:a16="http://schemas.microsoft.com/office/drawing/2014/main" id="{9CB825C0-E361-4A6F-A53F-DB7CF434E373}"/>
              </a:ext>
            </a:extLst>
          </p:cNvPr>
          <p:cNvSpPr>
            <a:spLocks xmlns:a="http://schemas.openxmlformats.org/drawingml/2006/main" noGrp="1"/>
          </p:cNvSpPr>
          <p:nvPr/>
        </p:nvSpPr>
        <p:spPr>
          <a:xfrm xmlns:a="http://schemas.openxmlformats.org/drawingml/2006/main">
            <a:off x="2743200" y="87058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52" name="result-1-x">
            <a:extLst xmlns:a="http://schemas.openxmlformats.org/drawingml/2006/main">
              <a:ext uri="{FF2B5EF4-FFF2-40B4-BE49-F238E27FC236}">
                <a16:creationId xmlns:a16="http://schemas.microsoft.com/office/drawing/2014/main" id="{EF5AF489-DF1E-46CA-BFED-FCCF01813BA3}"/>
              </a:ext>
            </a:extLst>
          </p:cNvPr>
          <p:cNvSpPr>
            <a:spLocks xmlns:a="http://schemas.openxmlformats.org/drawingml/2006/main" noGrp="1"/>
          </p:cNvSpPr>
          <p:nvPr/>
        </p:nvSpPr>
        <p:spPr>
          <a:xfrm xmlns:a="http://schemas.openxmlformats.org/drawingml/2006/main">
            <a:off x="2952750" y="8686800"/>
            <a:ext cx="1952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Revise the experiment</a:t>
            </a:r>
          </a:p>
        </p:txBody>
      </p:sp>
      <p:sp>
        <p:nvSpPr>
          <p:cNvPr id="153" name="result-2-c">
            <a:extLst xmlns:a="http://schemas.openxmlformats.org/drawingml/2006/main">
              <a:ext uri="{FF2B5EF4-FFF2-40B4-BE49-F238E27FC236}">
                <a16:creationId xmlns:a16="http://schemas.microsoft.com/office/drawing/2014/main" id="{99CF8E3D-0442-4EEE-BBC6-C1F9943A18BD}"/>
              </a:ext>
            </a:extLst>
          </p:cNvPr>
          <p:cNvSpPr>
            <a:spLocks xmlns:a="http://schemas.openxmlformats.org/drawingml/2006/main" noGrp="1"/>
          </p:cNvSpPr>
          <p:nvPr/>
        </p:nvSpPr>
        <p:spPr>
          <a:xfrm xmlns:a="http://schemas.openxmlformats.org/drawingml/2006/main">
            <a:off x="5029200" y="87058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54" name="result-2-x">
            <a:extLst xmlns:a="http://schemas.openxmlformats.org/drawingml/2006/main">
              <a:ext uri="{FF2B5EF4-FFF2-40B4-BE49-F238E27FC236}">
                <a16:creationId xmlns:a16="http://schemas.microsoft.com/office/drawing/2014/main" id="{E58E3646-4006-41F1-B679-5F9A6BA4742F}"/>
              </a:ext>
            </a:extLst>
          </p:cNvPr>
          <p:cNvSpPr>
            <a:spLocks xmlns:a="http://schemas.openxmlformats.org/drawingml/2006/main" noGrp="1"/>
          </p:cNvSpPr>
          <p:nvPr/>
        </p:nvSpPr>
        <p:spPr>
          <a:xfrm xmlns:a="http://schemas.openxmlformats.org/drawingml/2006/main">
            <a:off x="5238750" y="8686800"/>
            <a:ext cx="1952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Improve the workflow first</a:t>
            </a:r>
          </a:p>
        </p:txBody>
      </p:sp>
      <p:sp>
        <p:nvSpPr>
          <p:cNvPr id="155" name="result-3-c">
            <a:extLst xmlns:a="http://schemas.openxmlformats.org/drawingml/2006/main">
              <a:ext uri="{FF2B5EF4-FFF2-40B4-BE49-F238E27FC236}">
                <a16:creationId xmlns:a16="http://schemas.microsoft.com/office/drawing/2014/main" id="{FE4F706E-75D5-4289-9759-349AE25098EC}"/>
              </a:ext>
            </a:extLst>
          </p:cNvPr>
          <p:cNvSpPr>
            <a:spLocks xmlns:a="http://schemas.openxmlformats.org/drawingml/2006/main" noGrp="1"/>
          </p:cNvSpPr>
          <p:nvPr/>
        </p:nvSpPr>
        <p:spPr>
          <a:xfrm xmlns:a="http://schemas.openxmlformats.org/drawingml/2006/main">
            <a:off x="457200" y="90106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56" name="result-3-x">
            <a:extLst xmlns:a="http://schemas.openxmlformats.org/drawingml/2006/main">
              <a:ext uri="{FF2B5EF4-FFF2-40B4-BE49-F238E27FC236}">
                <a16:creationId xmlns:a16="http://schemas.microsoft.com/office/drawing/2014/main" id="{609D61FC-BAA4-42DD-ABDB-22F079D580A3}"/>
              </a:ext>
            </a:extLst>
          </p:cNvPr>
          <p:cNvSpPr>
            <a:spLocks xmlns:a="http://schemas.openxmlformats.org/drawingml/2006/main" noGrp="1"/>
          </p:cNvSpPr>
          <p:nvPr/>
        </p:nvSpPr>
        <p:spPr>
          <a:xfrm xmlns:a="http://schemas.openxmlformats.org/drawingml/2006/main">
            <a:off x="666750" y="8991600"/>
            <a:ext cx="1952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Prepare information or controls first</a:t>
            </a:r>
          </a:p>
        </p:txBody>
      </p:sp>
      <p:sp>
        <p:nvSpPr>
          <p:cNvPr id="157" name="boundary">
            <a:extLst xmlns:a="http://schemas.openxmlformats.org/drawingml/2006/main">
              <a:ext uri="{FF2B5EF4-FFF2-40B4-BE49-F238E27FC236}">
                <a16:creationId xmlns:a16="http://schemas.microsoft.com/office/drawing/2014/main" id="{1E4BD4DF-8577-4A96-A8F8-713563EC0402}"/>
              </a:ext>
            </a:extLst>
          </p:cNvPr>
          <p:cNvSpPr>
            <a:spLocks xmlns:a="http://schemas.openxmlformats.org/drawingml/2006/main" noGrp="1"/>
          </p:cNvSpPr>
          <p:nvPr/>
        </p:nvSpPr>
        <p:spPr>
          <a:xfrm xmlns:a="http://schemas.openxmlformats.org/drawingml/2006/main">
            <a:off x="457200" y="9258300"/>
            <a:ext cx="6858000" cy="266700"/>
          </a:xfrm>
          <a:prstGeom xmlns:a="http://schemas.openxmlformats.org/drawingml/2006/main" prst="roundRect">
            <a:avLst>
              <a:gd name="adj" fmla="val 17857"/>
            </a:avLst>
          </a:prstGeom>
          <a:solidFill xmlns:a="http://schemas.openxmlformats.org/drawingml/2006/main">
            <a:srgbClr val="EAF5F2"/>
          </a:solidFill>
          <a:ln xmlns:a="http://schemas.openxmlformats.org/drawingml/2006/main" w="9525">
            <a:solidFill>
              <a:srgbClr val="B9D8D4"/>
            </a:solidFill>
            <a:prstDash val="solid"/>
          </a:ln>
        </p:spPr>
        <p:txBody>
          <a:bodyPr xmlns:a="http://schemas.openxmlformats.org/drawingml/2006/main"/>
          <a:lstStyle xmlns:a="http://schemas.openxmlformats.org/drawingml/2006/main"/>
          <a:p xmlns:a="http://schemas.openxmlformats.org/drawingml/2006/main">
            <a:endParaRPr/>
          </a:p>
        </p:txBody>
      </p:sp>
      <p:sp>
        <p:nvSpPr>
          <p:cNvPr id="158" name="boundary-copy">
            <a:extLst xmlns:a="http://schemas.openxmlformats.org/drawingml/2006/main">
              <a:ext uri="{FF2B5EF4-FFF2-40B4-BE49-F238E27FC236}">
                <a16:creationId xmlns:a16="http://schemas.microsoft.com/office/drawing/2014/main" id="{01F0A686-4BFF-42CF-8040-14327E4EA7CC}"/>
              </a:ext>
            </a:extLst>
          </p:cNvPr>
          <p:cNvSpPr>
            <a:spLocks xmlns:a="http://schemas.openxmlformats.org/drawingml/2006/main" noGrp="1"/>
          </p:cNvSpPr>
          <p:nvPr/>
        </p:nvSpPr>
        <p:spPr>
          <a:xfrm xmlns:a="http://schemas.openxmlformats.org/drawingml/2006/main">
            <a:off x="571500" y="9324975"/>
            <a:ext cx="66294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1">
                <a:solidFill>
                  <a:srgbClr val="167C80"/>
                </a:solidFill>
              </a:defRPr>
            </a:pPr>
            <a:r>
              <a:rPr sz="600" b="1">
                <a:solidFill>
                  <a:srgbClr val="167C80"/>
                </a:solidFill>
              </a:rPr>
              <a:t>BOUNDARY  This exercise does not approve a product, authorize sensitive information use or transfer leadership accountability to AI.</a:t>
            </a:r>
          </a:p>
        </p:txBody>
      </p:sp>
      <p:sp>
        <p:nvSpPr>
          <p:cNvPr id="159" name="fr-1">
            <a:extLst xmlns:a="http://schemas.openxmlformats.org/drawingml/2006/main">
              <a:ext uri="{FF2B5EF4-FFF2-40B4-BE49-F238E27FC236}">
                <a16:creationId xmlns:a16="http://schemas.microsoft.com/office/drawing/2014/main" id="{FB5AEEF5-5063-4465-9763-563125BF0183}"/>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0" name="fl-1">
            <a:extLst xmlns:a="http://schemas.openxmlformats.org/drawingml/2006/main">
              <a:ext uri="{FF2B5EF4-FFF2-40B4-BE49-F238E27FC236}">
                <a16:creationId xmlns:a16="http://schemas.microsoft.com/office/drawing/2014/main" id="{99B9898D-A2C1-469D-8A07-562F21C10570}"/>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61" name="fu-1">
            <a:extLst xmlns:a="http://schemas.openxmlformats.org/drawingml/2006/main">
              <a:ext uri="{FF2B5EF4-FFF2-40B4-BE49-F238E27FC236}">
                <a16:creationId xmlns:a16="http://schemas.microsoft.com/office/drawing/2014/main" id="{A6EE53ED-22E3-4521-B102-C7BD118EED9D}"/>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
        <p:nvSpPr>
          <p:cNvPr id="162" name="result-4-c">
            <a:extLst xmlns:a="http://schemas.openxmlformats.org/drawingml/2006/main">
              <a:ext uri="{FF2B5EF4-FFF2-40B4-BE49-F238E27FC236}">
                <a16:creationId xmlns:a16="http://schemas.microsoft.com/office/drawing/2014/main" id="{9D234BBF-096A-446D-8150-9D6D63A47A57}"/>
              </a:ext>
            </a:extLst>
          </p:cNvPr>
          <p:cNvSpPr>
            <a:spLocks xmlns:a="http://schemas.openxmlformats.org/drawingml/2006/main" noGrp="1"/>
          </p:cNvSpPr>
          <p:nvPr/>
        </p:nvSpPr>
        <p:spPr>
          <a:xfrm xmlns:a="http://schemas.openxmlformats.org/drawingml/2006/main">
            <a:off x="2743200" y="9010650"/>
            <a:ext cx="133350" cy="133350"/>
          </a:xfrm>
          <a:prstGeom xmlns:a="http://schemas.openxmlformats.org/drawingml/2006/main" prst="roundRect">
            <a:avLst>
              <a:gd name="adj" fmla="val 21429"/>
            </a:avLst>
          </a:prstGeom>
          <a:solidFill xmlns:a="http://schemas.openxmlformats.org/drawingml/2006/main">
            <a:srgbClr val="FFFFFF"/>
          </a:solidFill>
          <a:ln xmlns:a="http://schemas.openxmlformats.org/drawingml/2006/main" w="9525">
            <a:solidFill>
              <a:srgbClr val="6A4C93"/>
            </a:solidFill>
            <a:prstDash val="solid"/>
          </a:ln>
        </p:spPr>
      </p:sp>
      <p:sp>
        <p:nvSpPr>
          <p:cNvPr id="163" name="result-4-x">
            <a:extLst xmlns:a="http://schemas.openxmlformats.org/drawingml/2006/main">
              <a:ext uri="{FF2B5EF4-FFF2-40B4-BE49-F238E27FC236}">
                <a16:creationId xmlns:a16="http://schemas.microsoft.com/office/drawing/2014/main" id="{DBB0D993-5E1A-43ED-9624-58BDFD719555}"/>
              </a:ext>
            </a:extLst>
          </p:cNvPr>
          <p:cNvSpPr>
            <a:spLocks xmlns:a="http://schemas.openxmlformats.org/drawingml/2006/main" noGrp="1"/>
          </p:cNvSpPr>
          <p:nvPr/>
        </p:nvSpPr>
        <p:spPr>
          <a:xfrm xmlns:a="http://schemas.openxmlformats.org/drawingml/2006/main">
            <a:off x="2952750" y="8991600"/>
            <a:ext cx="1952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00" b="0">
                <a:solidFill>
                  <a:srgbClr val="1D2935"/>
                </a:solidFill>
              </a:defRPr>
            </a:pPr>
            <a:r>
              <a:rPr sz="600" b="0">
                <a:solidFill>
                  <a:srgbClr val="1D2935"/>
                </a:solidFill>
              </a:rPr>
              <a:t>Stop the current experiment</a:t>
            </a:r>
          </a:p>
        </p:txBody>
      </p:sp>
      <p:sp>
        <p:nvSpPr>
          <p:cNvPr id="164" name="result-5-c">
            <a:extLst xmlns:a="http://schemas.openxmlformats.org/drawingml/2006/main">
              <a:ext uri="{FF2B5EF4-FFF2-40B4-BE49-F238E27FC236}">
                <a16:creationId xmlns:a16="http://schemas.microsoft.com/office/drawing/2014/main" id="{E986D3D5-EF89-4BB9-983C-2D4E4F146A3B}"/>
              </a:ext>
            </a:extLst>
          </p:cNvPr>
          <p:cNvSpPr>
            <a:spLocks xmlns:a="http://schemas.openxmlformats.org/drawingml/2006/main" noGrp="1"/>
          </p:cNvSpPr>
          <p:nvPr/>
        </p:nvSpPr>
        <p:spPr>
          <a:xfrm xmlns:a="http://schemas.openxmlformats.org/drawingml/2006/main">
            <a:off x="5029200" y="9010650"/>
            <a:ext cx="133350" cy="133350"/>
          </a:xfrm>
          <a:prstGeom xmlns:a="http://schemas.openxmlformats.org/drawingml/2006/main" prst="roundRect">
            <a:avLst>
              <a:gd name="adj" fmla="val 21429"/>
            </a:avLst>
          </a:prstGeom>
          <a:solidFill xmlns:a="http://schemas.openxmlformats.org/drawingml/2006/main">
            <a:srgbClr val="FFFFFF"/>
          </a:solidFill>
          <a:ln xmlns:a="http://schemas.openxmlformats.org/drawingml/2006/main" w="9525">
            <a:solidFill>
              <a:srgbClr val="6A4C93"/>
            </a:solidFill>
            <a:prstDash val="solid"/>
          </a:ln>
        </p:spPr>
      </p:sp>
      <p:sp>
        <p:nvSpPr>
          <p:cNvPr id="165" name="result-5-x">
            <a:extLst xmlns:a="http://schemas.openxmlformats.org/drawingml/2006/main">
              <a:ext uri="{FF2B5EF4-FFF2-40B4-BE49-F238E27FC236}">
                <a16:creationId xmlns:a16="http://schemas.microsoft.com/office/drawing/2014/main" id="{9E5169C1-5306-4944-8AC8-8282E3E108BE}"/>
              </a:ext>
            </a:extLst>
          </p:cNvPr>
          <p:cNvSpPr>
            <a:spLocks xmlns:a="http://schemas.openxmlformats.org/drawingml/2006/main" noGrp="1"/>
          </p:cNvSpPr>
          <p:nvPr/>
        </p:nvSpPr>
        <p:spPr>
          <a:xfrm xmlns:a="http://schemas.openxmlformats.org/drawingml/2006/main">
            <a:off x="5238750" y="8991600"/>
            <a:ext cx="1809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00" b="0">
                <a:solidFill>
                  <a:srgbClr val="1D2935"/>
                </a:solidFill>
              </a:defRPr>
            </a:pPr>
            <a:r>
              <a:rPr sz="600" b="0">
                <a:solidFill>
                  <a:srgbClr val="1D2935"/>
                </a:solidFill>
              </a:rPr>
              <a:t>Do not pursue</a:t>
            </a:r>
          </a:p>
        </p:txBody>
      </p:sp>
    </p:spTree>
    <p:extLst>
      <p:ext uri="{BB962C8B-B14F-4D97-AF65-F5344CB8AC3E}">
        <p14:creationId xmlns:p14="http://schemas.microsoft.com/office/powerpoint/2010/main" val="68018748"/>
      </p:ext>
    </p:extLst>
  </p:cSld>
</p:sld>
</file>

<file path=ppt/slides/slide2.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2">
            <a:extLst xmlns:a="http://schemas.openxmlformats.org/drawingml/2006/main">
              <a:ext uri="{FF2B5EF4-FFF2-40B4-BE49-F238E27FC236}">
                <a16:creationId xmlns:a16="http://schemas.microsoft.com/office/drawing/2014/main" id="{4C40859A-D9D9-4D34-BBCF-CA7691AF8F1A}"/>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67C80"/>
                </a:solidFill>
              </a:defRPr>
            </a:pPr>
            <a:r>
              <a:rPr sz="750" b="1">
                <a:solidFill>
                  <a:srgbClr val="167C80"/>
                </a:solidFill>
              </a:rPr>
              <a:t>BIZAI CANVAS — FACILITATOR EDITION</a:t>
            </a:r>
          </a:p>
        </p:txBody>
      </p:sp>
      <p:sp>
        <p:nvSpPr>
          <p:cNvPr id="115" name="page-2">
            <a:extLst xmlns:a="http://schemas.openxmlformats.org/drawingml/2006/main">
              <a:ext uri="{FF2B5EF4-FFF2-40B4-BE49-F238E27FC236}">
                <a16:creationId xmlns:a16="http://schemas.microsoft.com/office/drawing/2014/main" id="{FD719AFC-6D34-478B-BF7B-084238807819}"/>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2 / 7</a:t>
            </a:r>
          </a:p>
        </p:txBody>
      </p:sp>
      <p:sp>
        <p:nvSpPr>
          <p:cNvPr id="116" name="title-2">
            <a:extLst xmlns:a="http://schemas.openxmlformats.org/drawingml/2006/main">
              <a:ext uri="{FF2B5EF4-FFF2-40B4-BE49-F238E27FC236}">
                <a16:creationId xmlns:a16="http://schemas.microsoft.com/office/drawing/2014/main" id="{4D46931D-57CD-477E-9D54-1936FFD1B178}"/>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READY THE ROOM AND THE WORK.</a:t>
            </a:r>
          </a:p>
        </p:txBody>
      </p:sp>
      <p:sp>
        <p:nvSpPr>
          <p:cNvPr id="117" name="sub-2">
            <a:extLst xmlns:a="http://schemas.openxmlformats.org/drawingml/2006/main">
              <a:ext uri="{FF2B5EF4-FFF2-40B4-BE49-F238E27FC236}">
                <a16:creationId xmlns:a16="http://schemas.microsoft.com/office/drawing/2014/main" id="{D4CA2A6A-CDEB-492E-BE7E-7764B5EFC81F}"/>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A short preparation discipline prevents the session from becoming tool shopping or an unfocused discussion.</a:t>
            </a:r>
          </a:p>
        </p:txBody>
      </p:sp>
      <p:sp>
        <p:nvSpPr>
          <p:cNvPr id="118" name="hr-2">
            <a:extLst xmlns:a="http://schemas.openxmlformats.org/drawingml/2006/main">
              <a:ext uri="{FF2B5EF4-FFF2-40B4-BE49-F238E27FC236}">
                <a16:creationId xmlns:a16="http://schemas.microsoft.com/office/drawing/2014/main" id="{507BA170-6D30-4F70-8B51-4B33669E571F}"/>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before-b">
            <a:extLst xmlns:a="http://schemas.openxmlformats.org/drawingml/2006/main">
              <a:ext uri="{FF2B5EF4-FFF2-40B4-BE49-F238E27FC236}">
                <a16:creationId xmlns:a16="http://schemas.microsoft.com/office/drawing/2014/main" id="{F8FE9BAA-27B0-4264-9E3B-9398CC868598}"/>
              </a:ext>
            </a:extLst>
          </p:cNvPr>
          <p:cNvSpPr>
            <a:spLocks xmlns:a="http://schemas.openxmlformats.org/drawingml/2006/main" noGrp="1"/>
          </p:cNvSpPr>
          <p:nvPr/>
        </p:nvSpPr>
        <p:spPr>
          <a:xfrm xmlns:a="http://schemas.openxmlformats.org/drawingml/2006/main">
            <a:off x="457200" y="2095500"/>
            <a:ext cx="6858000" cy="457200"/>
          </a:xfrm>
          <a:prstGeom xmlns:a="http://schemas.openxmlformats.org/drawingml/2006/main" prst="roundRect">
            <a:avLst>
              <a:gd name="adj" fmla="val 14583"/>
            </a:avLst>
          </a:prstGeom>
          <a:solidFill xmlns:a="http://schemas.openxmlformats.org/drawingml/2006/main">
            <a:srgbClr val="167C80"/>
          </a:solidFill>
          <a:ln xmlns:a="http://schemas.openxmlformats.org/drawingml/2006/main" w="0">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before-t">
            <a:extLst xmlns:a="http://schemas.openxmlformats.org/drawingml/2006/main">
              <a:ext uri="{FF2B5EF4-FFF2-40B4-BE49-F238E27FC236}">
                <a16:creationId xmlns:a16="http://schemas.microsoft.com/office/drawing/2014/main" id="{FC93B6AA-DFA6-4EBA-BDBC-B9D090EA3D07}"/>
              </a:ext>
            </a:extLst>
          </p:cNvPr>
          <p:cNvSpPr>
            <a:spLocks xmlns:a="http://schemas.openxmlformats.org/drawingml/2006/main" noGrp="1"/>
          </p:cNvSpPr>
          <p:nvPr/>
        </p:nvSpPr>
        <p:spPr>
          <a:xfrm xmlns:a="http://schemas.openxmlformats.org/drawingml/2006/main">
            <a:off x="628650" y="2209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BEFORE THE MEETING</a:t>
            </a:r>
          </a:p>
        </p:txBody>
      </p:sp>
      <p:sp>
        <p:nvSpPr>
          <p:cNvPr id="121" name="prep-0-c">
            <a:extLst xmlns:a="http://schemas.openxmlformats.org/drawingml/2006/main">
              <a:ext uri="{FF2B5EF4-FFF2-40B4-BE49-F238E27FC236}">
                <a16:creationId xmlns:a16="http://schemas.microsoft.com/office/drawing/2014/main" id="{4F432949-B96E-410B-81AB-A19772F93E1E}"/>
              </a:ext>
            </a:extLst>
          </p:cNvPr>
          <p:cNvSpPr>
            <a:spLocks xmlns:a="http://schemas.openxmlformats.org/drawingml/2006/main" noGrp="1"/>
          </p:cNvSpPr>
          <p:nvPr/>
        </p:nvSpPr>
        <p:spPr>
          <a:xfrm xmlns:a="http://schemas.openxmlformats.org/drawingml/2006/main">
            <a:off x="457200" y="27813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2" name="prep-0-x">
            <a:extLst xmlns:a="http://schemas.openxmlformats.org/drawingml/2006/main">
              <a:ext uri="{FF2B5EF4-FFF2-40B4-BE49-F238E27FC236}">
                <a16:creationId xmlns:a16="http://schemas.microsoft.com/office/drawing/2014/main" id="{3A5340D1-26EE-4B8B-815F-71D4B091C0D2}"/>
              </a:ext>
            </a:extLst>
          </p:cNvPr>
          <p:cNvSpPr>
            <a:spLocks xmlns:a="http://schemas.openxmlformats.org/drawingml/2006/main" noGrp="1"/>
          </p:cNvSpPr>
          <p:nvPr/>
        </p:nvSpPr>
        <p:spPr>
          <a:xfrm xmlns:a="http://schemas.openxmlformats.org/drawingml/2006/main">
            <a:off x="666750" y="27622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Choose one real workflow candidate—not an entire department.</a:t>
            </a:r>
          </a:p>
        </p:txBody>
      </p:sp>
      <p:sp>
        <p:nvSpPr>
          <p:cNvPr id="123" name="prep-1-c">
            <a:extLst xmlns:a="http://schemas.openxmlformats.org/drawingml/2006/main">
              <a:ext uri="{FF2B5EF4-FFF2-40B4-BE49-F238E27FC236}">
                <a16:creationId xmlns:a16="http://schemas.microsoft.com/office/drawing/2014/main" id="{54940144-174E-4A34-B417-408DB98A1F01}"/>
              </a:ext>
            </a:extLst>
          </p:cNvPr>
          <p:cNvSpPr>
            <a:spLocks xmlns:a="http://schemas.openxmlformats.org/drawingml/2006/main" noGrp="1"/>
          </p:cNvSpPr>
          <p:nvPr/>
        </p:nvSpPr>
        <p:spPr>
          <a:xfrm xmlns:a="http://schemas.openxmlformats.org/drawingml/2006/main">
            <a:off x="3886200" y="27813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4" name="prep-1-x">
            <a:extLst xmlns:a="http://schemas.openxmlformats.org/drawingml/2006/main">
              <a:ext uri="{FF2B5EF4-FFF2-40B4-BE49-F238E27FC236}">
                <a16:creationId xmlns:a16="http://schemas.microsoft.com/office/drawing/2014/main" id="{0588A520-0969-4620-9996-58C1EF3614DB}"/>
              </a:ext>
            </a:extLst>
          </p:cNvPr>
          <p:cNvSpPr>
            <a:spLocks xmlns:a="http://schemas.openxmlformats.org/drawingml/2006/main" noGrp="1"/>
          </p:cNvSpPr>
          <p:nvPr/>
        </p:nvSpPr>
        <p:spPr>
          <a:xfrm xmlns:a="http://schemas.openxmlformats.org/drawingml/2006/main">
            <a:off x="4095750" y="27622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Invite 3–6 people who know the work and its consequences.</a:t>
            </a:r>
          </a:p>
        </p:txBody>
      </p:sp>
      <p:sp>
        <p:nvSpPr>
          <p:cNvPr id="125" name="prep-2-c">
            <a:extLst xmlns:a="http://schemas.openxmlformats.org/drawingml/2006/main">
              <a:ext uri="{FF2B5EF4-FFF2-40B4-BE49-F238E27FC236}">
                <a16:creationId xmlns:a16="http://schemas.microsoft.com/office/drawing/2014/main" id="{29C20EEA-1CEF-4E18-B0A1-CE14EC4E80C5}"/>
              </a:ext>
            </a:extLst>
          </p:cNvPr>
          <p:cNvSpPr>
            <a:spLocks xmlns:a="http://schemas.openxmlformats.org/drawingml/2006/main" noGrp="1"/>
          </p:cNvSpPr>
          <p:nvPr/>
        </p:nvSpPr>
        <p:spPr>
          <a:xfrm xmlns:a="http://schemas.openxmlformats.org/drawingml/2006/main">
            <a:off x="457200" y="32385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6" name="prep-2-x">
            <a:extLst xmlns:a="http://schemas.openxmlformats.org/drawingml/2006/main">
              <a:ext uri="{FF2B5EF4-FFF2-40B4-BE49-F238E27FC236}">
                <a16:creationId xmlns:a16="http://schemas.microsoft.com/office/drawing/2014/main" id="{8125FE9F-5FC6-4491-A4F6-993305860109}"/>
              </a:ext>
            </a:extLst>
          </p:cNvPr>
          <p:cNvSpPr>
            <a:spLocks xmlns:a="http://schemas.openxmlformats.org/drawingml/2006/main" noGrp="1"/>
          </p:cNvSpPr>
          <p:nvPr/>
        </p:nvSpPr>
        <p:spPr>
          <a:xfrm xmlns:a="http://schemas.openxmlformats.org/drawingml/2006/main">
            <a:off x="666750" y="32194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Print or share one Team Edition per group.</a:t>
            </a:r>
          </a:p>
        </p:txBody>
      </p:sp>
      <p:sp>
        <p:nvSpPr>
          <p:cNvPr id="127" name="prep-3-c">
            <a:extLst xmlns:a="http://schemas.openxmlformats.org/drawingml/2006/main">
              <a:ext uri="{FF2B5EF4-FFF2-40B4-BE49-F238E27FC236}">
                <a16:creationId xmlns:a16="http://schemas.microsoft.com/office/drawing/2014/main" id="{D25C1CEA-85B0-4610-BF0A-D1EB6E11EBC1}"/>
              </a:ext>
            </a:extLst>
          </p:cNvPr>
          <p:cNvSpPr>
            <a:spLocks xmlns:a="http://schemas.openxmlformats.org/drawingml/2006/main" noGrp="1"/>
          </p:cNvSpPr>
          <p:nvPr/>
        </p:nvSpPr>
        <p:spPr>
          <a:xfrm xmlns:a="http://schemas.openxmlformats.org/drawingml/2006/main">
            <a:off x="3886200" y="32385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8" name="prep-3-x">
            <a:extLst xmlns:a="http://schemas.openxmlformats.org/drawingml/2006/main">
              <a:ext uri="{FF2B5EF4-FFF2-40B4-BE49-F238E27FC236}">
                <a16:creationId xmlns:a16="http://schemas.microsoft.com/office/drawing/2014/main" id="{E8384D3E-38D2-4AAC-AD8C-8A579140BA7C}"/>
              </a:ext>
            </a:extLst>
          </p:cNvPr>
          <p:cNvSpPr>
            <a:spLocks xmlns:a="http://schemas.openxmlformats.org/drawingml/2006/main" noGrp="1"/>
          </p:cNvSpPr>
          <p:nvPr/>
        </p:nvSpPr>
        <p:spPr>
          <a:xfrm xmlns:a="http://schemas.openxmlformats.org/drawingml/2006/main">
            <a:off x="4095750" y="32194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Bring one recent, ordinary example of the work.</a:t>
            </a:r>
          </a:p>
        </p:txBody>
      </p:sp>
      <p:sp>
        <p:nvSpPr>
          <p:cNvPr id="129" name="prep-4-c">
            <a:extLst xmlns:a="http://schemas.openxmlformats.org/drawingml/2006/main">
              <a:ext uri="{FF2B5EF4-FFF2-40B4-BE49-F238E27FC236}">
                <a16:creationId xmlns:a16="http://schemas.microsoft.com/office/drawing/2014/main" id="{C160280F-BBFE-47E5-97E2-E07395E31D2D}"/>
              </a:ext>
            </a:extLst>
          </p:cNvPr>
          <p:cNvSpPr>
            <a:spLocks xmlns:a="http://schemas.openxmlformats.org/drawingml/2006/main" noGrp="1"/>
          </p:cNvSpPr>
          <p:nvPr/>
        </p:nvSpPr>
        <p:spPr>
          <a:xfrm xmlns:a="http://schemas.openxmlformats.org/drawingml/2006/main">
            <a:off x="457200" y="36957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30" name="prep-4-x">
            <a:extLst xmlns:a="http://schemas.openxmlformats.org/drawingml/2006/main">
              <a:ext uri="{FF2B5EF4-FFF2-40B4-BE49-F238E27FC236}">
                <a16:creationId xmlns:a16="http://schemas.microsoft.com/office/drawing/2014/main" id="{D536C2C3-318C-488B-98E2-72DE9C2DA8BD}"/>
              </a:ext>
            </a:extLst>
          </p:cNvPr>
          <p:cNvSpPr>
            <a:spLocks xmlns:a="http://schemas.openxmlformats.org/drawingml/2006/main" noGrp="1"/>
          </p:cNvSpPr>
          <p:nvPr/>
        </p:nvSpPr>
        <p:spPr>
          <a:xfrm xmlns:a="http://schemas.openxmlformats.org/drawingml/2006/main">
            <a:off x="666750" y="36766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Confirm whether any information is confidential, regulated or contractually restricted.</a:t>
            </a:r>
          </a:p>
        </p:txBody>
      </p:sp>
      <p:sp>
        <p:nvSpPr>
          <p:cNvPr id="131" name="prep-5-c">
            <a:extLst xmlns:a="http://schemas.openxmlformats.org/drawingml/2006/main">
              <a:ext uri="{FF2B5EF4-FFF2-40B4-BE49-F238E27FC236}">
                <a16:creationId xmlns:a16="http://schemas.microsoft.com/office/drawing/2014/main" id="{616B2E73-6550-4B85-A399-DDCB2E658EF5}"/>
              </a:ext>
            </a:extLst>
          </p:cNvPr>
          <p:cNvSpPr>
            <a:spLocks xmlns:a="http://schemas.openxmlformats.org/drawingml/2006/main" noGrp="1"/>
          </p:cNvSpPr>
          <p:nvPr/>
        </p:nvSpPr>
        <p:spPr>
          <a:xfrm xmlns:a="http://schemas.openxmlformats.org/drawingml/2006/main">
            <a:off x="3886200" y="36957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32" name="prep-5-x">
            <a:extLst xmlns:a="http://schemas.openxmlformats.org/drawingml/2006/main">
              <a:ext uri="{FF2B5EF4-FFF2-40B4-BE49-F238E27FC236}">
                <a16:creationId xmlns:a16="http://schemas.microsoft.com/office/drawing/2014/main" id="{A7FF9FF1-0235-4905-9F14-7CDE78D654E4}"/>
              </a:ext>
            </a:extLst>
          </p:cNvPr>
          <p:cNvSpPr>
            <a:spLocks xmlns:a="http://schemas.openxmlformats.org/drawingml/2006/main" noGrp="1"/>
          </p:cNvSpPr>
          <p:nvPr/>
        </p:nvSpPr>
        <p:spPr>
          <a:xfrm xmlns:a="http://schemas.openxmlformats.org/drawingml/2006/main">
            <a:off x="4095750" y="3676650"/>
            <a:ext cx="29813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Reserve 60 uninterrupted minutes; name a timekeeper and recorder.</a:t>
            </a:r>
          </a:p>
        </p:txBody>
      </p:sp>
      <p:sp>
        <p:nvSpPr>
          <p:cNvPr id="133" name="roles-b">
            <a:extLst xmlns:a="http://schemas.openxmlformats.org/drawingml/2006/main">
              <a:ext uri="{FF2B5EF4-FFF2-40B4-BE49-F238E27FC236}">
                <a16:creationId xmlns:a16="http://schemas.microsoft.com/office/drawing/2014/main" id="{C53EA6A3-835B-4D59-AC9C-F54075D01BD4}"/>
              </a:ext>
            </a:extLst>
          </p:cNvPr>
          <p:cNvSpPr>
            <a:spLocks xmlns:a="http://schemas.openxmlformats.org/drawingml/2006/main" noGrp="1"/>
          </p:cNvSpPr>
          <p:nvPr/>
        </p:nvSpPr>
        <p:spPr>
          <a:xfrm xmlns:a="http://schemas.openxmlformats.org/drawingml/2006/main">
            <a:off x="457200" y="4333875"/>
            <a:ext cx="6858000" cy="457200"/>
          </a:xfrm>
          <a:prstGeom xmlns:a="http://schemas.openxmlformats.org/drawingml/2006/main" prst="roundRect">
            <a:avLst>
              <a:gd name="adj" fmla="val 14583"/>
            </a:avLst>
          </a:prstGeom>
          <a:solidFill xmlns:a="http://schemas.openxmlformats.org/drawingml/2006/main">
            <a:srgbClr val="397A58"/>
          </a:solidFill>
          <a:ln xmlns:a="http://schemas.openxmlformats.org/drawingml/2006/main" w="0">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34" name="roles-t">
            <a:extLst xmlns:a="http://schemas.openxmlformats.org/drawingml/2006/main">
              <a:ext uri="{FF2B5EF4-FFF2-40B4-BE49-F238E27FC236}">
                <a16:creationId xmlns:a16="http://schemas.microsoft.com/office/drawing/2014/main" id="{264F856B-FA90-44A0-8BD9-D6DA91CD1D24}"/>
              </a:ext>
            </a:extLst>
          </p:cNvPr>
          <p:cNvSpPr>
            <a:spLocks xmlns:a="http://schemas.openxmlformats.org/drawingml/2006/main" noGrp="1"/>
          </p:cNvSpPr>
          <p:nvPr/>
        </p:nvSpPr>
        <p:spPr>
          <a:xfrm xmlns:a="http://schemas.openxmlformats.org/drawingml/2006/main">
            <a:off x="628650" y="4448175"/>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WHO SHOULD BE IN THE ROOM</a:t>
            </a:r>
          </a:p>
        </p:txBody>
      </p:sp>
      <p:sp>
        <p:nvSpPr>
          <p:cNvPr id="135" name="owner-box">
            <a:extLst xmlns:a="http://schemas.openxmlformats.org/drawingml/2006/main">
              <a:ext uri="{FF2B5EF4-FFF2-40B4-BE49-F238E27FC236}">
                <a16:creationId xmlns:a16="http://schemas.microsoft.com/office/drawing/2014/main" id="{F520F79A-11F1-41C0-A5FA-6FDB68C690B0}"/>
              </a:ext>
            </a:extLst>
          </p:cNvPr>
          <p:cNvSpPr>
            <a:spLocks xmlns:a="http://schemas.openxmlformats.org/drawingml/2006/main" noGrp="1"/>
          </p:cNvSpPr>
          <p:nvPr/>
        </p:nvSpPr>
        <p:spPr>
          <a:xfrm xmlns:a="http://schemas.openxmlformats.org/drawingml/2006/main">
            <a:off x="457200" y="4981575"/>
            <a:ext cx="2133600" cy="1190625"/>
          </a:xfrm>
          <a:prstGeom xmlns:a="http://schemas.openxmlformats.org/drawingml/2006/main" prst="roundRect">
            <a:avLst>
              <a:gd name="adj" fmla="val 6400"/>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6" name="owner-a">
            <a:extLst xmlns:a="http://schemas.openxmlformats.org/drawingml/2006/main">
              <a:ext uri="{FF2B5EF4-FFF2-40B4-BE49-F238E27FC236}">
                <a16:creationId xmlns:a16="http://schemas.microsoft.com/office/drawing/2014/main" id="{F5286C07-15F2-4A2E-8373-59B2E05B843B}"/>
              </a:ext>
            </a:extLst>
          </p:cNvPr>
          <p:cNvSpPr>
            <a:spLocks xmlns:a="http://schemas.openxmlformats.org/drawingml/2006/main" noGrp="1"/>
          </p:cNvSpPr>
          <p:nvPr/>
        </p:nvSpPr>
        <p:spPr>
          <a:xfrm xmlns:a="http://schemas.openxmlformats.org/drawingml/2006/main">
            <a:off x="457200" y="4981575"/>
            <a:ext cx="66675" cy="1190625"/>
          </a:xfrm>
          <a:prstGeom xmlns:a="http://schemas.openxmlformats.org/drawingml/2006/main" prst="roundRect">
            <a:avLst>
              <a:gd name="adj" fmla="val 50000"/>
            </a:avLst>
          </a:prstGeom>
          <a:solidFill xmlns:a="http://schemas.openxmlformats.org/drawingml/2006/main">
            <a:srgbClr val="397A58"/>
          </a:solidFill>
          <a:ln xmlns:a="http://schemas.openxmlformats.org/drawingml/2006/main" w="0">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37" name="owner-h">
            <a:extLst xmlns:a="http://schemas.openxmlformats.org/drawingml/2006/main">
              <a:ext uri="{FF2B5EF4-FFF2-40B4-BE49-F238E27FC236}">
                <a16:creationId xmlns:a16="http://schemas.microsoft.com/office/drawing/2014/main" id="{78BF4C02-CABA-43F6-9B3A-E33CCDCD5D54}"/>
              </a:ext>
            </a:extLst>
          </p:cNvPr>
          <p:cNvSpPr>
            <a:spLocks xmlns:a="http://schemas.openxmlformats.org/drawingml/2006/main" noGrp="1"/>
          </p:cNvSpPr>
          <p:nvPr/>
        </p:nvSpPr>
        <p:spPr>
          <a:xfrm xmlns:a="http://schemas.openxmlformats.org/drawingml/2006/main">
            <a:off x="647700" y="5124450"/>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OUTCOME OWNER</a:t>
            </a:r>
          </a:p>
        </p:txBody>
      </p:sp>
      <p:sp>
        <p:nvSpPr>
          <p:cNvPr id="138" name="owner-p">
            <a:extLst xmlns:a="http://schemas.openxmlformats.org/drawingml/2006/main">
              <a:ext uri="{FF2B5EF4-FFF2-40B4-BE49-F238E27FC236}">
                <a16:creationId xmlns:a16="http://schemas.microsoft.com/office/drawing/2014/main" id="{8C90A1DA-5406-4F30-917B-CBDC413158B8}"/>
              </a:ext>
            </a:extLst>
          </p:cNvPr>
          <p:cNvSpPr>
            <a:spLocks xmlns:a="http://schemas.openxmlformats.org/drawingml/2006/main" noGrp="1"/>
          </p:cNvSpPr>
          <p:nvPr/>
        </p:nvSpPr>
        <p:spPr>
          <a:xfrm xmlns:a="http://schemas.openxmlformats.org/drawingml/2006/main">
            <a:off x="647700" y="5400675"/>
            <a:ext cx="17907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Can define the result, approve the boundary and assign the next action.</a:t>
            </a:r>
          </a:p>
        </p:txBody>
      </p:sp>
      <p:sp>
        <p:nvSpPr>
          <p:cNvPr id="139" name="practitioner-box">
            <a:extLst xmlns:a="http://schemas.openxmlformats.org/drawingml/2006/main">
              <a:ext uri="{FF2B5EF4-FFF2-40B4-BE49-F238E27FC236}">
                <a16:creationId xmlns:a16="http://schemas.microsoft.com/office/drawing/2014/main" id="{A1E658EE-65AE-44D8-97D5-D9B128428A6B}"/>
              </a:ext>
            </a:extLst>
          </p:cNvPr>
          <p:cNvSpPr>
            <a:spLocks xmlns:a="http://schemas.openxmlformats.org/drawingml/2006/main" noGrp="1"/>
          </p:cNvSpPr>
          <p:nvPr/>
        </p:nvSpPr>
        <p:spPr>
          <a:xfrm xmlns:a="http://schemas.openxmlformats.org/drawingml/2006/main">
            <a:off x="2819400" y="4981575"/>
            <a:ext cx="2133600" cy="1190625"/>
          </a:xfrm>
          <a:prstGeom xmlns:a="http://schemas.openxmlformats.org/drawingml/2006/main" prst="roundRect">
            <a:avLst>
              <a:gd name="adj" fmla="val 6400"/>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0" name="practitioner-a">
            <a:extLst xmlns:a="http://schemas.openxmlformats.org/drawingml/2006/main">
              <a:ext uri="{FF2B5EF4-FFF2-40B4-BE49-F238E27FC236}">
                <a16:creationId xmlns:a16="http://schemas.microsoft.com/office/drawing/2014/main" id="{D2DE643C-5EAE-4281-96B9-3563CDA32658}"/>
              </a:ext>
            </a:extLst>
          </p:cNvPr>
          <p:cNvSpPr>
            <a:spLocks xmlns:a="http://schemas.openxmlformats.org/drawingml/2006/main" noGrp="1"/>
          </p:cNvSpPr>
          <p:nvPr/>
        </p:nvSpPr>
        <p:spPr>
          <a:xfrm xmlns:a="http://schemas.openxmlformats.org/drawingml/2006/main">
            <a:off x="2819400" y="4981575"/>
            <a:ext cx="66675" cy="1190625"/>
          </a:xfrm>
          <a:prstGeom xmlns:a="http://schemas.openxmlformats.org/drawingml/2006/main" prst="roundRect">
            <a:avLst>
              <a:gd name="adj" fmla="val 50000"/>
            </a:avLst>
          </a:prstGeom>
          <a:solidFill xmlns:a="http://schemas.openxmlformats.org/drawingml/2006/main">
            <a:srgbClr val="B65C35"/>
          </a:solidFill>
          <a:ln xmlns:a="http://schemas.openxmlformats.org/drawingml/2006/main" w="0">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41" name="practitioner-h">
            <a:extLst xmlns:a="http://schemas.openxmlformats.org/drawingml/2006/main">
              <a:ext uri="{FF2B5EF4-FFF2-40B4-BE49-F238E27FC236}">
                <a16:creationId xmlns:a16="http://schemas.microsoft.com/office/drawing/2014/main" id="{06CC1DD4-3C12-463D-ABAE-7A3AEAF4B3F8}"/>
              </a:ext>
            </a:extLst>
          </p:cNvPr>
          <p:cNvSpPr>
            <a:spLocks xmlns:a="http://schemas.openxmlformats.org/drawingml/2006/main" noGrp="1"/>
          </p:cNvSpPr>
          <p:nvPr/>
        </p:nvSpPr>
        <p:spPr>
          <a:xfrm xmlns:a="http://schemas.openxmlformats.org/drawingml/2006/main">
            <a:off x="3009900" y="5124450"/>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WORK PRACTITIONER</a:t>
            </a:r>
          </a:p>
        </p:txBody>
      </p:sp>
      <p:sp>
        <p:nvSpPr>
          <p:cNvPr id="142" name="practitioner-p">
            <a:extLst xmlns:a="http://schemas.openxmlformats.org/drawingml/2006/main">
              <a:ext uri="{FF2B5EF4-FFF2-40B4-BE49-F238E27FC236}">
                <a16:creationId xmlns:a16="http://schemas.microsoft.com/office/drawing/2014/main" id="{B7A409E0-FCA8-4ABD-981B-5EACC42374CF}"/>
              </a:ext>
            </a:extLst>
          </p:cNvPr>
          <p:cNvSpPr>
            <a:spLocks xmlns:a="http://schemas.openxmlformats.org/drawingml/2006/main" noGrp="1"/>
          </p:cNvSpPr>
          <p:nvPr/>
        </p:nvSpPr>
        <p:spPr>
          <a:xfrm xmlns:a="http://schemas.openxmlformats.org/drawingml/2006/main">
            <a:off x="3009900" y="5400675"/>
            <a:ext cx="17907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Can explain the actual steps, exceptions, handoffs and friction.</a:t>
            </a:r>
          </a:p>
        </p:txBody>
      </p:sp>
      <p:sp>
        <p:nvSpPr>
          <p:cNvPr id="143" name="reviewer-box">
            <a:extLst xmlns:a="http://schemas.openxmlformats.org/drawingml/2006/main">
              <a:ext uri="{FF2B5EF4-FFF2-40B4-BE49-F238E27FC236}">
                <a16:creationId xmlns:a16="http://schemas.microsoft.com/office/drawing/2014/main" id="{D38267D7-2E25-4A18-B84E-79CA31404765}"/>
              </a:ext>
            </a:extLst>
          </p:cNvPr>
          <p:cNvSpPr>
            <a:spLocks xmlns:a="http://schemas.openxmlformats.org/drawingml/2006/main" noGrp="1"/>
          </p:cNvSpPr>
          <p:nvPr/>
        </p:nvSpPr>
        <p:spPr>
          <a:xfrm xmlns:a="http://schemas.openxmlformats.org/drawingml/2006/main">
            <a:off x="5181600" y="4981575"/>
            <a:ext cx="2133600" cy="1190625"/>
          </a:xfrm>
          <a:prstGeom xmlns:a="http://schemas.openxmlformats.org/drawingml/2006/main" prst="roundRect">
            <a:avLst>
              <a:gd name="adj" fmla="val 6400"/>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4" name="reviewer-a">
            <a:extLst xmlns:a="http://schemas.openxmlformats.org/drawingml/2006/main">
              <a:ext uri="{FF2B5EF4-FFF2-40B4-BE49-F238E27FC236}">
                <a16:creationId xmlns:a16="http://schemas.microsoft.com/office/drawing/2014/main" id="{F9C7B81F-B74A-4907-A76B-36805FC8A558}"/>
              </a:ext>
            </a:extLst>
          </p:cNvPr>
          <p:cNvSpPr>
            <a:spLocks xmlns:a="http://schemas.openxmlformats.org/drawingml/2006/main" noGrp="1"/>
          </p:cNvSpPr>
          <p:nvPr/>
        </p:nvSpPr>
        <p:spPr>
          <a:xfrm xmlns:a="http://schemas.openxmlformats.org/drawingml/2006/main">
            <a:off x="5181600" y="4981575"/>
            <a:ext cx="66675" cy="1190625"/>
          </a:xfrm>
          <a:prstGeom xmlns:a="http://schemas.openxmlformats.org/drawingml/2006/main" prst="roundRect">
            <a:avLst>
              <a:gd name="adj" fmla="val 50000"/>
            </a:avLst>
          </a:prstGeom>
          <a:solidFill xmlns:a="http://schemas.openxmlformats.org/drawingml/2006/main">
            <a:srgbClr val="B4862B"/>
          </a:solidFill>
          <a:ln xmlns:a="http://schemas.openxmlformats.org/drawingml/2006/main" w="0">
            <a:solidFill>
              <a:srgbClr val="B4862B"/>
            </a:solidFill>
            <a:prstDash val="solid"/>
          </a:ln>
        </p:spPr>
        <p:txBody>
          <a:bodyPr xmlns:a="http://schemas.openxmlformats.org/drawingml/2006/main"/>
          <a:lstStyle xmlns:a="http://schemas.openxmlformats.org/drawingml/2006/main"/>
          <a:p xmlns:a="http://schemas.openxmlformats.org/drawingml/2006/main">
            <a:endParaRPr/>
          </a:p>
        </p:txBody>
      </p:sp>
      <p:sp>
        <p:nvSpPr>
          <p:cNvPr id="145" name="reviewer-h">
            <a:extLst xmlns:a="http://schemas.openxmlformats.org/drawingml/2006/main">
              <a:ext uri="{FF2B5EF4-FFF2-40B4-BE49-F238E27FC236}">
                <a16:creationId xmlns:a16="http://schemas.microsoft.com/office/drawing/2014/main" id="{CD0F6043-71B7-4564-B9E3-0FAD0A9FED57}"/>
              </a:ext>
            </a:extLst>
          </p:cNvPr>
          <p:cNvSpPr>
            <a:spLocks xmlns:a="http://schemas.openxmlformats.org/drawingml/2006/main" noGrp="1"/>
          </p:cNvSpPr>
          <p:nvPr/>
        </p:nvSpPr>
        <p:spPr>
          <a:xfrm xmlns:a="http://schemas.openxmlformats.org/drawingml/2006/main">
            <a:off x="5372100" y="5124450"/>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REVIEWER / RISK VOICE</a:t>
            </a:r>
          </a:p>
        </p:txBody>
      </p:sp>
      <p:sp>
        <p:nvSpPr>
          <p:cNvPr id="146" name="reviewer-p">
            <a:extLst xmlns:a="http://schemas.openxmlformats.org/drawingml/2006/main">
              <a:ext uri="{FF2B5EF4-FFF2-40B4-BE49-F238E27FC236}">
                <a16:creationId xmlns:a16="http://schemas.microsoft.com/office/drawing/2014/main" id="{A6507BF1-F444-4FFD-B2DB-164914FDCFBE}"/>
              </a:ext>
            </a:extLst>
          </p:cNvPr>
          <p:cNvSpPr>
            <a:spLocks xmlns:a="http://schemas.openxmlformats.org/drawingml/2006/main" noGrp="1"/>
          </p:cNvSpPr>
          <p:nvPr/>
        </p:nvSpPr>
        <p:spPr>
          <a:xfrm xmlns:a="http://schemas.openxmlformats.org/drawingml/2006/main">
            <a:off x="5372100" y="5400675"/>
            <a:ext cx="17907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Can identify verification needs, protected interests and stopping conditions.</a:t>
            </a:r>
          </a:p>
        </p:txBody>
      </p:sp>
      <p:sp>
        <p:nvSpPr>
          <p:cNvPr id="147" name="materials-b">
            <a:extLst xmlns:a="http://schemas.openxmlformats.org/drawingml/2006/main">
              <a:ext uri="{FF2B5EF4-FFF2-40B4-BE49-F238E27FC236}">
                <a16:creationId xmlns:a16="http://schemas.microsoft.com/office/drawing/2014/main" id="{820D1C5B-EC66-4347-9A8A-EABDC8788616}"/>
              </a:ext>
            </a:extLst>
          </p:cNvPr>
          <p:cNvSpPr>
            <a:spLocks xmlns:a="http://schemas.openxmlformats.org/drawingml/2006/main" noGrp="1"/>
          </p:cNvSpPr>
          <p:nvPr/>
        </p:nvSpPr>
        <p:spPr>
          <a:xfrm xmlns:a="http://schemas.openxmlformats.org/drawingml/2006/main">
            <a:off x="457200" y="6477000"/>
            <a:ext cx="6858000" cy="457200"/>
          </a:xfrm>
          <a:prstGeom xmlns:a="http://schemas.openxmlformats.org/drawingml/2006/main" prst="roundRect">
            <a:avLst>
              <a:gd name="adj" fmla="val 14583"/>
            </a:avLst>
          </a:prstGeom>
          <a:solidFill xmlns:a="http://schemas.openxmlformats.org/drawingml/2006/main">
            <a:srgbClr val="6A4C93"/>
          </a:solidFill>
          <a:ln xmlns:a="http://schemas.openxmlformats.org/drawingml/2006/main" w="0">
            <a:solidFill>
              <a:srgbClr val="6A4C93"/>
            </a:solidFill>
            <a:prstDash val="solid"/>
          </a:ln>
        </p:spPr>
        <p:txBody>
          <a:bodyPr xmlns:a="http://schemas.openxmlformats.org/drawingml/2006/main"/>
          <a:lstStyle xmlns:a="http://schemas.openxmlformats.org/drawingml/2006/main"/>
          <a:p xmlns:a="http://schemas.openxmlformats.org/drawingml/2006/main">
            <a:endParaRPr/>
          </a:p>
        </p:txBody>
      </p:sp>
      <p:sp>
        <p:nvSpPr>
          <p:cNvPr id="148" name="materials-t">
            <a:extLst xmlns:a="http://schemas.openxmlformats.org/drawingml/2006/main">
              <a:ext uri="{FF2B5EF4-FFF2-40B4-BE49-F238E27FC236}">
                <a16:creationId xmlns:a16="http://schemas.microsoft.com/office/drawing/2014/main" id="{AAE2884D-15EC-4BCC-9E68-F006E13C8390}"/>
              </a:ext>
            </a:extLst>
          </p:cNvPr>
          <p:cNvSpPr>
            <a:spLocks xmlns:a="http://schemas.openxmlformats.org/drawingml/2006/main" noGrp="1"/>
          </p:cNvSpPr>
          <p:nvPr/>
        </p:nvSpPr>
        <p:spPr>
          <a:xfrm xmlns:a="http://schemas.openxmlformats.org/drawingml/2006/main">
            <a:off x="628650" y="65913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BRING ONLY WHAT HELPS THE DECISION</a:t>
            </a:r>
          </a:p>
        </p:txBody>
      </p:sp>
      <p:sp>
        <p:nvSpPr>
          <p:cNvPr id="149" name="mi-0">
            <a:extLst xmlns:a="http://schemas.openxmlformats.org/drawingml/2006/main">
              <a:ext uri="{FF2B5EF4-FFF2-40B4-BE49-F238E27FC236}">
                <a16:creationId xmlns:a16="http://schemas.microsoft.com/office/drawing/2014/main" id="{0CDF4ECB-95F5-4E12-9334-8D4683CC9FC7}"/>
              </a:ext>
            </a:extLst>
          </p:cNvPr>
          <p:cNvSpPr>
            <a:spLocks xmlns:a="http://schemas.openxmlformats.org/drawingml/2006/main" noGrp="1"/>
          </p:cNvSpPr>
          <p:nvPr/>
        </p:nvSpPr>
        <p:spPr>
          <a:xfrm xmlns:a="http://schemas.openxmlformats.org/drawingml/2006/main">
            <a:off x="457200" y="7086600"/>
            <a:ext cx="1000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6A4C93"/>
                </a:solidFill>
              </a:defRPr>
            </a:pPr>
            <a:r>
              <a:rPr sz="675" b="1">
                <a:solidFill>
                  <a:srgbClr val="6A4C93"/>
                </a:solidFill>
              </a:rPr>
              <a:t>CANVAS</a:t>
            </a:r>
          </a:p>
        </p:txBody>
      </p:sp>
      <p:sp>
        <p:nvSpPr>
          <p:cNvPr id="150" name="md-0">
            <a:extLst xmlns:a="http://schemas.openxmlformats.org/drawingml/2006/main">
              <a:ext uri="{FF2B5EF4-FFF2-40B4-BE49-F238E27FC236}">
                <a16:creationId xmlns:a16="http://schemas.microsoft.com/office/drawing/2014/main" id="{38FE1497-4294-41BB-A489-0682C1159086}"/>
              </a:ext>
            </a:extLst>
          </p:cNvPr>
          <p:cNvSpPr>
            <a:spLocks xmlns:a="http://schemas.openxmlformats.org/drawingml/2006/main" noGrp="1"/>
          </p:cNvSpPr>
          <p:nvPr/>
        </p:nvSpPr>
        <p:spPr>
          <a:xfrm xmlns:a="http://schemas.openxmlformats.org/drawingml/2006/main">
            <a:off x="1600200" y="7086600"/>
            <a:ext cx="571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One shared Team Edition for the official record; optional individual copies for notes.</a:t>
            </a:r>
          </a:p>
        </p:txBody>
      </p:sp>
      <p:sp>
        <p:nvSpPr>
          <p:cNvPr id="151" name="mr-0">
            <a:extLst xmlns:a="http://schemas.openxmlformats.org/drawingml/2006/main">
              <a:ext uri="{FF2B5EF4-FFF2-40B4-BE49-F238E27FC236}">
                <a16:creationId xmlns:a16="http://schemas.microsoft.com/office/drawing/2014/main" id="{45C20AE9-C3B3-4E73-996A-C23E1BBE5600}"/>
              </a:ext>
            </a:extLst>
          </p:cNvPr>
          <p:cNvSpPr>
            <a:spLocks xmlns:a="http://schemas.openxmlformats.org/drawingml/2006/main" noGrp="1"/>
          </p:cNvSpPr>
          <p:nvPr/>
        </p:nvSpPr>
        <p:spPr>
          <a:xfrm xmlns:a="http://schemas.openxmlformats.org/drawingml/2006/main">
            <a:off x="457200" y="74485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2" name="mi-1">
            <a:extLst xmlns:a="http://schemas.openxmlformats.org/drawingml/2006/main">
              <a:ext uri="{FF2B5EF4-FFF2-40B4-BE49-F238E27FC236}">
                <a16:creationId xmlns:a16="http://schemas.microsoft.com/office/drawing/2014/main" id="{7B35D137-0855-4BD6-AC1E-7C315DA455EB}"/>
              </a:ext>
            </a:extLst>
          </p:cNvPr>
          <p:cNvSpPr>
            <a:spLocks xmlns:a="http://schemas.openxmlformats.org/drawingml/2006/main" noGrp="1"/>
          </p:cNvSpPr>
          <p:nvPr/>
        </p:nvSpPr>
        <p:spPr>
          <a:xfrm xmlns:a="http://schemas.openxmlformats.org/drawingml/2006/main">
            <a:off x="457200" y="7562850"/>
            <a:ext cx="1000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6A4C93"/>
                </a:solidFill>
              </a:defRPr>
            </a:pPr>
            <a:r>
              <a:rPr sz="675" b="1">
                <a:solidFill>
                  <a:srgbClr val="6A4C93"/>
                </a:solidFill>
              </a:rPr>
              <a:t>WORK SAMPLE</a:t>
            </a:r>
          </a:p>
        </p:txBody>
      </p:sp>
      <p:sp>
        <p:nvSpPr>
          <p:cNvPr id="153" name="md-1">
            <a:extLst xmlns:a="http://schemas.openxmlformats.org/drawingml/2006/main">
              <a:ext uri="{FF2B5EF4-FFF2-40B4-BE49-F238E27FC236}">
                <a16:creationId xmlns:a16="http://schemas.microsoft.com/office/drawing/2014/main" id="{439C1025-9D87-4A8D-AB69-E4DF1E1759DB}"/>
              </a:ext>
            </a:extLst>
          </p:cNvPr>
          <p:cNvSpPr>
            <a:spLocks xmlns:a="http://schemas.openxmlformats.org/drawingml/2006/main" noGrp="1"/>
          </p:cNvSpPr>
          <p:nvPr/>
        </p:nvSpPr>
        <p:spPr>
          <a:xfrm xmlns:a="http://schemas.openxmlformats.org/drawingml/2006/main">
            <a:off x="1600200" y="7562850"/>
            <a:ext cx="571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representative input and output; remove sensitive data if needed.</a:t>
            </a:r>
          </a:p>
        </p:txBody>
      </p:sp>
      <p:sp>
        <p:nvSpPr>
          <p:cNvPr id="154" name="mr-1">
            <a:extLst xmlns:a="http://schemas.openxmlformats.org/drawingml/2006/main">
              <a:ext uri="{FF2B5EF4-FFF2-40B4-BE49-F238E27FC236}">
                <a16:creationId xmlns:a16="http://schemas.microsoft.com/office/drawing/2014/main" id="{9CE14E24-E335-494D-BE8C-79EDE0E015C4}"/>
              </a:ext>
            </a:extLst>
          </p:cNvPr>
          <p:cNvSpPr>
            <a:spLocks xmlns:a="http://schemas.openxmlformats.org/drawingml/2006/main" noGrp="1"/>
          </p:cNvSpPr>
          <p:nvPr/>
        </p:nvSpPr>
        <p:spPr>
          <a:xfrm xmlns:a="http://schemas.openxmlformats.org/drawingml/2006/main">
            <a:off x="457200" y="79248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5" name="mi-2">
            <a:extLst xmlns:a="http://schemas.openxmlformats.org/drawingml/2006/main">
              <a:ext uri="{FF2B5EF4-FFF2-40B4-BE49-F238E27FC236}">
                <a16:creationId xmlns:a16="http://schemas.microsoft.com/office/drawing/2014/main" id="{D6CF2105-2826-4FA2-965E-E487577EC54F}"/>
              </a:ext>
            </a:extLst>
          </p:cNvPr>
          <p:cNvSpPr>
            <a:spLocks xmlns:a="http://schemas.openxmlformats.org/drawingml/2006/main" noGrp="1"/>
          </p:cNvSpPr>
          <p:nvPr/>
        </p:nvSpPr>
        <p:spPr>
          <a:xfrm xmlns:a="http://schemas.openxmlformats.org/drawingml/2006/main">
            <a:off x="457200" y="8039100"/>
            <a:ext cx="1000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6A4C93"/>
                </a:solidFill>
              </a:defRPr>
            </a:pPr>
            <a:r>
              <a:rPr sz="675" b="1">
                <a:solidFill>
                  <a:srgbClr val="6A4C93"/>
                </a:solidFill>
              </a:rPr>
              <a:t>BASELINE</a:t>
            </a:r>
          </a:p>
        </p:txBody>
      </p:sp>
      <p:sp>
        <p:nvSpPr>
          <p:cNvPr id="156" name="md-2">
            <a:extLst xmlns:a="http://schemas.openxmlformats.org/drawingml/2006/main">
              <a:ext uri="{FF2B5EF4-FFF2-40B4-BE49-F238E27FC236}">
                <a16:creationId xmlns:a16="http://schemas.microsoft.com/office/drawing/2014/main" id="{FE831E2D-03BC-458A-91F1-E8CDA4B3B351}"/>
              </a:ext>
            </a:extLst>
          </p:cNvPr>
          <p:cNvSpPr>
            <a:spLocks xmlns:a="http://schemas.openxmlformats.org/drawingml/2006/main" noGrp="1"/>
          </p:cNvSpPr>
          <p:nvPr/>
        </p:nvSpPr>
        <p:spPr>
          <a:xfrm xmlns:a="http://schemas.openxmlformats.org/drawingml/2006/main">
            <a:off x="1600200" y="8039100"/>
            <a:ext cx="571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Any available time, error, rework or volume evidence.</a:t>
            </a:r>
          </a:p>
        </p:txBody>
      </p:sp>
      <p:sp>
        <p:nvSpPr>
          <p:cNvPr id="157" name="mr-2">
            <a:extLst xmlns:a="http://schemas.openxmlformats.org/drawingml/2006/main">
              <a:ext uri="{FF2B5EF4-FFF2-40B4-BE49-F238E27FC236}">
                <a16:creationId xmlns:a16="http://schemas.microsoft.com/office/drawing/2014/main" id="{1A6EEFDF-9E5A-47E1-B839-D5DA98E19A66}"/>
              </a:ext>
            </a:extLst>
          </p:cNvPr>
          <p:cNvSpPr>
            <a:spLocks xmlns:a="http://schemas.openxmlformats.org/drawingml/2006/main" noGrp="1"/>
          </p:cNvSpPr>
          <p:nvPr/>
        </p:nvSpPr>
        <p:spPr>
          <a:xfrm xmlns:a="http://schemas.openxmlformats.org/drawingml/2006/main">
            <a:off x="457200" y="8401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8" name="mi-3">
            <a:extLst xmlns:a="http://schemas.openxmlformats.org/drawingml/2006/main">
              <a:ext uri="{FF2B5EF4-FFF2-40B4-BE49-F238E27FC236}">
                <a16:creationId xmlns:a16="http://schemas.microsoft.com/office/drawing/2014/main" id="{20C476CD-D762-4204-B791-F183A7DFDC54}"/>
              </a:ext>
            </a:extLst>
          </p:cNvPr>
          <p:cNvSpPr>
            <a:spLocks xmlns:a="http://schemas.openxmlformats.org/drawingml/2006/main" noGrp="1"/>
          </p:cNvSpPr>
          <p:nvPr/>
        </p:nvSpPr>
        <p:spPr>
          <a:xfrm xmlns:a="http://schemas.openxmlformats.org/drawingml/2006/main">
            <a:off x="457200" y="8515350"/>
            <a:ext cx="1000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6A4C93"/>
                </a:solidFill>
              </a:defRPr>
            </a:pPr>
            <a:r>
              <a:rPr sz="675" b="1">
                <a:solidFill>
                  <a:srgbClr val="6A4C93"/>
                </a:solidFill>
              </a:rPr>
              <a:t>PARKING LOT</a:t>
            </a:r>
          </a:p>
        </p:txBody>
      </p:sp>
      <p:sp>
        <p:nvSpPr>
          <p:cNvPr id="159" name="md-3">
            <a:extLst xmlns:a="http://schemas.openxmlformats.org/drawingml/2006/main">
              <a:ext uri="{FF2B5EF4-FFF2-40B4-BE49-F238E27FC236}">
                <a16:creationId xmlns:a16="http://schemas.microsoft.com/office/drawing/2014/main" id="{BC075DFE-1AC5-4F44-9C03-BFA9E3EF2A74}"/>
              </a:ext>
            </a:extLst>
          </p:cNvPr>
          <p:cNvSpPr>
            <a:spLocks xmlns:a="http://schemas.openxmlformats.org/drawingml/2006/main" noGrp="1"/>
          </p:cNvSpPr>
          <p:nvPr/>
        </p:nvSpPr>
        <p:spPr>
          <a:xfrm xmlns:a="http://schemas.openxmlformats.org/drawingml/2006/main">
            <a:off x="1600200" y="8515350"/>
            <a:ext cx="571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visible place to hold tool questions and unrelated workflow issues.</a:t>
            </a:r>
          </a:p>
        </p:txBody>
      </p:sp>
      <p:sp>
        <p:nvSpPr>
          <p:cNvPr id="160" name="mr-3">
            <a:extLst xmlns:a="http://schemas.openxmlformats.org/drawingml/2006/main">
              <a:ext uri="{FF2B5EF4-FFF2-40B4-BE49-F238E27FC236}">
                <a16:creationId xmlns:a16="http://schemas.microsoft.com/office/drawing/2014/main" id="{D5504642-87BA-4EAF-9818-A85BF203F76F}"/>
              </a:ext>
            </a:extLst>
          </p:cNvPr>
          <p:cNvSpPr>
            <a:spLocks xmlns:a="http://schemas.openxmlformats.org/drawingml/2006/main" noGrp="1"/>
          </p:cNvSpPr>
          <p:nvPr/>
        </p:nvSpPr>
        <p:spPr>
          <a:xfrm xmlns:a="http://schemas.openxmlformats.org/drawingml/2006/main">
            <a:off x="457200" y="88773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1" name="ready-test">
            <a:extLst xmlns:a="http://schemas.openxmlformats.org/drawingml/2006/main">
              <a:ext uri="{FF2B5EF4-FFF2-40B4-BE49-F238E27FC236}">
                <a16:creationId xmlns:a16="http://schemas.microsoft.com/office/drawing/2014/main" id="{5B113379-8899-45F7-98C4-F36CC9B4F757}"/>
              </a:ext>
            </a:extLst>
          </p:cNvPr>
          <p:cNvSpPr>
            <a:spLocks xmlns:a="http://schemas.openxmlformats.org/drawingml/2006/main" noGrp="1"/>
          </p:cNvSpPr>
          <p:nvPr/>
        </p:nvSpPr>
        <p:spPr>
          <a:xfrm xmlns:a="http://schemas.openxmlformats.org/drawingml/2006/main">
            <a:off x="457200" y="8991600"/>
            <a:ext cx="6858000" cy="419100"/>
          </a:xfrm>
          <a:prstGeom xmlns:a="http://schemas.openxmlformats.org/drawingml/2006/main" prst="roundRect">
            <a:avLst>
              <a:gd name="adj" fmla="val 13636"/>
            </a:avLst>
          </a:prstGeom>
          <a:solidFill xmlns:a="http://schemas.openxmlformats.org/drawingml/2006/main">
            <a:srgbClr val="EAF5F2"/>
          </a:solidFill>
          <a:ln xmlns:a="http://schemas.openxmlformats.org/drawingml/2006/main" w="9525">
            <a:solidFill>
              <a:srgbClr val="B9D8D4"/>
            </a:solidFill>
            <a:prstDash val="solid"/>
          </a:ln>
        </p:spPr>
        <p:txBody>
          <a:bodyPr xmlns:a="http://schemas.openxmlformats.org/drawingml/2006/main"/>
          <a:lstStyle xmlns:a="http://schemas.openxmlformats.org/drawingml/2006/main"/>
          <a:p xmlns:a="http://schemas.openxmlformats.org/drawingml/2006/main">
            <a:endParaRPr/>
          </a:p>
        </p:txBody>
      </p:sp>
      <p:sp>
        <p:nvSpPr>
          <p:cNvPr id="162" name="ready-copy">
            <a:extLst xmlns:a="http://schemas.openxmlformats.org/drawingml/2006/main">
              <a:ext uri="{FF2B5EF4-FFF2-40B4-BE49-F238E27FC236}">
                <a16:creationId xmlns:a16="http://schemas.microsoft.com/office/drawing/2014/main" id="{F799FBBF-D639-44FC-BF77-5C56667C35A8}"/>
              </a:ext>
            </a:extLst>
          </p:cNvPr>
          <p:cNvSpPr>
            <a:spLocks xmlns:a="http://schemas.openxmlformats.org/drawingml/2006/main" noGrp="1"/>
          </p:cNvSpPr>
          <p:nvPr/>
        </p:nvSpPr>
        <p:spPr>
          <a:xfrm xmlns:a="http://schemas.openxmlformats.org/drawingml/2006/main">
            <a:off x="590550" y="9105900"/>
            <a:ext cx="65913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READY TO START?  Everyone can name the workflow, its owner and the business result it should produce.</a:t>
            </a:r>
          </a:p>
        </p:txBody>
      </p:sp>
      <p:sp>
        <p:nvSpPr>
          <p:cNvPr id="163" name="fr-1">
            <a:extLst xmlns:a="http://schemas.openxmlformats.org/drawingml/2006/main">
              <a:ext uri="{FF2B5EF4-FFF2-40B4-BE49-F238E27FC236}">
                <a16:creationId xmlns:a16="http://schemas.microsoft.com/office/drawing/2014/main" id="{D506BF5C-2C80-4D65-B063-BB2B804EC5D1}"/>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4" name="fl-1">
            <a:extLst xmlns:a="http://schemas.openxmlformats.org/drawingml/2006/main">
              <a:ext uri="{FF2B5EF4-FFF2-40B4-BE49-F238E27FC236}">
                <a16:creationId xmlns:a16="http://schemas.microsoft.com/office/drawing/2014/main" id="{C0DD6846-4929-42FC-960F-C2F187C023EA}"/>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65" name="fu-1">
            <a:extLst xmlns:a="http://schemas.openxmlformats.org/drawingml/2006/main">
              <a:ext uri="{FF2B5EF4-FFF2-40B4-BE49-F238E27FC236}">
                <a16:creationId xmlns:a16="http://schemas.microsoft.com/office/drawing/2014/main" id="{B81356D0-6DB0-460A-AE36-14FF88A1DE0D}"/>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slides/slide3.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3">
            <a:extLst xmlns:a="http://schemas.openxmlformats.org/drawingml/2006/main">
              <a:ext uri="{FF2B5EF4-FFF2-40B4-BE49-F238E27FC236}">
                <a16:creationId xmlns:a16="http://schemas.microsoft.com/office/drawing/2014/main" id="{ADB068EA-1566-45D3-B9F8-E6C838D1F7D4}"/>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BIZAI CANVAS — FACILITATOR EDITION</a:t>
            </a:r>
          </a:p>
        </p:txBody>
      </p:sp>
      <p:sp>
        <p:nvSpPr>
          <p:cNvPr id="115" name="page-3">
            <a:extLst xmlns:a="http://schemas.openxmlformats.org/drawingml/2006/main">
              <a:ext uri="{FF2B5EF4-FFF2-40B4-BE49-F238E27FC236}">
                <a16:creationId xmlns:a16="http://schemas.microsoft.com/office/drawing/2014/main" id="{D39F2EEA-041E-4E41-BA23-8B1A50AC091D}"/>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3 / 7</a:t>
            </a:r>
          </a:p>
        </p:txBody>
      </p:sp>
      <p:sp>
        <p:nvSpPr>
          <p:cNvPr id="116" name="title-3">
            <a:extLst xmlns:a="http://schemas.openxmlformats.org/drawingml/2006/main">
              <a:ext uri="{FF2B5EF4-FFF2-40B4-BE49-F238E27FC236}">
                <a16:creationId xmlns:a16="http://schemas.microsoft.com/office/drawing/2014/main" id="{73EA887C-CCF4-409F-872C-3B9A0DAB4125}"/>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RUN THE EXERCISE IN 60 MINUTES.</a:t>
            </a:r>
          </a:p>
        </p:txBody>
      </p:sp>
      <p:sp>
        <p:nvSpPr>
          <p:cNvPr id="117" name="sub-3">
            <a:extLst xmlns:a="http://schemas.openxmlformats.org/drawingml/2006/main">
              <a:ext uri="{FF2B5EF4-FFF2-40B4-BE49-F238E27FC236}">
                <a16:creationId xmlns:a16="http://schemas.microsoft.com/office/drawing/2014/main" id="{65875EED-41C3-4028-ABC2-C54BC27900C8}"/>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Keep the group moving toward a bounded decision; capture unresolved issues without allowing them to take over.</a:t>
            </a:r>
          </a:p>
        </p:txBody>
      </p:sp>
      <p:sp>
        <p:nvSpPr>
          <p:cNvPr id="118" name="hr-3">
            <a:extLst xmlns:a="http://schemas.openxmlformats.org/drawingml/2006/main">
              <a:ext uri="{FF2B5EF4-FFF2-40B4-BE49-F238E27FC236}">
                <a16:creationId xmlns:a16="http://schemas.microsoft.com/office/drawing/2014/main" id="{D2C90CFE-6812-4ACF-BA58-89E9153ED936}"/>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agenda-head">
            <a:extLst xmlns:a="http://schemas.openxmlformats.org/drawingml/2006/main">
              <a:ext uri="{FF2B5EF4-FFF2-40B4-BE49-F238E27FC236}">
                <a16:creationId xmlns:a16="http://schemas.microsoft.com/office/drawing/2014/main" id="{02F2C33A-2E07-4B0E-A3AF-FDA46E8E6F8C}"/>
              </a:ext>
            </a:extLst>
          </p:cNvPr>
          <p:cNvSpPr>
            <a:spLocks xmlns:a="http://schemas.openxmlformats.org/drawingml/2006/main" noGrp="1"/>
          </p:cNvSpPr>
          <p:nvPr/>
        </p:nvSpPr>
        <p:spPr>
          <a:xfrm xmlns:a="http://schemas.openxmlformats.org/drawingml/2006/main">
            <a:off x="457200" y="2152650"/>
            <a:ext cx="6858000" cy="400050"/>
          </a:xfrm>
          <a:prstGeom xmlns:a="http://schemas.openxmlformats.org/drawingml/2006/main" prst="roundRect">
            <a:avLst>
              <a:gd name="adj" fmla="val 14286"/>
            </a:avLst>
          </a:prstGeom>
          <a:solidFill xmlns:a="http://schemas.openxmlformats.org/drawingml/2006/main">
            <a:srgbClr val="17324D"/>
          </a:solidFill>
          <a:ln xmlns:a="http://schemas.openxmlformats.org/drawingml/2006/main" w="0">
            <a:solidFill>
              <a:srgbClr val="17324D"/>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ah1">
            <a:extLst xmlns:a="http://schemas.openxmlformats.org/drawingml/2006/main">
              <a:ext uri="{FF2B5EF4-FFF2-40B4-BE49-F238E27FC236}">
                <a16:creationId xmlns:a16="http://schemas.microsoft.com/office/drawing/2014/main" id="{BDBA3727-B5E7-42A5-A83D-D13ACC1B5318}"/>
              </a:ext>
            </a:extLst>
          </p:cNvPr>
          <p:cNvSpPr>
            <a:spLocks xmlns:a="http://schemas.openxmlformats.org/drawingml/2006/main" noGrp="1"/>
          </p:cNvSpPr>
          <p:nvPr/>
        </p:nvSpPr>
        <p:spPr>
          <a:xfrm xmlns:a="http://schemas.openxmlformats.org/drawingml/2006/main">
            <a:off x="571500" y="2266950"/>
            <a:ext cx="666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TIME</a:t>
            </a:r>
          </a:p>
        </p:txBody>
      </p:sp>
      <p:sp>
        <p:nvSpPr>
          <p:cNvPr id="121" name="ah2">
            <a:extLst xmlns:a="http://schemas.openxmlformats.org/drawingml/2006/main">
              <a:ext uri="{FF2B5EF4-FFF2-40B4-BE49-F238E27FC236}">
                <a16:creationId xmlns:a16="http://schemas.microsoft.com/office/drawing/2014/main" id="{9D9ADE0A-C079-4770-B8E6-68585CE5E891}"/>
              </a:ext>
            </a:extLst>
          </p:cNvPr>
          <p:cNvSpPr>
            <a:spLocks xmlns:a="http://schemas.openxmlformats.org/drawingml/2006/main" noGrp="1"/>
          </p:cNvSpPr>
          <p:nvPr/>
        </p:nvSpPr>
        <p:spPr>
          <a:xfrm xmlns:a="http://schemas.openxmlformats.org/drawingml/2006/main">
            <a:off x="1295400" y="2266950"/>
            <a:ext cx="9525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MOVE</a:t>
            </a:r>
          </a:p>
        </p:txBody>
      </p:sp>
      <p:sp>
        <p:nvSpPr>
          <p:cNvPr id="122" name="ah3">
            <a:extLst xmlns:a="http://schemas.openxmlformats.org/drawingml/2006/main">
              <a:ext uri="{FF2B5EF4-FFF2-40B4-BE49-F238E27FC236}">
                <a16:creationId xmlns:a16="http://schemas.microsoft.com/office/drawing/2014/main" id="{5EB154CC-093D-4AFB-A9A1-55BF23EED8BE}"/>
              </a:ext>
            </a:extLst>
          </p:cNvPr>
          <p:cNvSpPr>
            <a:spLocks xmlns:a="http://schemas.openxmlformats.org/drawingml/2006/main" noGrp="1"/>
          </p:cNvSpPr>
          <p:nvPr/>
        </p:nvSpPr>
        <p:spPr>
          <a:xfrm xmlns:a="http://schemas.openxmlformats.org/drawingml/2006/main">
            <a:off x="2362200" y="2266950"/>
            <a:ext cx="3333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FACILITATOR JOB</a:t>
            </a:r>
          </a:p>
        </p:txBody>
      </p:sp>
      <p:sp>
        <p:nvSpPr>
          <p:cNvPr id="123" name="ah4">
            <a:extLst xmlns:a="http://schemas.openxmlformats.org/drawingml/2006/main">
              <a:ext uri="{FF2B5EF4-FFF2-40B4-BE49-F238E27FC236}">
                <a16:creationId xmlns:a16="http://schemas.microsoft.com/office/drawing/2014/main" id="{1A9FC586-C7BF-4C08-9772-E535347D3FE6}"/>
              </a:ext>
            </a:extLst>
          </p:cNvPr>
          <p:cNvSpPr>
            <a:spLocks xmlns:a="http://schemas.openxmlformats.org/drawingml/2006/main" noGrp="1"/>
          </p:cNvSpPr>
          <p:nvPr/>
        </p:nvSpPr>
        <p:spPr>
          <a:xfrm xmlns:a="http://schemas.openxmlformats.org/drawingml/2006/main">
            <a:off x="5848350" y="2266950"/>
            <a:ext cx="13144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FFFFFF"/>
                </a:solidFill>
              </a:defRPr>
            </a:pPr>
            <a:r>
              <a:rPr sz="675" b="1">
                <a:solidFill>
                  <a:srgbClr val="FFFFFF"/>
                </a:solidFill>
              </a:rPr>
              <a:t>OUTPUT</a:t>
            </a:r>
          </a:p>
        </p:txBody>
      </p:sp>
      <p:sp>
        <p:nvSpPr>
          <p:cNvPr id="124" name="abg-0">
            <a:extLst xmlns:a="http://schemas.openxmlformats.org/drawingml/2006/main">
              <a:ext uri="{FF2B5EF4-FFF2-40B4-BE49-F238E27FC236}">
                <a16:creationId xmlns:a16="http://schemas.microsoft.com/office/drawing/2014/main" id="{A26B2728-F107-4DBF-800A-43075E4EFC54}"/>
              </a:ext>
            </a:extLst>
          </p:cNvPr>
          <p:cNvSpPr>
            <a:spLocks xmlns:a="http://schemas.openxmlformats.org/drawingml/2006/main" noGrp="1"/>
          </p:cNvSpPr>
          <p:nvPr/>
        </p:nvSpPr>
        <p:spPr>
          <a:xfrm xmlns:a="http://schemas.openxmlformats.org/drawingml/2006/main">
            <a:off x="457200" y="2552700"/>
            <a:ext cx="6858000" cy="685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25" name="at-0">
            <a:extLst xmlns:a="http://schemas.openxmlformats.org/drawingml/2006/main">
              <a:ext uri="{FF2B5EF4-FFF2-40B4-BE49-F238E27FC236}">
                <a16:creationId xmlns:a16="http://schemas.microsoft.com/office/drawing/2014/main" id="{8C1599F3-92FF-4C6A-9CD6-F6A964C8CB87}"/>
              </a:ext>
            </a:extLst>
          </p:cNvPr>
          <p:cNvSpPr>
            <a:spLocks xmlns:a="http://schemas.openxmlformats.org/drawingml/2006/main" noGrp="1"/>
          </p:cNvSpPr>
          <p:nvPr/>
        </p:nvSpPr>
        <p:spPr>
          <a:xfrm xmlns:a="http://schemas.openxmlformats.org/drawingml/2006/main">
            <a:off x="571500" y="27051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0–5</a:t>
            </a:r>
          </a:p>
        </p:txBody>
      </p:sp>
      <p:sp>
        <p:nvSpPr>
          <p:cNvPr id="126" name="am-0">
            <a:extLst xmlns:a="http://schemas.openxmlformats.org/drawingml/2006/main">
              <a:ext uri="{FF2B5EF4-FFF2-40B4-BE49-F238E27FC236}">
                <a16:creationId xmlns:a16="http://schemas.microsoft.com/office/drawing/2014/main" id="{73D67E7B-E970-47CD-B05B-D5C19723A2C2}"/>
              </a:ext>
            </a:extLst>
          </p:cNvPr>
          <p:cNvSpPr>
            <a:spLocks xmlns:a="http://schemas.openxmlformats.org/drawingml/2006/main" noGrp="1"/>
          </p:cNvSpPr>
          <p:nvPr/>
        </p:nvSpPr>
        <p:spPr>
          <a:xfrm xmlns:a="http://schemas.openxmlformats.org/drawingml/2006/main">
            <a:off x="1295400" y="27051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ORIENT</a:t>
            </a:r>
          </a:p>
        </p:txBody>
      </p:sp>
      <p:sp>
        <p:nvSpPr>
          <p:cNvPr id="127" name="aj-0">
            <a:extLst xmlns:a="http://schemas.openxmlformats.org/drawingml/2006/main">
              <a:ext uri="{FF2B5EF4-FFF2-40B4-BE49-F238E27FC236}">
                <a16:creationId xmlns:a16="http://schemas.microsoft.com/office/drawing/2014/main" id="{50D951BC-B87C-48B5-9984-DD0B9AC60597}"/>
              </a:ext>
            </a:extLst>
          </p:cNvPr>
          <p:cNvSpPr>
            <a:spLocks xmlns:a="http://schemas.openxmlformats.org/drawingml/2006/main" noGrp="1"/>
          </p:cNvSpPr>
          <p:nvPr/>
        </p:nvSpPr>
        <p:spPr>
          <a:xfrm xmlns:a="http://schemas.openxmlformats.org/drawingml/2006/main">
            <a:off x="2362200" y="26574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State the purpose, boundaries and expected decision.</a:t>
            </a:r>
          </a:p>
        </p:txBody>
      </p:sp>
      <p:sp>
        <p:nvSpPr>
          <p:cNvPr id="128" name="ao-0">
            <a:extLst xmlns:a="http://schemas.openxmlformats.org/drawingml/2006/main">
              <a:ext uri="{FF2B5EF4-FFF2-40B4-BE49-F238E27FC236}">
                <a16:creationId xmlns:a16="http://schemas.microsoft.com/office/drawing/2014/main" id="{0A039962-CFB3-4D4C-A937-F8E9438FEBAF}"/>
              </a:ext>
            </a:extLst>
          </p:cNvPr>
          <p:cNvSpPr>
            <a:spLocks xmlns:a="http://schemas.openxmlformats.org/drawingml/2006/main" noGrp="1"/>
          </p:cNvSpPr>
          <p:nvPr/>
        </p:nvSpPr>
        <p:spPr>
          <a:xfrm xmlns:a="http://schemas.openxmlformats.org/drawingml/2006/main">
            <a:off x="5848350" y="26574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Shared purpose</a:t>
            </a:r>
          </a:p>
        </p:txBody>
      </p:sp>
      <p:sp>
        <p:nvSpPr>
          <p:cNvPr id="129" name="ar-0">
            <a:extLst xmlns:a="http://schemas.openxmlformats.org/drawingml/2006/main">
              <a:ext uri="{FF2B5EF4-FFF2-40B4-BE49-F238E27FC236}">
                <a16:creationId xmlns:a16="http://schemas.microsoft.com/office/drawing/2014/main" id="{C3103F27-F6A0-4112-86DC-B12C8E772FF9}"/>
              </a:ext>
            </a:extLst>
          </p:cNvPr>
          <p:cNvSpPr>
            <a:spLocks xmlns:a="http://schemas.openxmlformats.org/drawingml/2006/main" noGrp="1"/>
          </p:cNvSpPr>
          <p:nvPr/>
        </p:nvSpPr>
        <p:spPr>
          <a:xfrm xmlns:a="http://schemas.openxmlformats.org/drawingml/2006/main">
            <a:off x="457200" y="32385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0" name="at-1">
            <a:extLst xmlns:a="http://schemas.openxmlformats.org/drawingml/2006/main">
              <a:ext uri="{FF2B5EF4-FFF2-40B4-BE49-F238E27FC236}">
                <a16:creationId xmlns:a16="http://schemas.microsoft.com/office/drawing/2014/main" id="{0FFB71E6-8C60-4C96-9046-9772A0501FE3}"/>
              </a:ext>
            </a:extLst>
          </p:cNvPr>
          <p:cNvSpPr>
            <a:spLocks xmlns:a="http://schemas.openxmlformats.org/drawingml/2006/main" noGrp="1"/>
          </p:cNvSpPr>
          <p:nvPr/>
        </p:nvSpPr>
        <p:spPr>
          <a:xfrm xmlns:a="http://schemas.openxmlformats.org/drawingml/2006/main">
            <a:off x="571500" y="33909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5–10</a:t>
            </a:r>
          </a:p>
        </p:txBody>
      </p:sp>
      <p:sp>
        <p:nvSpPr>
          <p:cNvPr id="131" name="am-1">
            <a:extLst xmlns:a="http://schemas.openxmlformats.org/drawingml/2006/main">
              <a:ext uri="{FF2B5EF4-FFF2-40B4-BE49-F238E27FC236}">
                <a16:creationId xmlns:a16="http://schemas.microsoft.com/office/drawing/2014/main" id="{0825046D-72A0-4A96-B483-814D112F23FE}"/>
              </a:ext>
            </a:extLst>
          </p:cNvPr>
          <p:cNvSpPr>
            <a:spLocks xmlns:a="http://schemas.openxmlformats.org/drawingml/2006/main" noGrp="1"/>
          </p:cNvSpPr>
          <p:nvPr/>
        </p:nvSpPr>
        <p:spPr>
          <a:xfrm xmlns:a="http://schemas.openxmlformats.org/drawingml/2006/main">
            <a:off x="1295400" y="33909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SELECT</a:t>
            </a:r>
          </a:p>
        </p:txBody>
      </p:sp>
      <p:sp>
        <p:nvSpPr>
          <p:cNvPr id="132" name="aj-1">
            <a:extLst xmlns:a="http://schemas.openxmlformats.org/drawingml/2006/main">
              <a:ext uri="{FF2B5EF4-FFF2-40B4-BE49-F238E27FC236}">
                <a16:creationId xmlns:a16="http://schemas.microsoft.com/office/drawing/2014/main" id="{C8EF45CE-10F4-4D58-AFC3-A1E5CEB851CF}"/>
              </a:ext>
            </a:extLst>
          </p:cNvPr>
          <p:cNvSpPr>
            <a:spLocks xmlns:a="http://schemas.openxmlformats.org/drawingml/2006/main" noGrp="1"/>
          </p:cNvSpPr>
          <p:nvPr/>
        </p:nvSpPr>
        <p:spPr>
          <a:xfrm xmlns:a="http://schemas.openxmlformats.org/drawingml/2006/main">
            <a:off x="2362200" y="33432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Apply the workflow-selection test on Facilitator page 4.</a:t>
            </a:r>
          </a:p>
        </p:txBody>
      </p:sp>
      <p:sp>
        <p:nvSpPr>
          <p:cNvPr id="133" name="ao-1">
            <a:extLst xmlns:a="http://schemas.openxmlformats.org/drawingml/2006/main">
              <a:ext uri="{FF2B5EF4-FFF2-40B4-BE49-F238E27FC236}">
                <a16:creationId xmlns:a16="http://schemas.microsoft.com/office/drawing/2014/main" id="{B75842B3-8F0C-4233-A092-0BD5D8141031}"/>
              </a:ext>
            </a:extLst>
          </p:cNvPr>
          <p:cNvSpPr>
            <a:spLocks xmlns:a="http://schemas.openxmlformats.org/drawingml/2006/main" noGrp="1"/>
          </p:cNvSpPr>
          <p:nvPr/>
        </p:nvSpPr>
        <p:spPr>
          <a:xfrm xmlns:a="http://schemas.openxmlformats.org/drawingml/2006/main">
            <a:off x="5848350" y="33432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One workable workflow</a:t>
            </a:r>
          </a:p>
        </p:txBody>
      </p:sp>
      <p:sp>
        <p:nvSpPr>
          <p:cNvPr id="134" name="ar-1">
            <a:extLst xmlns:a="http://schemas.openxmlformats.org/drawingml/2006/main">
              <a:ext uri="{FF2B5EF4-FFF2-40B4-BE49-F238E27FC236}">
                <a16:creationId xmlns:a16="http://schemas.microsoft.com/office/drawing/2014/main" id="{C71C379D-ADAE-4F52-B162-A1CBF1D9C6E3}"/>
              </a:ext>
            </a:extLst>
          </p:cNvPr>
          <p:cNvSpPr>
            <a:spLocks xmlns:a="http://schemas.openxmlformats.org/drawingml/2006/main" noGrp="1"/>
          </p:cNvSpPr>
          <p:nvPr/>
        </p:nvSpPr>
        <p:spPr>
          <a:xfrm xmlns:a="http://schemas.openxmlformats.org/drawingml/2006/main">
            <a:off x="457200" y="39243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5" name="abg-2">
            <a:extLst xmlns:a="http://schemas.openxmlformats.org/drawingml/2006/main">
              <a:ext uri="{FF2B5EF4-FFF2-40B4-BE49-F238E27FC236}">
                <a16:creationId xmlns:a16="http://schemas.microsoft.com/office/drawing/2014/main" id="{F4D391C1-7527-4E9C-87F5-0FCCCF23F25B}"/>
              </a:ext>
            </a:extLst>
          </p:cNvPr>
          <p:cNvSpPr>
            <a:spLocks xmlns:a="http://schemas.openxmlformats.org/drawingml/2006/main" noGrp="1"/>
          </p:cNvSpPr>
          <p:nvPr/>
        </p:nvSpPr>
        <p:spPr>
          <a:xfrm xmlns:a="http://schemas.openxmlformats.org/drawingml/2006/main">
            <a:off x="457200" y="3924300"/>
            <a:ext cx="6858000" cy="685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36" name="at-2">
            <a:extLst xmlns:a="http://schemas.openxmlformats.org/drawingml/2006/main">
              <a:ext uri="{FF2B5EF4-FFF2-40B4-BE49-F238E27FC236}">
                <a16:creationId xmlns:a16="http://schemas.microsoft.com/office/drawing/2014/main" id="{8E02D14C-70F5-4A4F-A5B3-342ACCC1B391}"/>
              </a:ext>
            </a:extLst>
          </p:cNvPr>
          <p:cNvSpPr>
            <a:spLocks xmlns:a="http://schemas.openxmlformats.org/drawingml/2006/main" noGrp="1"/>
          </p:cNvSpPr>
          <p:nvPr/>
        </p:nvSpPr>
        <p:spPr>
          <a:xfrm xmlns:a="http://schemas.openxmlformats.org/drawingml/2006/main">
            <a:off x="571500" y="40767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10–22</a:t>
            </a:r>
          </a:p>
        </p:txBody>
      </p:sp>
      <p:sp>
        <p:nvSpPr>
          <p:cNvPr id="137" name="am-2">
            <a:extLst xmlns:a="http://schemas.openxmlformats.org/drawingml/2006/main">
              <a:ext uri="{FF2B5EF4-FFF2-40B4-BE49-F238E27FC236}">
                <a16:creationId xmlns:a16="http://schemas.microsoft.com/office/drawing/2014/main" id="{C717932D-9551-4BC2-B4BB-C3D99B294B79}"/>
              </a:ext>
            </a:extLst>
          </p:cNvPr>
          <p:cNvSpPr>
            <a:spLocks xmlns:a="http://schemas.openxmlformats.org/drawingml/2006/main" noGrp="1"/>
          </p:cNvSpPr>
          <p:nvPr/>
        </p:nvSpPr>
        <p:spPr>
          <a:xfrm xmlns:a="http://schemas.openxmlformats.org/drawingml/2006/main">
            <a:off x="1295400" y="40767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MAP</a:t>
            </a:r>
          </a:p>
        </p:txBody>
      </p:sp>
      <p:sp>
        <p:nvSpPr>
          <p:cNvPr id="138" name="aj-2">
            <a:extLst xmlns:a="http://schemas.openxmlformats.org/drawingml/2006/main">
              <a:ext uri="{FF2B5EF4-FFF2-40B4-BE49-F238E27FC236}">
                <a16:creationId xmlns:a16="http://schemas.microsoft.com/office/drawing/2014/main" id="{E40F78D0-3EF4-488E-B7B9-95EDCE40BC9C}"/>
              </a:ext>
            </a:extLst>
          </p:cNvPr>
          <p:cNvSpPr>
            <a:spLocks xmlns:a="http://schemas.openxmlformats.org/drawingml/2006/main" noGrp="1"/>
          </p:cNvSpPr>
          <p:nvPr/>
        </p:nvSpPr>
        <p:spPr>
          <a:xfrm xmlns:a="http://schemas.openxmlformats.org/drawingml/2006/main">
            <a:off x="2362200" y="40290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Complete outcome, trigger, inputs, steps and friction on Team page 2.</a:t>
            </a:r>
          </a:p>
        </p:txBody>
      </p:sp>
      <p:sp>
        <p:nvSpPr>
          <p:cNvPr id="139" name="ao-2">
            <a:extLst xmlns:a="http://schemas.openxmlformats.org/drawingml/2006/main">
              <a:ext uri="{FF2B5EF4-FFF2-40B4-BE49-F238E27FC236}">
                <a16:creationId xmlns:a16="http://schemas.microsoft.com/office/drawing/2014/main" id="{5772CAEA-CB90-4E5B-94F0-6F679D65BD93}"/>
              </a:ext>
            </a:extLst>
          </p:cNvPr>
          <p:cNvSpPr>
            <a:spLocks xmlns:a="http://schemas.openxmlformats.org/drawingml/2006/main" noGrp="1"/>
          </p:cNvSpPr>
          <p:nvPr/>
        </p:nvSpPr>
        <p:spPr>
          <a:xfrm xmlns:a="http://schemas.openxmlformats.org/drawingml/2006/main">
            <a:off x="5848350" y="40290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Visible current state</a:t>
            </a:r>
          </a:p>
        </p:txBody>
      </p:sp>
      <p:sp>
        <p:nvSpPr>
          <p:cNvPr id="140" name="ar-2">
            <a:extLst xmlns:a="http://schemas.openxmlformats.org/drawingml/2006/main">
              <a:ext uri="{FF2B5EF4-FFF2-40B4-BE49-F238E27FC236}">
                <a16:creationId xmlns:a16="http://schemas.microsoft.com/office/drawing/2014/main" id="{1F9865C3-B0AF-4029-9FA0-3C673D210FC6}"/>
              </a:ext>
            </a:extLst>
          </p:cNvPr>
          <p:cNvSpPr>
            <a:spLocks xmlns:a="http://schemas.openxmlformats.org/drawingml/2006/main" noGrp="1"/>
          </p:cNvSpPr>
          <p:nvPr/>
        </p:nvSpPr>
        <p:spPr>
          <a:xfrm xmlns:a="http://schemas.openxmlformats.org/drawingml/2006/main">
            <a:off x="457200" y="46101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1" name="at-3">
            <a:extLst xmlns:a="http://schemas.openxmlformats.org/drawingml/2006/main">
              <a:ext uri="{FF2B5EF4-FFF2-40B4-BE49-F238E27FC236}">
                <a16:creationId xmlns:a16="http://schemas.microsoft.com/office/drawing/2014/main" id="{A9997CB8-8478-4026-969A-5F39FCE631B4}"/>
              </a:ext>
            </a:extLst>
          </p:cNvPr>
          <p:cNvSpPr>
            <a:spLocks xmlns:a="http://schemas.openxmlformats.org/drawingml/2006/main" noGrp="1"/>
          </p:cNvSpPr>
          <p:nvPr/>
        </p:nvSpPr>
        <p:spPr>
          <a:xfrm xmlns:a="http://schemas.openxmlformats.org/drawingml/2006/main">
            <a:off x="571500" y="47625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22–34</a:t>
            </a:r>
          </a:p>
        </p:txBody>
      </p:sp>
      <p:sp>
        <p:nvSpPr>
          <p:cNvPr id="142" name="am-3">
            <a:extLst xmlns:a="http://schemas.openxmlformats.org/drawingml/2006/main">
              <a:ext uri="{FF2B5EF4-FFF2-40B4-BE49-F238E27FC236}">
                <a16:creationId xmlns:a16="http://schemas.microsoft.com/office/drawing/2014/main" id="{C5EE10A2-5E98-45BA-BA62-4C9F00E617F6}"/>
              </a:ext>
            </a:extLst>
          </p:cNvPr>
          <p:cNvSpPr>
            <a:spLocks xmlns:a="http://schemas.openxmlformats.org/drawingml/2006/main" noGrp="1"/>
          </p:cNvSpPr>
          <p:nvPr/>
        </p:nvSpPr>
        <p:spPr>
          <a:xfrm xmlns:a="http://schemas.openxmlformats.org/drawingml/2006/main">
            <a:off x="1295400" y="47625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BOUND</a:t>
            </a:r>
          </a:p>
        </p:txBody>
      </p:sp>
      <p:sp>
        <p:nvSpPr>
          <p:cNvPr id="143" name="aj-3">
            <a:extLst xmlns:a="http://schemas.openxmlformats.org/drawingml/2006/main">
              <a:ext uri="{FF2B5EF4-FFF2-40B4-BE49-F238E27FC236}">
                <a16:creationId xmlns:a16="http://schemas.microsoft.com/office/drawing/2014/main" id="{2471CE09-FD37-4629-B6D0-86566071E68C}"/>
              </a:ext>
            </a:extLst>
          </p:cNvPr>
          <p:cNvSpPr>
            <a:spLocks xmlns:a="http://schemas.openxmlformats.org/drawingml/2006/main" noGrp="1"/>
          </p:cNvSpPr>
          <p:nvPr/>
        </p:nvSpPr>
        <p:spPr>
          <a:xfrm xmlns:a="http://schemas.openxmlformats.org/drawingml/2006/main">
            <a:off x="2362200" y="47148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Bound one AI-assistance task and prohibited decisions on Team page 3.</a:t>
            </a:r>
          </a:p>
        </p:txBody>
      </p:sp>
      <p:sp>
        <p:nvSpPr>
          <p:cNvPr id="144" name="ao-3">
            <a:extLst xmlns:a="http://schemas.openxmlformats.org/drawingml/2006/main">
              <a:ext uri="{FF2B5EF4-FFF2-40B4-BE49-F238E27FC236}">
                <a16:creationId xmlns:a16="http://schemas.microsoft.com/office/drawing/2014/main" id="{4FA3745A-5B05-429E-92B3-806C642DBC9E}"/>
              </a:ext>
            </a:extLst>
          </p:cNvPr>
          <p:cNvSpPr>
            <a:spLocks xmlns:a="http://schemas.openxmlformats.org/drawingml/2006/main" noGrp="1"/>
          </p:cNvSpPr>
          <p:nvPr/>
        </p:nvSpPr>
        <p:spPr>
          <a:xfrm xmlns:a="http://schemas.openxmlformats.org/drawingml/2006/main">
            <a:off x="5848350" y="47148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Specific opportunity</a:t>
            </a:r>
          </a:p>
        </p:txBody>
      </p:sp>
      <p:sp>
        <p:nvSpPr>
          <p:cNvPr id="145" name="ar-3">
            <a:extLst xmlns:a="http://schemas.openxmlformats.org/drawingml/2006/main">
              <a:ext uri="{FF2B5EF4-FFF2-40B4-BE49-F238E27FC236}">
                <a16:creationId xmlns:a16="http://schemas.microsoft.com/office/drawing/2014/main" id="{443C7E1B-D530-4C55-8845-BE70F88D8197}"/>
              </a:ext>
            </a:extLst>
          </p:cNvPr>
          <p:cNvSpPr>
            <a:spLocks xmlns:a="http://schemas.openxmlformats.org/drawingml/2006/main" noGrp="1"/>
          </p:cNvSpPr>
          <p:nvPr/>
        </p:nvSpPr>
        <p:spPr>
          <a:xfrm xmlns:a="http://schemas.openxmlformats.org/drawingml/2006/main">
            <a:off x="457200" y="52959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6" name="abg-4">
            <a:extLst xmlns:a="http://schemas.openxmlformats.org/drawingml/2006/main">
              <a:ext uri="{FF2B5EF4-FFF2-40B4-BE49-F238E27FC236}">
                <a16:creationId xmlns:a16="http://schemas.microsoft.com/office/drawing/2014/main" id="{2BD8481B-4ED3-49BF-BA8D-C24245F12788}"/>
              </a:ext>
            </a:extLst>
          </p:cNvPr>
          <p:cNvSpPr>
            <a:spLocks xmlns:a="http://schemas.openxmlformats.org/drawingml/2006/main" noGrp="1"/>
          </p:cNvSpPr>
          <p:nvPr/>
        </p:nvSpPr>
        <p:spPr>
          <a:xfrm xmlns:a="http://schemas.openxmlformats.org/drawingml/2006/main">
            <a:off x="457200" y="5295900"/>
            <a:ext cx="6858000" cy="685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47" name="at-4">
            <a:extLst xmlns:a="http://schemas.openxmlformats.org/drawingml/2006/main">
              <a:ext uri="{FF2B5EF4-FFF2-40B4-BE49-F238E27FC236}">
                <a16:creationId xmlns:a16="http://schemas.microsoft.com/office/drawing/2014/main" id="{4A937851-BB67-43EA-AF8E-19B5EAD687BD}"/>
              </a:ext>
            </a:extLst>
          </p:cNvPr>
          <p:cNvSpPr>
            <a:spLocks xmlns:a="http://schemas.openxmlformats.org/drawingml/2006/main" noGrp="1"/>
          </p:cNvSpPr>
          <p:nvPr/>
        </p:nvSpPr>
        <p:spPr>
          <a:xfrm xmlns:a="http://schemas.openxmlformats.org/drawingml/2006/main">
            <a:off x="571500" y="54483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34–43</a:t>
            </a:r>
          </a:p>
        </p:txBody>
      </p:sp>
      <p:sp>
        <p:nvSpPr>
          <p:cNvPr id="148" name="am-4">
            <a:extLst xmlns:a="http://schemas.openxmlformats.org/drawingml/2006/main">
              <a:ext uri="{FF2B5EF4-FFF2-40B4-BE49-F238E27FC236}">
                <a16:creationId xmlns:a16="http://schemas.microsoft.com/office/drawing/2014/main" id="{9A561859-FDC0-4C1D-8E24-D0D80D5BB099}"/>
              </a:ext>
            </a:extLst>
          </p:cNvPr>
          <p:cNvSpPr>
            <a:spLocks xmlns:a="http://schemas.openxmlformats.org/drawingml/2006/main" noGrp="1"/>
          </p:cNvSpPr>
          <p:nvPr/>
        </p:nvSpPr>
        <p:spPr>
          <a:xfrm xmlns:a="http://schemas.openxmlformats.org/drawingml/2006/main">
            <a:off x="1295400" y="54483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ASSIGN</a:t>
            </a:r>
          </a:p>
        </p:txBody>
      </p:sp>
      <p:sp>
        <p:nvSpPr>
          <p:cNvPr id="149" name="aj-4">
            <a:extLst xmlns:a="http://schemas.openxmlformats.org/drawingml/2006/main">
              <a:ext uri="{FF2B5EF4-FFF2-40B4-BE49-F238E27FC236}">
                <a16:creationId xmlns:a16="http://schemas.microsoft.com/office/drawing/2014/main" id="{2D6D4D79-1B77-4E27-856A-B96DB5C85B92}"/>
              </a:ext>
            </a:extLst>
          </p:cNvPr>
          <p:cNvSpPr>
            <a:spLocks xmlns:a="http://schemas.openxmlformats.org/drawingml/2006/main" noGrp="1"/>
          </p:cNvSpPr>
          <p:nvPr/>
        </p:nvSpPr>
        <p:spPr>
          <a:xfrm xmlns:a="http://schemas.openxmlformats.org/drawingml/2006/main">
            <a:off x="2362200" y="54006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Name reviewer, authority, source and verification method on Team page 3.</a:t>
            </a:r>
          </a:p>
        </p:txBody>
      </p:sp>
      <p:sp>
        <p:nvSpPr>
          <p:cNvPr id="150" name="ao-4">
            <a:extLst xmlns:a="http://schemas.openxmlformats.org/drawingml/2006/main">
              <a:ext uri="{FF2B5EF4-FFF2-40B4-BE49-F238E27FC236}">
                <a16:creationId xmlns:a16="http://schemas.microsoft.com/office/drawing/2014/main" id="{6580193E-2315-4977-989B-B1C3ADB8E9F4}"/>
              </a:ext>
            </a:extLst>
          </p:cNvPr>
          <p:cNvSpPr>
            <a:spLocks xmlns:a="http://schemas.openxmlformats.org/drawingml/2006/main" noGrp="1"/>
          </p:cNvSpPr>
          <p:nvPr/>
        </p:nvSpPr>
        <p:spPr>
          <a:xfrm xmlns:a="http://schemas.openxmlformats.org/drawingml/2006/main">
            <a:off x="5848350" y="54006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Human accountability</a:t>
            </a:r>
          </a:p>
        </p:txBody>
      </p:sp>
      <p:sp>
        <p:nvSpPr>
          <p:cNvPr id="151" name="ar-4">
            <a:extLst xmlns:a="http://schemas.openxmlformats.org/drawingml/2006/main">
              <a:ext uri="{FF2B5EF4-FFF2-40B4-BE49-F238E27FC236}">
                <a16:creationId xmlns:a16="http://schemas.microsoft.com/office/drawing/2014/main" id="{38F40F1F-2145-4C39-B93D-6CC5F68BD172}"/>
              </a:ext>
            </a:extLst>
          </p:cNvPr>
          <p:cNvSpPr>
            <a:spLocks xmlns:a="http://schemas.openxmlformats.org/drawingml/2006/main" noGrp="1"/>
          </p:cNvSpPr>
          <p:nvPr/>
        </p:nvSpPr>
        <p:spPr>
          <a:xfrm xmlns:a="http://schemas.openxmlformats.org/drawingml/2006/main">
            <a:off x="457200" y="59817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2" name="at-5">
            <a:extLst xmlns:a="http://schemas.openxmlformats.org/drawingml/2006/main">
              <a:ext uri="{FF2B5EF4-FFF2-40B4-BE49-F238E27FC236}">
                <a16:creationId xmlns:a16="http://schemas.microsoft.com/office/drawing/2014/main" id="{AE54FDC3-809A-4AD6-BEA2-9514E40F8395}"/>
              </a:ext>
            </a:extLst>
          </p:cNvPr>
          <p:cNvSpPr>
            <a:spLocks xmlns:a="http://schemas.openxmlformats.org/drawingml/2006/main" noGrp="1"/>
          </p:cNvSpPr>
          <p:nvPr/>
        </p:nvSpPr>
        <p:spPr>
          <a:xfrm xmlns:a="http://schemas.openxmlformats.org/drawingml/2006/main">
            <a:off x="571500" y="61341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43–53</a:t>
            </a:r>
          </a:p>
        </p:txBody>
      </p:sp>
      <p:sp>
        <p:nvSpPr>
          <p:cNvPr id="153" name="am-5">
            <a:extLst xmlns:a="http://schemas.openxmlformats.org/drawingml/2006/main">
              <a:ext uri="{FF2B5EF4-FFF2-40B4-BE49-F238E27FC236}">
                <a16:creationId xmlns:a16="http://schemas.microsoft.com/office/drawing/2014/main" id="{D3F2DEAD-E1A2-4878-A70C-8F4328393FAC}"/>
              </a:ext>
            </a:extLst>
          </p:cNvPr>
          <p:cNvSpPr>
            <a:spLocks xmlns:a="http://schemas.openxmlformats.org/drawingml/2006/main" noGrp="1"/>
          </p:cNvSpPr>
          <p:nvPr/>
        </p:nvSpPr>
        <p:spPr>
          <a:xfrm xmlns:a="http://schemas.openxmlformats.org/drawingml/2006/main">
            <a:off x="1295400" y="61341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TEST</a:t>
            </a:r>
          </a:p>
        </p:txBody>
      </p:sp>
      <p:sp>
        <p:nvSpPr>
          <p:cNvPr id="154" name="aj-5">
            <a:extLst xmlns:a="http://schemas.openxmlformats.org/drawingml/2006/main">
              <a:ext uri="{FF2B5EF4-FFF2-40B4-BE49-F238E27FC236}">
                <a16:creationId xmlns:a16="http://schemas.microsoft.com/office/drawing/2014/main" id="{52A1E5B8-0192-4E26-84D4-AA70B2EAFEF4}"/>
              </a:ext>
            </a:extLst>
          </p:cNvPr>
          <p:cNvSpPr>
            <a:spLocks xmlns:a="http://schemas.openxmlformats.org/drawingml/2006/main" noGrp="1"/>
          </p:cNvSpPr>
          <p:nvPr/>
        </p:nvSpPr>
        <p:spPr>
          <a:xfrm xmlns:a="http://schemas.openxmlformats.org/drawingml/2006/main">
            <a:off x="2362200" y="60864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Use the readiness gate; define measures and stopping conditions on Team page 4.</a:t>
            </a:r>
          </a:p>
        </p:txBody>
      </p:sp>
      <p:sp>
        <p:nvSpPr>
          <p:cNvPr id="155" name="ao-5">
            <a:extLst xmlns:a="http://schemas.openxmlformats.org/drawingml/2006/main">
              <a:ext uri="{FF2B5EF4-FFF2-40B4-BE49-F238E27FC236}">
                <a16:creationId xmlns:a16="http://schemas.microsoft.com/office/drawing/2014/main" id="{F93F744C-4633-4C7D-ABE0-762DEA571071}"/>
              </a:ext>
            </a:extLst>
          </p:cNvPr>
          <p:cNvSpPr>
            <a:spLocks xmlns:a="http://schemas.openxmlformats.org/drawingml/2006/main" noGrp="1"/>
          </p:cNvSpPr>
          <p:nvPr/>
        </p:nvSpPr>
        <p:spPr>
          <a:xfrm xmlns:a="http://schemas.openxmlformats.org/drawingml/2006/main">
            <a:off x="5848350" y="60864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Safe experiment</a:t>
            </a:r>
          </a:p>
        </p:txBody>
      </p:sp>
      <p:sp>
        <p:nvSpPr>
          <p:cNvPr id="156" name="ar-5">
            <a:extLst xmlns:a="http://schemas.openxmlformats.org/drawingml/2006/main">
              <a:ext uri="{FF2B5EF4-FFF2-40B4-BE49-F238E27FC236}">
                <a16:creationId xmlns:a16="http://schemas.microsoft.com/office/drawing/2014/main" id="{65055942-D9F3-4DF0-ACC5-65DA171B7E28}"/>
              </a:ext>
            </a:extLst>
          </p:cNvPr>
          <p:cNvSpPr>
            <a:spLocks xmlns:a="http://schemas.openxmlformats.org/drawingml/2006/main" noGrp="1"/>
          </p:cNvSpPr>
          <p:nvPr/>
        </p:nvSpPr>
        <p:spPr>
          <a:xfrm xmlns:a="http://schemas.openxmlformats.org/drawingml/2006/main">
            <a:off x="457200" y="66675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7" name="abg-6">
            <a:extLst xmlns:a="http://schemas.openxmlformats.org/drawingml/2006/main">
              <a:ext uri="{FF2B5EF4-FFF2-40B4-BE49-F238E27FC236}">
                <a16:creationId xmlns:a16="http://schemas.microsoft.com/office/drawing/2014/main" id="{B6FA6879-1CF1-4F83-AD4F-E7438E7048F9}"/>
              </a:ext>
            </a:extLst>
          </p:cNvPr>
          <p:cNvSpPr>
            <a:spLocks xmlns:a="http://schemas.openxmlformats.org/drawingml/2006/main" noGrp="1"/>
          </p:cNvSpPr>
          <p:nvPr/>
        </p:nvSpPr>
        <p:spPr>
          <a:xfrm xmlns:a="http://schemas.openxmlformats.org/drawingml/2006/main">
            <a:off x="457200" y="6667500"/>
            <a:ext cx="6858000" cy="6858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58" name="at-6">
            <a:extLst xmlns:a="http://schemas.openxmlformats.org/drawingml/2006/main">
              <a:ext uri="{FF2B5EF4-FFF2-40B4-BE49-F238E27FC236}">
                <a16:creationId xmlns:a16="http://schemas.microsoft.com/office/drawing/2014/main" id="{E3D5E835-F009-4196-8E25-4D4A885B6114}"/>
              </a:ext>
            </a:extLst>
          </p:cNvPr>
          <p:cNvSpPr>
            <a:spLocks xmlns:a="http://schemas.openxmlformats.org/drawingml/2006/main" noGrp="1"/>
          </p:cNvSpPr>
          <p:nvPr/>
        </p:nvSpPr>
        <p:spPr>
          <a:xfrm xmlns:a="http://schemas.openxmlformats.org/drawingml/2006/main">
            <a:off x="571500" y="6819900"/>
            <a:ext cx="66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376B9B"/>
                </a:solidFill>
              </a:defRPr>
            </a:pPr>
            <a:r>
              <a:rPr sz="825" b="1">
                <a:solidFill>
                  <a:srgbClr val="376B9B"/>
                </a:solidFill>
              </a:rPr>
              <a:t>53–60</a:t>
            </a:r>
          </a:p>
        </p:txBody>
      </p:sp>
      <p:sp>
        <p:nvSpPr>
          <p:cNvPr id="159" name="am-6">
            <a:extLst xmlns:a="http://schemas.openxmlformats.org/drawingml/2006/main">
              <a:ext uri="{FF2B5EF4-FFF2-40B4-BE49-F238E27FC236}">
                <a16:creationId xmlns:a16="http://schemas.microsoft.com/office/drawing/2014/main" id="{2BD6CADA-E6A8-4A33-B9AC-C436E28C5B5A}"/>
              </a:ext>
            </a:extLst>
          </p:cNvPr>
          <p:cNvSpPr>
            <a:spLocks xmlns:a="http://schemas.openxmlformats.org/drawingml/2006/main" noGrp="1"/>
          </p:cNvSpPr>
          <p:nvPr/>
        </p:nvSpPr>
        <p:spPr>
          <a:xfrm xmlns:a="http://schemas.openxmlformats.org/drawingml/2006/main">
            <a:off x="1295400" y="6819900"/>
            <a:ext cx="95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DECIDE</a:t>
            </a:r>
          </a:p>
        </p:txBody>
      </p:sp>
      <p:sp>
        <p:nvSpPr>
          <p:cNvPr id="160" name="aj-6">
            <a:extLst xmlns:a="http://schemas.openxmlformats.org/drawingml/2006/main">
              <a:ext uri="{FF2B5EF4-FFF2-40B4-BE49-F238E27FC236}">
                <a16:creationId xmlns:a16="http://schemas.microsoft.com/office/drawing/2014/main" id="{93CD5313-26DB-4D64-A91F-CFD975381B03}"/>
              </a:ext>
            </a:extLst>
          </p:cNvPr>
          <p:cNvSpPr>
            <a:spLocks xmlns:a="http://schemas.openxmlformats.org/drawingml/2006/main" noGrp="1"/>
          </p:cNvSpPr>
          <p:nvPr/>
        </p:nvSpPr>
        <p:spPr>
          <a:xfrm xmlns:a="http://schemas.openxmlformats.org/drawingml/2006/main">
            <a:off x="2362200" y="6772275"/>
            <a:ext cx="333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Choose a disposition and complete the action record on Team page 5.</a:t>
            </a:r>
          </a:p>
        </p:txBody>
      </p:sp>
      <p:sp>
        <p:nvSpPr>
          <p:cNvPr id="161" name="ao-6">
            <a:extLst xmlns:a="http://schemas.openxmlformats.org/drawingml/2006/main">
              <a:ext uri="{FF2B5EF4-FFF2-40B4-BE49-F238E27FC236}">
                <a16:creationId xmlns:a16="http://schemas.microsoft.com/office/drawing/2014/main" id="{F0C2EAD7-62D5-4D1E-B12F-0D58813A080B}"/>
              </a:ext>
            </a:extLst>
          </p:cNvPr>
          <p:cNvSpPr>
            <a:spLocks xmlns:a="http://schemas.openxmlformats.org/drawingml/2006/main" noGrp="1"/>
          </p:cNvSpPr>
          <p:nvPr/>
        </p:nvSpPr>
        <p:spPr>
          <a:xfrm xmlns:a="http://schemas.openxmlformats.org/drawingml/2006/main">
            <a:off x="5848350" y="6772275"/>
            <a:ext cx="1314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Owner + date</a:t>
            </a:r>
          </a:p>
        </p:txBody>
      </p:sp>
      <p:sp>
        <p:nvSpPr>
          <p:cNvPr id="162" name="ar-6">
            <a:extLst xmlns:a="http://schemas.openxmlformats.org/drawingml/2006/main">
              <a:ext uri="{FF2B5EF4-FFF2-40B4-BE49-F238E27FC236}">
                <a16:creationId xmlns:a16="http://schemas.microsoft.com/office/drawing/2014/main" id="{30F57C68-92B5-4848-B288-DEA5FC5CE4C5}"/>
              </a:ext>
            </a:extLst>
          </p:cNvPr>
          <p:cNvSpPr>
            <a:spLocks xmlns:a="http://schemas.openxmlformats.org/drawingml/2006/main" noGrp="1"/>
          </p:cNvSpPr>
          <p:nvPr/>
        </p:nvSpPr>
        <p:spPr>
          <a:xfrm xmlns:a="http://schemas.openxmlformats.org/drawingml/2006/main">
            <a:off x="457200" y="73533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3" name="norms-b">
            <a:extLst xmlns:a="http://schemas.openxmlformats.org/drawingml/2006/main">
              <a:ext uri="{FF2B5EF4-FFF2-40B4-BE49-F238E27FC236}">
                <a16:creationId xmlns:a16="http://schemas.microsoft.com/office/drawing/2014/main" id="{F716BBA2-2D3D-42CD-924A-B7D3C4844782}"/>
              </a:ext>
            </a:extLst>
          </p:cNvPr>
          <p:cNvSpPr>
            <a:spLocks xmlns:a="http://schemas.openxmlformats.org/drawingml/2006/main" noGrp="1"/>
          </p:cNvSpPr>
          <p:nvPr/>
        </p:nvSpPr>
        <p:spPr>
          <a:xfrm xmlns:a="http://schemas.openxmlformats.org/drawingml/2006/main">
            <a:off x="457200" y="7620000"/>
            <a:ext cx="6858000" cy="457200"/>
          </a:xfrm>
          <a:prstGeom xmlns:a="http://schemas.openxmlformats.org/drawingml/2006/main" prst="roundRect">
            <a:avLst>
              <a:gd name="adj" fmla="val 14583"/>
            </a:avLst>
          </a:prstGeom>
          <a:solidFill xmlns:a="http://schemas.openxmlformats.org/drawingml/2006/main">
            <a:srgbClr val="B65C35"/>
          </a:solidFill>
          <a:ln xmlns:a="http://schemas.openxmlformats.org/drawingml/2006/main" w="0">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64" name="norms-t">
            <a:extLst xmlns:a="http://schemas.openxmlformats.org/drawingml/2006/main">
              <a:ext uri="{FF2B5EF4-FFF2-40B4-BE49-F238E27FC236}">
                <a16:creationId xmlns:a16="http://schemas.microsoft.com/office/drawing/2014/main" id="{D027CEBB-6D07-4655-8269-F0A5C12F6449}"/>
              </a:ext>
            </a:extLst>
          </p:cNvPr>
          <p:cNvSpPr>
            <a:spLocks xmlns:a="http://schemas.openxmlformats.org/drawingml/2006/main" noGrp="1"/>
          </p:cNvSpPr>
          <p:nvPr/>
        </p:nvSpPr>
        <p:spPr>
          <a:xfrm xmlns:a="http://schemas.openxmlformats.org/drawingml/2006/main">
            <a:off x="628650" y="77343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THREE CAPTURE NORMS</a:t>
            </a:r>
          </a:p>
        </p:txBody>
      </p:sp>
      <p:sp>
        <p:nvSpPr>
          <p:cNvPr id="165" name="n1-box">
            <a:extLst xmlns:a="http://schemas.openxmlformats.org/drawingml/2006/main">
              <a:ext uri="{FF2B5EF4-FFF2-40B4-BE49-F238E27FC236}">
                <a16:creationId xmlns:a16="http://schemas.microsoft.com/office/drawing/2014/main" id="{D78A7837-6E95-4D0A-A422-6DA249574DF0}"/>
              </a:ext>
            </a:extLst>
          </p:cNvPr>
          <p:cNvSpPr>
            <a:spLocks xmlns:a="http://schemas.openxmlformats.org/drawingml/2006/main" noGrp="1"/>
          </p:cNvSpPr>
          <p:nvPr/>
        </p:nvSpPr>
        <p:spPr>
          <a:xfrm xmlns:a="http://schemas.openxmlformats.org/drawingml/2006/main">
            <a:off x="457200" y="8248650"/>
            <a:ext cx="2133600" cy="876300"/>
          </a:xfrm>
          <a:prstGeom xmlns:a="http://schemas.openxmlformats.org/drawingml/2006/main" prst="roundRect">
            <a:avLst>
              <a:gd name="adj" fmla="val 8696"/>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6" name="n1-a">
            <a:extLst xmlns:a="http://schemas.openxmlformats.org/drawingml/2006/main">
              <a:ext uri="{FF2B5EF4-FFF2-40B4-BE49-F238E27FC236}">
                <a16:creationId xmlns:a16="http://schemas.microsoft.com/office/drawing/2014/main" id="{E7E41FAC-F965-4A12-9C4A-3681124E063C}"/>
              </a:ext>
            </a:extLst>
          </p:cNvPr>
          <p:cNvSpPr>
            <a:spLocks xmlns:a="http://schemas.openxmlformats.org/drawingml/2006/main" noGrp="1"/>
          </p:cNvSpPr>
          <p:nvPr/>
        </p:nvSpPr>
        <p:spPr>
          <a:xfrm xmlns:a="http://schemas.openxmlformats.org/drawingml/2006/main">
            <a:off x="457200" y="8248650"/>
            <a:ext cx="66675" cy="876300"/>
          </a:xfrm>
          <a:prstGeom xmlns:a="http://schemas.openxmlformats.org/drawingml/2006/main" prst="roundRect">
            <a:avLst>
              <a:gd name="adj" fmla="val 50000"/>
            </a:avLst>
          </a:prstGeom>
          <a:solidFill xmlns:a="http://schemas.openxmlformats.org/drawingml/2006/main">
            <a:srgbClr val="B65C35"/>
          </a:solidFill>
          <a:ln xmlns:a="http://schemas.openxmlformats.org/drawingml/2006/main" w="0">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67" name="n1-h">
            <a:extLst xmlns:a="http://schemas.openxmlformats.org/drawingml/2006/main">
              <a:ext uri="{FF2B5EF4-FFF2-40B4-BE49-F238E27FC236}">
                <a16:creationId xmlns:a16="http://schemas.microsoft.com/office/drawing/2014/main" id="{C93AC7F2-C208-495B-8395-04C1C5BB11A3}"/>
              </a:ext>
            </a:extLst>
          </p:cNvPr>
          <p:cNvSpPr>
            <a:spLocks xmlns:a="http://schemas.openxmlformats.org/drawingml/2006/main" noGrp="1"/>
          </p:cNvSpPr>
          <p:nvPr/>
        </p:nvSpPr>
        <p:spPr>
          <a:xfrm xmlns:a="http://schemas.openxmlformats.org/drawingml/2006/main">
            <a:off x="647700" y="8391525"/>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WRITE WHAT IS TRUE TODAY</a:t>
            </a:r>
          </a:p>
        </p:txBody>
      </p:sp>
      <p:sp>
        <p:nvSpPr>
          <p:cNvPr id="168" name="n1-p">
            <a:extLst xmlns:a="http://schemas.openxmlformats.org/drawingml/2006/main">
              <a:ext uri="{FF2B5EF4-FFF2-40B4-BE49-F238E27FC236}">
                <a16:creationId xmlns:a16="http://schemas.microsoft.com/office/drawing/2014/main" id="{560A7F3A-DD9D-4DD2-9E52-553570FD1365}"/>
              </a:ext>
            </a:extLst>
          </p:cNvPr>
          <p:cNvSpPr>
            <a:spLocks xmlns:a="http://schemas.openxmlformats.org/drawingml/2006/main" noGrp="1"/>
          </p:cNvSpPr>
          <p:nvPr/>
        </p:nvSpPr>
        <p:spPr>
          <a:xfrm xmlns:a="http://schemas.openxmlformats.org/drawingml/2006/main">
            <a:off x="647700" y="8667750"/>
            <a:ext cx="1790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Do not document the desired future state as though it already exists.</a:t>
            </a:r>
          </a:p>
        </p:txBody>
      </p:sp>
      <p:sp>
        <p:nvSpPr>
          <p:cNvPr id="169" name="n2-box">
            <a:extLst xmlns:a="http://schemas.openxmlformats.org/drawingml/2006/main">
              <a:ext uri="{FF2B5EF4-FFF2-40B4-BE49-F238E27FC236}">
                <a16:creationId xmlns:a16="http://schemas.microsoft.com/office/drawing/2014/main" id="{40AFB117-D529-44EF-A839-E35051C20946}"/>
              </a:ext>
            </a:extLst>
          </p:cNvPr>
          <p:cNvSpPr>
            <a:spLocks xmlns:a="http://schemas.openxmlformats.org/drawingml/2006/main" noGrp="1"/>
          </p:cNvSpPr>
          <p:nvPr/>
        </p:nvSpPr>
        <p:spPr>
          <a:xfrm xmlns:a="http://schemas.openxmlformats.org/drawingml/2006/main">
            <a:off x="2819400" y="8248650"/>
            <a:ext cx="2133600" cy="876300"/>
          </a:xfrm>
          <a:prstGeom xmlns:a="http://schemas.openxmlformats.org/drawingml/2006/main" prst="roundRect">
            <a:avLst>
              <a:gd name="adj" fmla="val 8696"/>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70" name="n2-a">
            <a:extLst xmlns:a="http://schemas.openxmlformats.org/drawingml/2006/main">
              <a:ext uri="{FF2B5EF4-FFF2-40B4-BE49-F238E27FC236}">
                <a16:creationId xmlns:a16="http://schemas.microsoft.com/office/drawing/2014/main" id="{679CCDEA-FE63-4D2A-8A03-522D3173A287}"/>
              </a:ext>
            </a:extLst>
          </p:cNvPr>
          <p:cNvSpPr>
            <a:spLocks xmlns:a="http://schemas.openxmlformats.org/drawingml/2006/main" noGrp="1"/>
          </p:cNvSpPr>
          <p:nvPr/>
        </p:nvSpPr>
        <p:spPr>
          <a:xfrm xmlns:a="http://schemas.openxmlformats.org/drawingml/2006/main">
            <a:off x="2819400" y="8248650"/>
            <a:ext cx="66675" cy="876300"/>
          </a:xfrm>
          <a:prstGeom xmlns:a="http://schemas.openxmlformats.org/drawingml/2006/main" prst="roundRect">
            <a:avLst>
              <a:gd name="adj" fmla="val 50000"/>
            </a:avLst>
          </a:prstGeom>
          <a:solidFill xmlns:a="http://schemas.openxmlformats.org/drawingml/2006/main">
            <a:srgbClr val="397A58"/>
          </a:solidFill>
          <a:ln xmlns:a="http://schemas.openxmlformats.org/drawingml/2006/main" w="0">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71" name="n2-h">
            <a:extLst xmlns:a="http://schemas.openxmlformats.org/drawingml/2006/main">
              <a:ext uri="{FF2B5EF4-FFF2-40B4-BE49-F238E27FC236}">
                <a16:creationId xmlns:a16="http://schemas.microsoft.com/office/drawing/2014/main" id="{89277A68-166F-4079-8C59-F326ABADDDF1}"/>
              </a:ext>
            </a:extLst>
          </p:cNvPr>
          <p:cNvSpPr>
            <a:spLocks xmlns:a="http://schemas.openxmlformats.org/drawingml/2006/main" noGrp="1"/>
          </p:cNvSpPr>
          <p:nvPr/>
        </p:nvSpPr>
        <p:spPr>
          <a:xfrm xmlns:a="http://schemas.openxmlformats.org/drawingml/2006/main">
            <a:off x="3009900" y="8391525"/>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NAME A ROLE</a:t>
            </a:r>
          </a:p>
        </p:txBody>
      </p:sp>
      <p:sp>
        <p:nvSpPr>
          <p:cNvPr id="172" name="n2-p">
            <a:extLst xmlns:a="http://schemas.openxmlformats.org/drawingml/2006/main">
              <a:ext uri="{FF2B5EF4-FFF2-40B4-BE49-F238E27FC236}">
                <a16:creationId xmlns:a16="http://schemas.microsoft.com/office/drawing/2014/main" id="{1FFFC3D4-E8F1-49AD-9F0A-9512BCA486A6}"/>
              </a:ext>
            </a:extLst>
          </p:cNvPr>
          <p:cNvSpPr>
            <a:spLocks xmlns:a="http://schemas.openxmlformats.org/drawingml/2006/main" noGrp="1"/>
          </p:cNvSpPr>
          <p:nvPr/>
        </p:nvSpPr>
        <p:spPr>
          <a:xfrm xmlns:a="http://schemas.openxmlformats.org/drawingml/2006/main">
            <a:off x="3009900" y="8667750"/>
            <a:ext cx="1790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Use a responsible role—not “the team” or “someone.”</a:t>
            </a:r>
          </a:p>
        </p:txBody>
      </p:sp>
      <p:sp>
        <p:nvSpPr>
          <p:cNvPr id="173" name="n3-box">
            <a:extLst xmlns:a="http://schemas.openxmlformats.org/drawingml/2006/main">
              <a:ext uri="{FF2B5EF4-FFF2-40B4-BE49-F238E27FC236}">
                <a16:creationId xmlns:a16="http://schemas.microsoft.com/office/drawing/2014/main" id="{CE5C9BBF-A098-4108-A04C-D7110B4038F8}"/>
              </a:ext>
            </a:extLst>
          </p:cNvPr>
          <p:cNvSpPr>
            <a:spLocks xmlns:a="http://schemas.openxmlformats.org/drawingml/2006/main" noGrp="1"/>
          </p:cNvSpPr>
          <p:nvPr/>
        </p:nvSpPr>
        <p:spPr>
          <a:xfrm xmlns:a="http://schemas.openxmlformats.org/drawingml/2006/main">
            <a:off x="5181600" y="8248650"/>
            <a:ext cx="2133600" cy="876300"/>
          </a:xfrm>
          <a:prstGeom xmlns:a="http://schemas.openxmlformats.org/drawingml/2006/main" prst="roundRect">
            <a:avLst>
              <a:gd name="adj" fmla="val 8696"/>
            </a:avLst>
          </a:prstGeom>
          <a:solidFill xmlns:a="http://schemas.openxmlformats.org/drawingml/2006/main">
            <a:srgbClr val="FFFFFF"/>
          </a:solidFill>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74" name="n3-a">
            <a:extLst xmlns:a="http://schemas.openxmlformats.org/drawingml/2006/main">
              <a:ext uri="{FF2B5EF4-FFF2-40B4-BE49-F238E27FC236}">
                <a16:creationId xmlns:a16="http://schemas.microsoft.com/office/drawing/2014/main" id="{852B8EAB-C6F9-49BF-A239-5346A46F9892}"/>
              </a:ext>
            </a:extLst>
          </p:cNvPr>
          <p:cNvSpPr>
            <a:spLocks xmlns:a="http://schemas.openxmlformats.org/drawingml/2006/main" noGrp="1"/>
          </p:cNvSpPr>
          <p:nvPr/>
        </p:nvSpPr>
        <p:spPr>
          <a:xfrm xmlns:a="http://schemas.openxmlformats.org/drawingml/2006/main">
            <a:off x="5181600" y="8248650"/>
            <a:ext cx="66675" cy="876300"/>
          </a:xfrm>
          <a:prstGeom xmlns:a="http://schemas.openxmlformats.org/drawingml/2006/main" prst="roundRect">
            <a:avLst>
              <a:gd name="adj" fmla="val 50000"/>
            </a:avLst>
          </a:prstGeom>
          <a:solidFill xmlns:a="http://schemas.openxmlformats.org/drawingml/2006/main">
            <a:srgbClr val="B4862B"/>
          </a:solidFill>
          <a:ln xmlns:a="http://schemas.openxmlformats.org/drawingml/2006/main" w="0">
            <a:solidFill>
              <a:srgbClr val="B4862B"/>
            </a:solidFill>
            <a:prstDash val="solid"/>
          </a:ln>
        </p:spPr>
        <p:txBody>
          <a:bodyPr xmlns:a="http://schemas.openxmlformats.org/drawingml/2006/main"/>
          <a:lstStyle xmlns:a="http://schemas.openxmlformats.org/drawingml/2006/main"/>
          <a:p xmlns:a="http://schemas.openxmlformats.org/drawingml/2006/main">
            <a:endParaRPr/>
          </a:p>
        </p:txBody>
      </p:sp>
      <p:sp>
        <p:nvSpPr>
          <p:cNvPr id="175" name="n3-h">
            <a:extLst xmlns:a="http://schemas.openxmlformats.org/drawingml/2006/main">
              <a:ext uri="{FF2B5EF4-FFF2-40B4-BE49-F238E27FC236}">
                <a16:creationId xmlns:a16="http://schemas.microsoft.com/office/drawing/2014/main" id="{09A3888A-4E20-4AE8-B6BF-A4ABCC7400C3}"/>
              </a:ext>
            </a:extLst>
          </p:cNvPr>
          <p:cNvSpPr>
            <a:spLocks xmlns:a="http://schemas.openxmlformats.org/drawingml/2006/main" noGrp="1"/>
          </p:cNvSpPr>
          <p:nvPr/>
        </p:nvSpPr>
        <p:spPr>
          <a:xfrm xmlns:a="http://schemas.openxmlformats.org/drawingml/2006/main">
            <a:off x="5372100" y="8391525"/>
            <a:ext cx="17907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1">
                <a:solidFill>
                  <a:srgbClr val="17324D"/>
                </a:solidFill>
              </a:defRPr>
            </a:pPr>
            <a:r>
              <a:rPr sz="900" b="1">
                <a:solidFill>
                  <a:srgbClr val="17324D"/>
                </a:solidFill>
              </a:rPr>
              <a:t>PARK TOOL QUESTIONS</a:t>
            </a:r>
          </a:p>
        </p:txBody>
      </p:sp>
      <p:sp>
        <p:nvSpPr>
          <p:cNvPr id="176" name="n3-p">
            <a:extLst xmlns:a="http://schemas.openxmlformats.org/drawingml/2006/main">
              <a:ext uri="{FF2B5EF4-FFF2-40B4-BE49-F238E27FC236}">
                <a16:creationId xmlns:a16="http://schemas.microsoft.com/office/drawing/2014/main" id="{56438FF1-60F6-4E4F-A394-90829524434E}"/>
              </a:ext>
            </a:extLst>
          </p:cNvPr>
          <p:cNvSpPr>
            <a:spLocks xmlns:a="http://schemas.openxmlformats.org/drawingml/2006/main" noGrp="1"/>
          </p:cNvSpPr>
          <p:nvPr/>
        </p:nvSpPr>
        <p:spPr>
          <a:xfrm xmlns:a="http://schemas.openxmlformats.org/drawingml/2006/main">
            <a:off x="5372100" y="8667750"/>
            <a:ext cx="1790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Evaluate workflow fit before comparing products or vendors.</a:t>
            </a:r>
          </a:p>
        </p:txBody>
      </p:sp>
      <p:sp>
        <p:nvSpPr>
          <p:cNvPr id="177" name="fr-2">
            <a:extLst xmlns:a="http://schemas.openxmlformats.org/drawingml/2006/main">
              <a:ext uri="{FF2B5EF4-FFF2-40B4-BE49-F238E27FC236}">
                <a16:creationId xmlns:a16="http://schemas.microsoft.com/office/drawing/2014/main" id="{B10CFE79-BD3E-43ED-B891-40B7AF764BFE}"/>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78" name="fl-2">
            <a:extLst xmlns:a="http://schemas.openxmlformats.org/drawingml/2006/main">
              <a:ext uri="{FF2B5EF4-FFF2-40B4-BE49-F238E27FC236}">
                <a16:creationId xmlns:a16="http://schemas.microsoft.com/office/drawing/2014/main" id="{80FE9AC0-90E0-4CDD-9078-B1C9A6DDB595}"/>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79" name="fu-2">
            <a:extLst xmlns:a="http://schemas.openxmlformats.org/drawingml/2006/main">
              <a:ext uri="{FF2B5EF4-FFF2-40B4-BE49-F238E27FC236}">
                <a16:creationId xmlns:a16="http://schemas.microsoft.com/office/drawing/2014/main" id="{8728A57E-123F-419C-A5E6-BCB31D948163}"/>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slides/slide4.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4">
            <a:extLst xmlns:a="http://schemas.openxmlformats.org/drawingml/2006/main">
              <a:ext uri="{FF2B5EF4-FFF2-40B4-BE49-F238E27FC236}">
                <a16:creationId xmlns:a16="http://schemas.microsoft.com/office/drawing/2014/main" id="{1E0E6AFB-27F2-4288-B3C8-80A20F069242}"/>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B65C35"/>
                </a:solidFill>
              </a:defRPr>
            </a:pPr>
            <a:r>
              <a:rPr sz="750" b="1">
                <a:solidFill>
                  <a:srgbClr val="B65C35"/>
                </a:solidFill>
              </a:rPr>
              <a:t>BIZAI CANVAS — FACILITATOR EDITION</a:t>
            </a:r>
          </a:p>
        </p:txBody>
      </p:sp>
      <p:sp>
        <p:nvSpPr>
          <p:cNvPr id="115" name="page-4">
            <a:extLst xmlns:a="http://schemas.openxmlformats.org/drawingml/2006/main">
              <a:ext uri="{FF2B5EF4-FFF2-40B4-BE49-F238E27FC236}">
                <a16:creationId xmlns:a16="http://schemas.microsoft.com/office/drawing/2014/main" id="{DF12809C-3B79-4ECB-A942-7F90CD0561B2}"/>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4 / 7</a:t>
            </a:r>
          </a:p>
        </p:txBody>
      </p:sp>
      <p:sp>
        <p:nvSpPr>
          <p:cNvPr id="116" name="title-4">
            <a:extLst xmlns:a="http://schemas.openxmlformats.org/drawingml/2006/main">
              <a:ext uri="{FF2B5EF4-FFF2-40B4-BE49-F238E27FC236}">
                <a16:creationId xmlns:a16="http://schemas.microsoft.com/office/drawing/2014/main" id="{DFBF3A20-9A6D-488E-9406-607A28D2B529}"/>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SELECT A WORKFLOW SMALL ENOUGH TO FINISH.</a:t>
            </a:r>
          </a:p>
        </p:txBody>
      </p:sp>
      <p:sp>
        <p:nvSpPr>
          <p:cNvPr id="117" name="sub-4">
            <a:extLst xmlns:a="http://schemas.openxmlformats.org/drawingml/2006/main">
              <a:ext uri="{FF2B5EF4-FFF2-40B4-BE49-F238E27FC236}">
                <a16:creationId xmlns:a16="http://schemas.microsoft.com/office/drawing/2014/main" id="{A5739161-DD6C-407F-BFDD-256CD7EBEA4D}"/>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The right candidate has a visible trigger, a named owner and a result the team can observe.</a:t>
            </a:r>
          </a:p>
        </p:txBody>
      </p:sp>
      <p:sp>
        <p:nvSpPr>
          <p:cNvPr id="118" name="hr-4">
            <a:extLst xmlns:a="http://schemas.openxmlformats.org/drawingml/2006/main">
              <a:ext uri="{FF2B5EF4-FFF2-40B4-BE49-F238E27FC236}">
                <a16:creationId xmlns:a16="http://schemas.microsoft.com/office/drawing/2014/main" id="{A8419432-8336-4771-BB8E-A02404383BD3}"/>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selection-b">
            <a:extLst xmlns:a="http://schemas.openxmlformats.org/drawingml/2006/main">
              <a:ext uri="{FF2B5EF4-FFF2-40B4-BE49-F238E27FC236}">
                <a16:creationId xmlns:a16="http://schemas.microsoft.com/office/drawing/2014/main" id="{C59506B7-F30D-42DA-A938-538D7CDB7665}"/>
              </a:ext>
            </a:extLst>
          </p:cNvPr>
          <p:cNvSpPr>
            <a:spLocks xmlns:a="http://schemas.openxmlformats.org/drawingml/2006/main" noGrp="1"/>
          </p:cNvSpPr>
          <p:nvPr/>
        </p:nvSpPr>
        <p:spPr>
          <a:xfrm xmlns:a="http://schemas.openxmlformats.org/drawingml/2006/main">
            <a:off x="457200" y="2095500"/>
            <a:ext cx="6858000" cy="457200"/>
          </a:xfrm>
          <a:prstGeom xmlns:a="http://schemas.openxmlformats.org/drawingml/2006/main" prst="roundRect">
            <a:avLst>
              <a:gd name="adj" fmla="val 14583"/>
            </a:avLst>
          </a:prstGeom>
          <a:solidFill xmlns:a="http://schemas.openxmlformats.org/drawingml/2006/main">
            <a:srgbClr val="B65C35"/>
          </a:solidFill>
          <a:ln xmlns:a="http://schemas.openxmlformats.org/drawingml/2006/main" w="0">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selection-t">
            <a:extLst xmlns:a="http://schemas.openxmlformats.org/drawingml/2006/main">
              <a:ext uri="{FF2B5EF4-FFF2-40B4-BE49-F238E27FC236}">
                <a16:creationId xmlns:a16="http://schemas.microsoft.com/office/drawing/2014/main" id="{EF5084AF-24B0-45FD-8F9B-9A1829AAA624}"/>
              </a:ext>
            </a:extLst>
          </p:cNvPr>
          <p:cNvSpPr>
            <a:spLocks xmlns:a="http://schemas.openxmlformats.org/drawingml/2006/main" noGrp="1"/>
          </p:cNvSpPr>
          <p:nvPr/>
        </p:nvSpPr>
        <p:spPr>
          <a:xfrm xmlns:a="http://schemas.openxmlformats.org/drawingml/2006/main">
            <a:off x="628650" y="2209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THE FIVE-PART SELECTION TEST</a:t>
            </a:r>
          </a:p>
        </p:txBody>
      </p:sp>
      <p:sp>
        <p:nvSpPr>
          <p:cNvPr id="121" name="test-0-c">
            <a:extLst xmlns:a="http://schemas.openxmlformats.org/drawingml/2006/main">
              <a:ext uri="{FF2B5EF4-FFF2-40B4-BE49-F238E27FC236}">
                <a16:creationId xmlns:a16="http://schemas.microsoft.com/office/drawing/2014/main" id="{6BCDF219-BD0D-4FBF-9145-0F1DD346AE2F}"/>
              </a:ext>
            </a:extLst>
          </p:cNvPr>
          <p:cNvSpPr>
            <a:spLocks xmlns:a="http://schemas.openxmlformats.org/drawingml/2006/main" noGrp="1"/>
          </p:cNvSpPr>
          <p:nvPr/>
        </p:nvSpPr>
        <p:spPr>
          <a:xfrm xmlns:a="http://schemas.openxmlformats.org/drawingml/2006/main">
            <a:off x="457200" y="27241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2" name="test-0-x">
            <a:extLst xmlns:a="http://schemas.openxmlformats.org/drawingml/2006/main">
              <a:ext uri="{FF2B5EF4-FFF2-40B4-BE49-F238E27FC236}">
                <a16:creationId xmlns:a16="http://schemas.microsoft.com/office/drawing/2014/main" id="{D58FD1E1-3A4B-4A8C-97D5-E829C5B42EE8}"/>
              </a:ext>
            </a:extLst>
          </p:cNvPr>
          <p:cNvSpPr>
            <a:spLocks xmlns:a="http://schemas.openxmlformats.org/drawingml/2006/main" noGrp="1"/>
          </p:cNvSpPr>
          <p:nvPr/>
        </p:nvSpPr>
        <p:spPr>
          <a:xfrm xmlns:a="http://schemas.openxmlformats.org/drawingml/2006/main">
            <a:off x="666750" y="2705100"/>
            <a:ext cx="11715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ONE TRIGGER</a:t>
            </a:r>
          </a:p>
        </p:txBody>
      </p:sp>
      <p:sp>
        <p:nvSpPr>
          <p:cNvPr id="123" name="testd-0">
            <a:extLst xmlns:a="http://schemas.openxmlformats.org/drawingml/2006/main">
              <a:ext uri="{FF2B5EF4-FFF2-40B4-BE49-F238E27FC236}">
                <a16:creationId xmlns:a16="http://schemas.microsoft.com/office/drawing/2014/main" id="{2BA4F65B-529B-478D-AF1C-F350B32FDD2D}"/>
              </a:ext>
            </a:extLst>
          </p:cNvPr>
          <p:cNvSpPr>
            <a:spLocks xmlns:a="http://schemas.openxmlformats.org/drawingml/2006/main" noGrp="1"/>
          </p:cNvSpPr>
          <p:nvPr/>
        </p:nvSpPr>
        <p:spPr>
          <a:xfrm xmlns:a="http://schemas.openxmlformats.org/drawingml/2006/main">
            <a:off x="1952625" y="2714625"/>
            <a:ext cx="51911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recognizable event starts the work.</a:t>
            </a:r>
          </a:p>
        </p:txBody>
      </p:sp>
      <p:sp>
        <p:nvSpPr>
          <p:cNvPr id="124" name="testr-0">
            <a:extLst xmlns:a="http://schemas.openxmlformats.org/drawingml/2006/main">
              <a:ext uri="{FF2B5EF4-FFF2-40B4-BE49-F238E27FC236}">
                <a16:creationId xmlns:a16="http://schemas.microsoft.com/office/drawing/2014/main" id="{A1D10541-12AB-4D07-A3A1-BBF2F9C70DFD}"/>
              </a:ext>
            </a:extLst>
          </p:cNvPr>
          <p:cNvSpPr>
            <a:spLocks xmlns:a="http://schemas.openxmlformats.org/drawingml/2006/main" noGrp="1"/>
          </p:cNvSpPr>
          <p:nvPr/>
        </p:nvSpPr>
        <p:spPr>
          <a:xfrm xmlns:a="http://schemas.openxmlformats.org/drawingml/2006/main">
            <a:off x="457200" y="30480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5" name="test-1-c">
            <a:extLst xmlns:a="http://schemas.openxmlformats.org/drawingml/2006/main">
              <a:ext uri="{FF2B5EF4-FFF2-40B4-BE49-F238E27FC236}">
                <a16:creationId xmlns:a16="http://schemas.microsoft.com/office/drawing/2014/main" id="{1CE1E5D8-1858-4C9D-9A9A-6513C0AD49CF}"/>
              </a:ext>
            </a:extLst>
          </p:cNvPr>
          <p:cNvSpPr>
            <a:spLocks xmlns:a="http://schemas.openxmlformats.org/drawingml/2006/main" noGrp="1"/>
          </p:cNvSpPr>
          <p:nvPr/>
        </p:nvSpPr>
        <p:spPr>
          <a:xfrm xmlns:a="http://schemas.openxmlformats.org/drawingml/2006/main">
            <a:off x="457200" y="3248025"/>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26" name="test-1-x">
            <a:extLst xmlns:a="http://schemas.openxmlformats.org/drawingml/2006/main">
              <a:ext uri="{FF2B5EF4-FFF2-40B4-BE49-F238E27FC236}">
                <a16:creationId xmlns:a16="http://schemas.microsoft.com/office/drawing/2014/main" id="{551A296D-5BBD-4D99-8869-3BC6342F0431}"/>
              </a:ext>
            </a:extLst>
          </p:cNvPr>
          <p:cNvSpPr>
            <a:spLocks xmlns:a="http://schemas.openxmlformats.org/drawingml/2006/main" noGrp="1"/>
          </p:cNvSpPr>
          <p:nvPr/>
        </p:nvSpPr>
        <p:spPr>
          <a:xfrm xmlns:a="http://schemas.openxmlformats.org/drawingml/2006/main">
            <a:off x="666750" y="3228975"/>
            <a:ext cx="11715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ONE OUTCOME</a:t>
            </a:r>
          </a:p>
        </p:txBody>
      </p:sp>
      <p:sp>
        <p:nvSpPr>
          <p:cNvPr id="127" name="testd-1">
            <a:extLst xmlns:a="http://schemas.openxmlformats.org/drawingml/2006/main">
              <a:ext uri="{FF2B5EF4-FFF2-40B4-BE49-F238E27FC236}">
                <a16:creationId xmlns:a16="http://schemas.microsoft.com/office/drawing/2014/main" id="{CEE74AD3-A39C-4F37-85AF-DB432E64FB3C}"/>
              </a:ext>
            </a:extLst>
          </p:cNvPr>
          <p:cNvSpPr>
            <a:spLocks xmlns:a="http://schemas.openxmlformats.org/drawingml/2006/main" noGrp="1"/>
          </p:cNvSpPr>
          <p:nvPr/>
        </p:nvSpPr>
        <p:spPr>
          <a:xfrm xmlns:a="http://schemas.openxmlformats.org/drawingml/2006/main">
            <a:off x="1952625" y="3238500"/>
            <a:ext cx="51911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The result can be stated without listing activities.</a:t>
            </a:r>
          </a:p>
        </p:txBody>
      </p:sp>
      <p:sp>
        <p:nvSpPr>
          <p:cNvPr id="128" name="testr-1">
            <a:extLst xmlns:a="http://schemas.openxmlformats.org/drawingml/2006/main">
              <a:ext uri="{FF2B5EF4-FFF2-40B4-BE49-F238E27FC236}">
                <a16:creationId xmlns:a16="http://schemas.microsoft.com/office/drawing/2014/main" id="{5C0E5B38-C719-44E2-938D-948129FCA888}"/>
              </a:ext>
            </a:extLst>
          </p:cNvPr>
          <p:cNvSpPr>
            <a:spLocks xmlns:a="http://schemas.openxmlformats.org/drawingml/2006/main" noGrp="1"/>
          </p:cNvSpPr>
          <p:nvPr/>
        </p:nvSpPr>
        <p:spPr>
          <a:xfrm xmlns:a="http://schemas.openxmlformats.org/drawingml/2006/main">
            <a:off x="457200" y="35718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9" name="test-2-c">
            <a:extLst xmlns:a="http://schemas.openxmlformats.org/drawingml/2006/main">
              <a:ext uri="{FF2B5EF4-FFF2-40B4-BE49-F238E27FC236}">
                <a16:creationId xmlns:a16="http://schemas.microsoft.com/office/drawing/2014/main" id="{45218DFA-EAD9-471C-B148-00A59806DFC7}"/>
              </a:ext>
            </a:extLst>
          </p:cNvPr>
          <p:cNvSpPr>
            <a:spLocks xmlns:a="http://schemas.openxmlformats.org/drawingml/2006/main" noGrp="1"/>
          </p:cNvSpPr>
          <p:nvPr/>
        </p:nvSpPr>
        <p:spPr>
          <a:xfrm xmlns:a="http://schemas.openxmlformats.org/drawingml/2006/main">
            <a:off x="457200" y="377190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30" name="test-2-x">
            <a:extLst xmlns:a="http://schemas.openxmlformats.org/drawingml/2006/main">
              <a:ext uri="{FF2B5EF4-FFF2-40B4-BE49-F238E27FC236}">
                <a16:creationId xmlns:a16="http://schemas.microsoft.com/office/drawing/2014/main" id="{814E300D-1EA0-439A-AEAA-9CD48D0F0801}"/>
              </a:ext>
            </a:extLst>
          </p:cNvPr>
          <p:cNvSpPr>
            <a:spLocks xmlns:a="http://schemas.openxmlformats.org/drawingml/2006/main" noGrp="1"/>
          </p:cNvSpPr>
          <p:nvPr/>
        </p:nvSpPr>
        <p:spPr>
          <a:xfrm xmlns:a="http://schemas.openxmlformats.org/drawingml/2006/main">
            <a:off x="666750" y="3752850"/>
            <a:ext cx="11715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ONE OWNER</a:t>
            </a:r>
          </a:p>
        </p:txBody>
      </p:sp>
      <p:sp>
        <p:nvSpPr>
          <p:cNvPr id="131" name="testd-2">
            <a:extLst xmlns:a="http://schemas.openxmlformats.org/drawingml/2006/main">
              <a:ext uri="{FF2B5EF4-FFF2-40B4-BE49-F238E27FC236}">
                <a16:creationId xmlns:a16="http://schemas.microsoft.com/office/drawing/2014/main" id="{70F374BB-CE8D-4AC6-9DAB-C3F6A264BC89}"/>
              </a:ext>
            </a:extLst>
          </p:cNvPr>
          <p:cNvSpPr>
            <a:spLocks xmlns:a="http://schemas.openxmlformats.org/drawingml/2006/main" noGrp="1"/>
          </p:cNvSpPr>
          <p:nvPr/>
        </p:nvSpPr>
        <p:spPr>
          <a:xfrm xmlns:a="http://schemas.openxmlformats.org/drawingml/2006/main">
            <a:off x="1952625" y="3762375"/>
            <a:ext cx="51911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role is accountable for the result.</a:t>
            </a:r>
          </a:p>
        </p:txBody>
      </p:sp>
      <p:sp>
        <p:nvSpPr>
          <p:cNvPr id="132" name="testr-2">
            <a:extLst xmlns:a="http://schemas.openxmlformats.org/drawingml/2006/main">
              <a:ext uri="{FF2B5EF4-FFF2-40B4-BE49-F238E27FC236}">
                <a16:creationId xmlns:a16="http://schemas.microsoft.com/office/drawing/2014/main" id="{B1DDC4CD-ACE8-49DF-B2A0-AA46ACB678A9}"/>
              </a:ext>
            </a:extLst>
          </p:cNvPr>
          <p:cNvSpPr>
            <a:spLocks xmlns:a="http://schemas.openxmlformats.org/drawingml/2006/main" noGrp="1"/>
          </p:cNvSpPr>
          <p:nvPr/>
        </p:nvSpPr>
        <p:spPr>
          <a:xfrm xmlns:a="http://schemas.openxmlformats.org/drawingml/2006/main">
            <a:off x="457200" y="40957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3" name="test-3-c">
            <a:extLst xmlns:a="http://schemas.openxmlformats.org/drawingml/2006/main">
              <a:ext uri="{FF2B5EF4-FFF2-40B4-BE49-F238E27FC236}">
                <a16:creationId xmlns:a16="http://schemas.microsoft.com/office/drawing/2014/main" id="{1F4082F7-44DF-49DC-9A25-38EF1B067570}"/>
              </a:ext>
            </a:extLst>
          </p:cNvPr>
          <p:cNvSpPr>
            <a:spLocks xmlns:a="http://schemas.openxmlformats.org/drawingml/2006/main" noGrp="1"/>
          </p:cNvSpPr>
          <p:nvPr/>
        </p:nvSpPr>
        <p:spPr>
          <a:xfrm xmlns:a="http://schemas.openxmlformats.org/drawingml/2006/main">
            <a:off x="457200" y="4295775"/>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34" name="test-3-x">
            <a:extLst xmlns:a="http://schemas.openxmlformats.org/drawingml/2006/main">
              <a:ext uri="{FF2B5EF4-FFF2-40B4-BE49-F238E27FC236}">
                <a16:creationId xmlns:a16="http://schemas.microsoft.com/office/drawing/2014/main" id="{A28F06C9-BE21-4912-AF4F-1EDDF76EE280}"/>
              </a:ext>
            </a:extLst>
          </p:cNvPr>
          <p:cNvSpPr>
            <a:spLocks xmlns:a="http://schemas.openxmlformats.org/drawingml/2006/main" noGrp="1"/>
          </p:cNvSpPr>
          <p:nvPr/>
        </p:nvSpPr>
        <p:spPr>
          <a:xfrm xmlns:a="http://schemas.openxmlformats.org/drawingml/2006/main">
            <a:off x="666750" y="4276725"/>
            <a:ext cx="11715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4–7 STEPS</a:t>
            </a:r>
          </a:p>
        </p:txBody>
      </p:sp>
      <p:sp>
        <p:nvSpPr>
          <p:cNvPr id="135" name="testd-3">
            <a:extLst xmlns:a="http://schemas.openxmlformats.org/drawingml/2006/main">
              <a:ext uri="{FF2B5EF4-FFF2-40B4-BE49-F238E27FC236}">
                <a16:creationId xmlns:a16="http://schemas.microsoft.com/office/drawing/2014/main" id="{81E44400-3CD5-4FAA-AF59-8BE94A296181}"/>
              </a:ext>
            </a:extLst>
          </p:cNvPr>
          <p:cNvSpPr>
            <a:spLocks xmlns:a="http://schemas.openxmlformats.org/drawingml/2006/main" noGrp="1"/>
          </p:cNvSpPr>
          <p:nvPr/>
        </p:nvSpPr>
        <p:spPr>
          <a:xfrm xmlns:a="http://schemas.openxmlformats.org/drawingml/2006/main">
            <a:off x="1952625" y="4286250"/>
            <a:ext cx="51911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The workflow fits on one page without hiding major work.</a:t>
            </a:r>
          </a:p>
        </p:txBody>
      </p:sp>
      <p:sp>
        <p:nvSpPr>
          <p:cNvPr id="136" name="testr-3">
            <a:extLst xmlns:a="http://schemas.openxmlformats.org/drawingml/2006/main">
              <a:ext uri="{FF2B5EF4-FFF2-40B4-BE49-F238E27FC236}">
                <a16:creationId xmlns:a16="http://schemas.microsoft.com/office/drawing/2014/main" id="{7B3D8815-CC3B-4D4C-BCEF-038073C360D1}"/>
              </a:ext>
            </a:extLst>
          </p:cNvPr>
          <p:cNvSpPr>
            <a:spLocks xmlns:a="http://schemas.openxmlformats.org/drawingml/2006/main" noGrp="1"/>
          </p:cNvSpPr>
          <p:nvPr/>
        </p:nvSpPr>
        <p:spPr>
          <a:xfrm xmlns:a="http://schemas.openxmlformats.org/drawingml/2006/main">
            <a:off x="457200" y="461962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7" name="test-4-c">
            <a:extLst xmlns:a="http://schemas.openxmlformats.org/drawingml/2006/main">
              <a:ext uri="{FF2B5EF4-FFF2-40B4-BE49-F238E27FC236}">
                <a16:creationId xmlns:a16="http://schemas.microsoft.com/office/drawing/2014/main" id="{D3549E5B-BEB6-4C74-8521-C779E6B6239D}"/>
              </a:ext>
            </a:extLst>
          </p:cNvPr>
          <p:cNvSpPr>
            <a:spLocks xmlns:a="http://schemas.openxmlformats.org/drawingml/2006/main" noGrp="1"/>
          </p:cNvSpPr>
          <p:nvPr/>
        </p:nvSpPr>
        <p:spPr>
          <a:xfrm xmlns:a="http://schemas.openxmlformats.org/drawingml/2006/main">
            <a:off x="457200" y="4819650"/>
            <a:ext cx="133350" cy="133350"/>
          </a:xfrm>
          <a:prstGeom xmlns:a="http://schemas.openxmlformats.org/drawingml/2006/main" prst="roundRect">
            <a:avLst>
              <a:gd name="adj" fmla="val 14286"/>
            </a:avLst>
          </a:prstGeom>
          <a:solidFill xmlns:a="http://schemas.openxmlformats.org/drawingml/2006/main">
            <a:srgbClr val="FFFFFF"/>
          </a:solidFill>
          <a:ln xmlns:a="http://schemas.openxmlformats.org/drawingml/2006/main" w="9525">
            <a:solidFill>
              <a:srgbClr val="B65C35"/>
            </a:solidFill>
            <a:prstDash val="solid"/>
          </a:ln>
        </p:spPr>
        <p:txBody>
          <a:bodyPr xmlns:a="http://schemas.openxmlformats.org/drawingml/2006/main"/>
          <a:lstStyle xmlns:a="http://schemas.openxmlformats.org/drawingml/2006/main"/>
          <a:p xmlns:a="http://schemas.openxmlformats.org/drawingml/2006/main">
            <a:endParaRPr/>
          </a:p>
        </p:txBody>
      </p:sp>
      <p:sp>
        <p:nvSpPr>
          <p:cNvPr id="138" name="test-4-x">
            <a:extLst xmlns:a="http://schemas.openxmlformats.org/drawingml/2006/main">
              <a:ext uri="{FF2B5EF4-FFF2-40B4-BE49-F238E27FC236}">
                <a16:creationId xmlns:a16="http://schemas.microsoft.com/office/drawing/2014/main" id="{534B843A-85F0-4312-98EF-A330C4849822}"/>
              </a:ext>
            </a:extLst>
          </p:cNvPr>
          <p:cNvSpPr>
            <a:spLocks xmlns:a="http://schemas.openxmlformats.org/drawingml/2006/main" noGrp="1"/>
          </p:cNvSpPr>
          <p:nvPr/>
        </p:nvSpPr>
        <p:spPr>
          <a:xfrm xmlns:a="http://schemas.openxmlformats.org/drawingml/2006/main">
            <a:off x="666750" y="4800600"/>
            <a:ext cx="11715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LOW-RISK START</a:t>
            </a:r>
          </a:p>
        </p:txBody>
      </p:sp>
      <p:sp>
        <p:nvSpPr>
          <p:cNvPr id="139" name="testd-4">
            <a:extLst xmlns:a="http://schemas.openxmlformats.org/drawingml/2006/main">
              <a:ext uri="{FF2B5EF4-FFF2-40B4-BE49-F238E27FC236}">
                <a16:creationId xmlns:a16="http://schemas.microsoft.com/office/drawing/2014/main" id="{EFD8E5E2-3E44-49CA-8A46-D1E7A181458F}"/>
              </a:ext>
            </a:extLst>
          </p:cNvPr>
          <p:cNvSpPr>
            <a:spLocks xmlns:a="http://schemas.openxmlformats.org/drawingml/2006/main" noGrp="1"/>
          </p:cNvSpPr>
          <p:nvPr/>
        </p:nvSpPr>
        <p:spPr>
          <a:xfrm xmlns:a="http://schemas.openxmlformats.org/drawingml/2006/main">
            <a:off x="1952625" y="4810125"/>
            <a:ext cx="51911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A bounded test can occur without an irreversible consequence.</a:t>
            </a:r>
          </a:p>
        </p:txBody>
      </p:sp>
      <p:sp>
        <p:nvSpPr>
          <p:cNvPr id="140" name="testr-4">
            <a:extLst xmlns:a="http://schemas.openxmlformats.org/drawingml/2006/main">
              <a:ext uri="{FF2B5EF4-FFF2-40B4-BE49-F238E27FC236}">
                <a16:creationId xmlns:a16="http://schemas.microsoft.com/office/drawing/2014/main" id="{669D4E07-A183-40B5-8677-63C182C01CD3}"/>
              </a:ext>
            </a:extLst>
          </p:cNvPr>
          <p:cNvSpPr>
            <a:spLocks xmlns:a="http://schemas.openxmlformats.org/drawingml/2006/main" noGrp="1"/>
          </p:cNvSpPr>
          <p:nvPr/>
        </p:nvSpPr>
        <p:spPr>
          <a:xfrm xmlns:a="http://schemas.openxmlformats.org/drawingml/2006/main">
            <a:off x="457200" y="51435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1" name="choose">
            <a:extLst xmlns:a="http://schemas.openxmlformats.org/drawingml/2006/main">
              <a:ext uri="{FF2B5EF4-FFF2-40B4-BE49-F238E27FC236}">
                <a16:creationId xmlns:a16="http://schemas.microsoft.com/office/drawing/2014/main" id="{72DC1AEB-0D62-4590-B9C3-99253C435F36}"/>
              </a:ext>
            </a:extLst>
          </p:cNvPr>
          <p:cNvSpPr>
            <a:spLocks xmlns:a="http://schemas.openxmlformats.org/drawingml/2006/main" noGrp="1"/>
          </p:cNvSpPr>
          <p:nvPr/>
        </p:nvSpPr>
        <p:spPr>
          <a:xfrm xmlns:a="http://schemas.openxmlformats.org/drawingml/2006/main">
            <a:off x="457200" y="5514975"/>
            <a:ext cx="6858000" cy="476250"/>
          </a:xfrm>
          <a:prstGeom xmlns:a="http://schemas.openxmlformats.org/drawingml/2006/main" prst="roundRect">
            <a:avLst>
              <a:gd name="adj" fmla="val 12000"/>
            </a:avLst>
          </a:prstGeom>
          <a:solidFill xmlns:a="http://schemas.openxmlformats.org/drawingml/2006/main">
            <a:srgbClr val="EAF5F2"/>
          </a:solidFill>
          <a:ln xmlns:a="http://schemas.openxmlformats.org/drawingml/2006/main" w="9525">
            <a:solidFill>
              <a:srgbClr val="B9D8D4"/>
            </a:solidFill>
            <a:prstDash val="solid"/>
          </a:ln>
        </p:spPr>
        <p:txBody>
          <a:bodyPr xmlns:a="http://schemas.openxmlformats.org/drawingml/2006/main"/>
          <a:lstStyle xmlns:a="http://schemas.openxmlformats.org/drawingml/2006/main"/>
          <a:p xmlns:a="http://schemas.openxmlformats.org/drawingml/2006/main">
            <a:endParaRPr/>
          </a:p>
        </p:txBody>
      </p:sp>
      <p:sp>
        <p:nvSpPr>
          <p:cNvPr id="142" name="choose-text">
            <a:extLst xmlns:a="http://schemas.openxmlformats.org/drawingml/2006/main">
              <a:ext uri="{FF2B5EF4-FFF2-40B4-BE49-F238E27FC236}">
                <a16:creationId xmlns:a16="http://schemas.microsoft.com/office/drawing/2014/main" id="{3CB2FC56-DDD7-4BDA-8FBF-7799E0F06DA9}"/>
              </a:ext>
            </a:extLst>
          </p:cNvPr>
          <p:cNvSpPr>
            <a:spLocks xmlns:a="http://schemas.openxmlformats.org/drawingml/2006/main" noGrp="1"/>
          </p:cNvSpPr>
          <p:nvPr/>
        </p:nvSpPr>
        <p:spPr>
          <a:xfrm xmlns:a="http://schemas.openxmlformats.org/drawingml/2006/main">
            <a:off x="590550" y="5648325"/>
            <a:ext cx="65913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67C80"/>
                </a:solidFill>
              </a:defRPr>
            </a:pPr>
            <a:r>
              <a:rPr sz="750" b="1">
                <a:solidFill>
                  <a:srgbClr val="167C80"/>
                </a:solidFill>
              </a:rPr>
              <a:t>If two or more answers are “No,” narrow the workflow before continuing. A smaller workflow usually produces better evidence.</a:t>
            </a:r>
          </a:p>
        </p:txBody>
      </p:sp>
      <p:sp>
        <p:nvSpPr>
          <p:cNvPr id="143" name="traps-b">
            <a:extLst xmlns:a="http://schemas.openxmlformats.org/drawingml/2006/main">
              <a:ext uri="{FF2B5EF4-FFF2-40B4-BE49-F238E27FC236}">
                <a16:creationId xmlns:a16="http://schemas.microsoft.com/office/drawing/2014/main" id="{BA05082A-A4BF-4D79-9C80-65818BABC6A6}"/>
              </a:ext>
            </a:extLst>
          </p:cNvPr>
          <p:cNvSpPr>
            <a:spLocks xmlns:a="http://schemas.openxmlformats.org/drawingml/2006/main" noGrp="1"/>
          </p:cNvSpPr>
          <p:nvPr/>
        </p:nvSpPr>
        <p:spPr>
          <a:xfrm xmlns:a="http://schemas.openxmlformats.org/drawingml/2006/main">
            <a:off x="457200" y="6238875"/>
            <a:ext cx="6858000" cy="457200"/>
          </a:xfrm>
          <a:prstGeom xmlns:a="http://schemas.openxmlformats.org/drawingml/2006/main" prst="roundRect">
            <a:avLst>
              <a:gd name="adj" fmla="val 14583"/>
            </a:avLst>
          </a:prstGeom>
          <a:solidFill xmlns:a="http://schemas.openxmlformats.org/drawingml/2006/main">
            <a:srgbClr val="B4862B"/>
          </a:solidFill>
          <a:ln xmlns:a="http://schemas.openxmlformats.org/drawingml/2006/main" w="0">
            <a:solidFill>
              <a:srgbClr val="B4862B"/>
            </a:solidFill>
            <a:prstDash val="solid"/>
          </a:ln>
        </p:spPr>
        <p:txBody>
          <a:bodyPr xmlns:a="http://schemas.openxmlformats.org/drawingml/2006/main"/>
          <a:lstStyle xmlns:a="http://schemas.openxmlformats.org/drawingml/2006/main"/>
          <a:p xmlns:a="http://schemas.openxmlformats.org/drawingml/2006/main">
            <a:endParaRPr/>
          </a:p>
        </p:txBody>
      </p:sp>
      <p:sp>
        <p:nvSpPr>
          <p:cNvPr id="144" name="traps-t">
            <a:extLst xmlns:a="http://schemas.openxmlformats.org/drawingml/2006/main">
              <a:ext uri="{FF2B5EF4-FFF2-40B4-BE49-F238E27FC236}">
                <a16:creationId xmlns:a16="http://schemas.microsoft.com/office/drawing/2014/main" id="{FDC1312D-814D-4523-B6F9-DDB83D2C730E}"/>
              </a:ext>
            </a:extLst>
          </p:cNvPr>
          <p:cNvSpPr>
            <a:spLocks xmlns:a="http://schemas.openxmlformats.org/drawingml/2006/main" noGrp="1"/>
          </p:cNvSpPr>
          <p:nvPr/>
        </p:nvSpPr>
        <p:spPr>
          <a:xfrm xmlns:a="http://schemas.openxmlformats.org/drawingml/2006/main">
            <a:off x="628650" y="6353175"/>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COMMON FACILITATION TRAPS — AND THE MOVE TO MAKE</a:t>
            </a:r>
          </a:p>
        </p:txBody>
      </p:sp>
      <p:sp>
        <p:nvSpPr>
          <p:cNvPr id="145" name="trap-0">
            <a:extLst xmlns:a="http://schemas.openxmlformats.org/drawingml/2006/main">
              <a:ext uri="{FF2B5EF4-FFF2-40B4-BE49-F238E27FC236}">
                <a16:creationId xmlns:a16="http://schemas.microsoft.com/office/drawing/2014/main" id="{2DA26707-DE2E-4EA3-8DCD-39F801678B80}"/>
              </a:ext>
            </a:extLst>
          </p:cNvPr>
          <p:cNvSpPr>
            <a:spLocks xmlns:a="http://schemas.openxmlformats.org/drawingml/2006/main" noGrp="1"/>
          </p:cNvSpPr>
          <p:nvPr/>
        </p:nvSpPr>
        <p:spPr>
          <a:xfrm xmlns:a="http://schemas.openxmlformats.org/drawingml/2006/main">
            <a:off x="457200" y="6838950"/>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“We want to automate customer service.”</a:t>
            </a:r>
          </a:p>
        </p:txBody>
      </p:sp>
      <p:sp>
        <p:nvSpPr>
          <p:cNvPr id="146" name="move-0">
            <a:extLst xmlns:a="http://schemas.openxmlformats.org/drawingml/2006/main">
              <a:ext uri="{FF2B5EF4-FFF2-40B4-BE49-F238E27FC236}">
                <a16:creationId xmlns:a16="http://schemas.microsoft.com/office/drawing/2014/main" id="{8DAB124D-0564-45CF-ABFF-884CE10CFC52}"/>
              </a:ext>
            </a:extLst>
          </p:cNvPr>
          <p:cNvSpPr>
            <a:spLocks xmlns:a="http://schemas.openxmlformats.org/drawingml/2006/main" noGrp="1"/>
          </p:cNvSpPr>
          <p:nvPr/>
        </p:nvSpPr>
        <p:spPr>
          <a:xfrm xmlns:a="http://schemas.openxmlformats.org/drawingml/2006/main">
            <a:off x="2990850" y="6838950"/>
            <a:ext cx="4324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Ask: Which recurring service task begins with what trigger and ends with what result?</a:t>
            </a:r>
          </a:p>
        </p:txBody>
      </p:sp>
      <p:sp>
        <p:nvSpPr>
          <p:cNvPr id="147" name="trapr-0">
            <a:extLst xmlns:a="http://schemas.openxmlformats.org/drawingml/2006/main">
              <a:ext uri="{FF2B5EF4-FFF2-40B4-BE49-F238E27FC236}">
                <a16:creationId xmlns:a16="http://schemas.microsoft.com/office/drawing/2014/main" id="{4BEF26F5-1F7A-4AF4-89AB-F269C911BB2E}"/>
              </a:ext>
            </a:extLst>
          </p:cNvPr>
          <p:cNvSpPr>
            <a:spLocks xmlns:a="http://schemas.openxmlformats.org/drawingml/2006/main" noGrp="1"/>
          </p:cNvSpPr>
          <p:nvPr/>
        </p:nvSpPr>
        <p:spPr>
          <a:xfrm xmlns:a="http://schemas.openxmlformats.org/drawingml/2006/main">
            <a:off x="457200" y="72390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8" name="trap-1">
            <a:extLst xmlns:a="http://schemas.openxmlformats.org/drawingml/2006/main">
              <a:ext uri="{FF2B5EF4-FFF2-40B4-BE49-F238E27FC236}">
                <a16:creationId xmlns:a16="http://schemas.microsoft.com/office/drawing/2014/main" id="{6A69B7EA-677B-46B4-8486-9EFD3BDFD2F8}"/>
              </a:ext>
            </a:extLst>
          </p:cNvPr>
          <p:cNvSpPr>
            <a:spLocks xmlns:a="http://schemas.openxmlformats.org/drawingml/2006/main" noGrp="1"/>
          </p:cNvSpPr>
          <p:nvPr/>
        </p:nvSpPr>
        <p:spPr>
          <a:xfrm xmlns:a="http://schemas.openxmlformats.org/drawingml/2006/main">
            <a:off x="457200" y="7324725"/>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“We already use ChatGPT for this.”</a:t>
            </a:r>
          </a:p>
        </p:txBody>
      </p:sp>
      <p:sp>
        <p:nvSpPr>
          <p:cNvPr id="149" name="move-1">
            <a:extLst xmlns:a="http://schemas.openxmlformats.org/drawingml/2006/main">
              <a:ext uri="{FF2B5EF4-FFF2-40B4-BE49-F238E27FC236}">
                <a16:creationId xmlns:a16="http://schemas.microsoft.com/office/drawing/2014/main" id="{E1992123-21BA-43D4-BDFF-B0143C12EA42}"/>
              </a:ext>
            </a:extLst>
          </p:cNvPr>
          <p:cNvSpPr>
            <a:spLocks xmlns:a="http://schemas.openxmlformats.org/drawingml/2006/main" noGrp="1"/>
          </p:cNvSpPr>
          <p:nvPr/>
        </p:nvSpPr>
        <p:spPr>
          <a:xfrm xmlns:a="http://schemas.openxmlformats.org/drawingml/2006/main">
            <a:off x="2990850" y="7324725"/>
            <a:ext cx="4324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Ask: What business outcome are you trying to improve, and how is the output verified?</a:t>
            </a:r>
          </a:p>
        </p:txBody>
      </p:sp>
      <p:sp>
        <p:nvSpPr>
          <p:cNvPr id="150" name="trapr-1">
            <a:extLst xmlns:a="http://schemas.openxmlformats.org/drawingml/2006/main">
              <a:ext uri="{FF2B5EF4-FFF2-40B4-BE49-F238E27FC236}">
                <a16:creationId xmlns:a16="http://schemas.microsoft.com/office/drawing/2014/main" id="{0AA9960B-289A-4739-994B-11C78F96AE90}"/>
              </a:ext>
            </a:extLst>
          </p:cNvPr>
          <p:cNvSpPr>
            <a:spLocks xmlns:a="http://schemas.openxmlformats.org/drawingml/2006/main" noGrp="1"/>
          </p:cNvSpPr>
          <p:nvPr/>
        </p:nvSpPr>
        <p:spPr>
          <a:xfrm xmlns:a="http://schemas.openxmlformats.org/drawingml/2006/main">
            <a:off x="457200" y="77247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1" name="trap-2">
            <a:extLst xmlns:a="http://schemas.openxmlformats.org/drawingml/2006/main">
              <a:ext uri="{FF2B5EF4-FFF2-40B4-BE49-F238E27FC236}">
                <a16:creationId xmlns:a16="http://schemas.microsoft.com/office/drawing/2014/main" id="{248BD19A-CA5F-4F80-AC5D-8224316A01C9}"/>
              </a:ext>
            </a:extLst>
          </p:cNvPr>
          <p:cNvSpPr>
            <a:spLocks xmlns:a="http://schemas.openxmlformats.org/drawingml/2006/main" noGrp="1"/>
          </p:cNvSpPr>
          <p:nvPr/>
        </p:nvSpPr>
        <p:spPr>
          <a:xfrm xmlns:a="http://schemas.openxmlformats.org/drawingml/2006/main">
            <a:off x="457200" y="7810500"/>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“The team will review it.”</a:t>
            </a:r>
          </a:p>
        </p:txBody>
      </p:sp>
      <p:sp>
        <p:nvSpPr>
          <p:cNvPr id="152" name="move-2">
            <a:extLst xmlns:a="http://schemas.openxmlformats.org/drawingml/2006/main">
              <a:ext uri="{FF2B5EF4-FFF2-40B4-BE49-F238E27FC236}">
                <a16:creationId xmlns:a16="http://schemas.microsoft.com/office/drawing/2014/main" id="{A5960F51-A7BA-4B51-987B-5869CB6D598D}"/>
              </a:ext>
            </a:extLst>
          </p:cNvPr>
          <p:cNvSpPr>
            <a:spLocks xmlns:a="http://schemas.openxmlformats.org/drawingml/2006/main" noGrp="1"/>
          </p:cNvSpPr>
          <p:nvPr/>
        </p:nvSpPr>
        <p:spPr>
          <a:xfrm xmlns:a="http://schemas.openxmlformats.org/drawingml/2006/main">
            <a:off x="2990850" y="7810500"/>
            <a:ext cx="4324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Ask: Which role is authorized and accountable for approving the final action?</a:t>
            </a:r>
          </a:p>
        </p:txBody>
      </p:sp>
      <p:sp>
        <p:nvSpPr>
          <p:cNvPr id="153" name="trapr-2">
            <a:extLst xmlns:a="http://schemas.openxmlformats.org/drawingml/2006/main">
              <a:ext uri="{FF2B5EF4-FFF2-40B4-BE49-F238E27FC236}">
                <a16:creationId xmlns:a16="http://schemas.microsoft.com/office/drawing/2014/main" id="{72A95B59-90CB-4E76-8734-323C672DCDB0}"/>
              </a:ext>
            </a:extLst>
          </p:cNvPr>
          <p:cNvSpPr>
            <a:spLocks xmlns:a="http://schemas.openxmlformats.org/drawingml/2006/main" noGrp="1"/>
          </p:cNvSpPr>
          <p:nvPr/>
        </p:nvSpPr>
        <p:spPr>
          <a:xfrm xmlns:a="http://schemas.openxmlformats.org/drawingml/2006/main">
            <a:off x="457200" y="82105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4" name="trap-3">
            <a:extLst xmlns:a="http://schemas.openxmlformats.org/drawingml/2006/main">
              <a:ext uri="{FF2B5EF4-FFF2-40B4-BE49-F238E27FC236}">
                <a16:creationId xmlns:a16="http://schemas.microsoft.com/office/drawing/2014/main" id="{5370042D-E5C1-48E4-A004-50A467A5ED6B}"/>
              </a:ext>
            </a:extLst>
          </p:cNvPr>
          <p:cNvSpPr>
            <a:spLocks xmlns:a="http://schemas.openxmlformats.org/drawingml/2006/main" noGrp="1"/>
          </p:cNvSpPr>
          <p:nvPr/>
        </p:nvSpPr>
        <p:spPr>
          <a:xfrm xmlns:a="http://schemas.openxmlformats.org/drawingml/2006/main">
            <a:off x="457200" y="8296275"/>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“We will know if it works.”</a:t>
            </a:r>
          </a:p>
        </p:txBody>
      </p:sp>
      <p:sp>
        <p:nvSpPr>
          <p:cNvPr id="155" name="move-3">
            <a:extLst xmlns:a="http://schemas.openxmlformats.org/drawingml/2006/main">
              <a:ext uri="{FF2B5EF4-FFF2-40B4-BE49-F238E27FC236}">
                <a16:creationId xmlns:a16="http://schemas.microsoft.com/office/drawing/2014/main" id="{E4543759-B854-491F-9984-5BDC94DEB40C}"/>
              </a:ext>
            </a:extLst>
          </p:cNvPr>
          <p:cNvSpPr>
            <a:spLocks xmlns:a="http://schemas.openxmlformats.org/drawingml/2006/main" noGrp="1"/>
          </p:cNvSpPr>
          <p:nvPr/>
        </p:nvSpPr>
        <p:spPr>
          <a:xfrm xmlns:a="http://schemas.openxmlformats.org/drawingml/2006/main">
            <a:off x="2990850" y="8296275"/>
            <a:ext cx="4324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Ask: What baseline and result would cause you to continue, revise or stop?</a:t>
            </a:r>
          </a:p>
        </p:txBody>
      </p:sp>
      <p:sp>
        <p:nvSpPr>
          <p:cNvPr id="156" name="trapr-3">
            <a:extLst xmlns:a="http://schemas.openxmlformats.org/drawingml/2006/main">
              <a:ext uri="{FF2B5EF4-FFF2-40B4-BE49-F238E27FC236}">
                <a16:creationId xmlns:a16="http://schemas.microsoft.com/office/drawing/2014/main" id="{79C00686-5414-4575-A2C7-FD8AAFD8434A}"/>
              </a:ext>
            </a:extLst>
          </p:cNvPr>
          <p:cNvSpPr>
            <a:spLocks xmlns:a="http://schemas.openxmlformats.org/drawingml/2006/main" noGrp="1"/>
          </p:cNvSpPr>
          <p:nvPr/>
        </p:nvSpPr>
        <p:spPr>
          <a:xfrm xmlns:a="http://schemas.openxmlformats.org/drawingml/2006/main">
            <a:off x="457200" y="869632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7" name="trap-4">
            <a:extLst xmlns:a="http://schemas.openxmlformats.org/drawingml/2006/main">
              <a:ext uri="{FF2B5EF4-FFF2-40B4-BE49-F238E27FC236}">
                <a16:creationId xmlns:a16="http://schemas.microsoft.com/office/drawing/2014/main" id="{7574BE8D-C368-4BF9-8867-135FB57A9ED8}"/>
              </a:ext>
            </a:extLst>
          </p:cNvPr>
          <p:cNvSpPr>
            <a:spLocks xmlns:a="http://schemas.openxmlformats.org/drawingml/2006/main" noGrp="1"/>
          </p:cNvSpPr>
          <p:nvPr/>
        </p:nvSpPr>
        <p:spPr>
          <a:xfrm xmlns:a="http://schemas.openxmlformats.org/drawingml/2006/main">
            <a:off x="457200" y="8782050"/>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“Let’s test it on everything.”</a:t>
            </a:r>
          </a:p>
        </p:txBody>
      </p:sp>
      <p:sp>
        <p:nvSpPr>
          <p:cNvPr id="158" name="move-4">
            <a:extLst xmlns:a="http://schemas.openxmlformats.org/drawingml/2006/main">
              <a:ext uri="{FF2B5EF4-FFF2-40B4-BE49-F238E27FC236}">
                <a16:creationId xmlns:a16="http://schemas.microsoft.com/office/drawing/2014/main" id="{801F2273-9DE8-4F92-A230-EA56DE77266F}"/>
              </a:ext>
            </a:extLst>
          </p:cNvPr>
          <p:cNvSpPr>
            <a:spLocks xmlns:a="http://schemas.openxmlformats.org/drawingml/2006/main" noGrp="1"/>
          </p:cNvSpPr>
          <p:nvPr/>
        </p:nvSpPr>
        <p:spPr>
          <a:xfrm xmlns:a="http://schemas.openxmlformats.org/drawingml/2006/main">
            <a:off x="2990850" y="8782050"/>
            <a:ext cx="4324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Ask: What is the smallest representative sample that can produce useful evidence?</a:t>
            </a:r>
          </a:p>
        </p:txBody>
      </p:sp>
      <p:sp>
        <p:nvSpPr>
          <p:cNvPr id="159" name="trapr-4">
            <a:extLst xmlns:a="http://schemas.openxmlformats.org/drawingml/2006/main">
              <a:ext uri="{FF2B5EF4-FFF2-40B4-BE49-F238E27FC236}">
                <a16:creationId xmlns:a16="http://schemas.microsoft.com/office/drawing/2014/main" id="{C28E8703-13DF-431E-B315-5BC9A322F56A}"/>
              </a:ext>
            </a:extLst>
          </p:cNvPr>
          <p:cNvSpPr>
            <a:spLocks xmlns:a="http://schemas.openxmlformats.org/drawingml/2006/main" noGrp="1"/>
          </p:cNvSpPr>
          <p:nvPr/>
        </p:nvSpPr>
        <p:spPr>
          <a:xfrm xmlns:a="http://schemas.openxmlformats.org/drawingml/2006/main">
            <a:off x="457200" y="91821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0" name="fr-3">
            <a:extLst xmlns:a="http://schemas.openxmlformats.org/drawingml/2006/main">
              <a:ext uri="{FF2B5EF4-FFF2-40B4-BE49-F238E27FC236}">
                <a16:creationId xmlns:a16="http://schemas.microsoft.com/office/drawing/2014/main" id="{FEEC109E-257E-449A-8125-955D38708308}"/>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1" name="fl-3">
            <a:extLst xmlns:a="http://schemas.openxmlformats.org/drawingml/2006/main">
              <a:ext uri="{FF2B5EF4-FFF2-40B4-BE49-F238E27FC236}">
                <a16:creationId xmlns:a16="http://schemas.microsoft.com/office/drawing/2014/main" id="{8B66CC68-3E66-4DC4-8415-3AE6B777474C}"/>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62" name="fu-3">
            <a:extLst xmlns:a="http://schemas.openxmlformats.org/drawingml/2006/main">
              <a:ext uri="{FF2B5EF4-FFF2-40B4-BE49-F238E27FC236}">
                <a16:creationId xmlns:a16="http://schemas.microsoft.com/office/drawing/2014/main" id="{7F37D5C8-9BFB-474D-9DB5-D10E61427D2C}"/>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slides/slide5.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5">
            <a:extLst xmlns:a="http://schemas.openxmlformats.org/drawingml/2006/main">
              <a:ext uri="{FF2B5EF4-FFF2-40B4-BE49-F238E27FC236}">
                <a16:creationId xmlns:a16="http://schemas.microsoft.com/office/drawing/2014/main" id="{2185D028-0B77-4DCC-8505-945F64234F0A}"/>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6A4C93"/>
                </a:solidFill>
              </a:defRPr>
            </a:pPr>
            <a:r>
              <a:rPr sz="750" b="1">
                <a:solidFill>
                  <a:srgbClr val="6A4C93"/>
                </a:solidFill>
              </a:rPr>
              <a:t>BIZAI CANVAS — FACILITATOR EDITION</a:t>
            </a:r>
          </a:p>
        </p:txBody>
      </p:sp>
      <p:sp>
        <p:nvSpPr>
          <p:cNvPr id="115" name="page-5">
            <a:extLst xmlns:a="http://schemas.openxmlformats.org/drawingml/2006/main">
              <a:ext uri="{FF2B5EF4-FFF2-40B4-BE49-F238E27FC236}">
                <a16:creationId xmlns:a16="http://schemas.microsoft.com/office/drawing/2014/main" id="{1342E721-D4F6-48E4-B6AD-4A5205016775}"/>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5 / 7</a:t>
            </a:r>
          </a:p>
        </p:txBody>
      </p:sp>
      <p:sp>
        <p:nvSpPr>
          <p:cNvPr id="116" name="title-5">
            <a:extLst xmlns:a="http://schemas.openxmlformats.org/drawingml/2006/main">
              <a:ext uri="{FF2B5EF4-FFF2-40B4-BE49-F238E27FC236}">
                <a16:creationId xmlns:a16="http://schemas.microsoft.com/office/drawing/2014/main" id="{39E6A57C-6926-43AC-A10E-6C962566E280}"/>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COMPLETED SMB EXAMPLE: CURRENT STATE AND OPPORTUNITY.</a:t>
            </a:r>
          </a:p>
        </p:txBody>
      </p:sp>
      <p:sp>
        <p:nvSpPr>
          <p:cNvPr id="117" name="sub-5">
            <a:extLst xmlns:a="http://schemas.openxmlformats.org/drawingml/2006/main">
              <a:ext uri="{FF2B5EF4-FFF2-40B4-BE49-F238E27FC236}">
                <a16:creationId xmlns:a16="http://schemas.microsoft.com/office/drawing/2014/main" id="{14F37651-EDC0-40B7-88F8-08EAD840AB85}"/>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Example workflow: preparing a weekly customer-service summary from field technician notes.</a:t>
            </a:r>
          </a:p>
        </p:txBody>
      </p:sp>
      <p:sp>
        <p:nvSpPr>
          <p:cNvPr id="118" name="hr-5">
            <a:extLst xmlns:a="http://schemas.openxmlformats.org/drawingml/2006/main">
              <a:ext uri="{FF2B5EF4-FFF2-40B4-BE49-F238E27FC236}">
                <a16:creationId xmlns:a16="http://schemas.microsoft.com/office/drawing/2014/main" id="{E8511C94-EE4B-4A8E-A362-1819AE806721}"/>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example-context-b">
            <a:extLst xmlns:a="http://schemas.openxmlformats.org/drawingml/2006/main">
              <a:ext uri="{FF2B5EF4-FFF2-40B4-BE49-F238E27FC236}">
                <a16:creationId xmlns:a16="http://schemas.microsoft.com/office/drawing/2014/main" id="{3A0E4613-5911-40FC-81D8-AEEED28DF02C}"/>
              </a:ext>
            </a:extLst>
          </p:cNvPr>
          <p:cNvSpPr>
            <a:spLocks xmlns:a="http://schemas.openxmlformats.org/drawingml/2006/main" noGrp="1"/>
          </p:cNvSpPr>
          <p:nvPr/>
        </p:nvSpPr>
        <p:spPr>
          <a:xfrm xmlns:a="http://schemas.openxmlformats.org/drawingml/2006/main">
            <a:off x="457200" y="2095500"/>
            <a:ext cx="6858000" cy="457200"/>
          </a:xfrm>
          <a:prstGeom xmlns:a="http://schemas.openxmlformats.org/drawingml/2006/main" prst="roundRect">
            <a:avLst>
              <a:gd name="adj" fmla="val 14583"/>
            </a:avLst>
          </a:prstGeom>
          <a:solidFill xmlns:a="http://schemas.openxmlformats.org/drawingml/2006/main">
            <a:srgbClr val="167C80"/>
          </a:solidFill>
          <a:ln xmlns:a="http://schemas.openxmlformats.org/drawingml/2006/main" w="0">
            <a:solidFill>
              <a:srgbClr val="167C80"/>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example-context-t">
            <a:extLst xmlns:a="http://schemas.openxmlformats.org/drawingml/2006/main">
              <a:ext uri="{FF2B5EF4-FFF2-40B4-BE49-F238E27FC236}">
                <a16:creationId xmlns:a16="http://schemas.microsoft.com/office/drawing/2014/main" id="{DA723CF1-B043-4178-9073-08FC647D9D6F}"/>
              </a:ext>
            </a:extLst>
          </p:cNvPr>
          <p:cNvSpPr>
            <a:spLocks xmlns:a="http://schemas.openxmlformats.org/drawingml/2006/main" noGrp="1"/>
          </p:cNvSpPr>
          <p:nvPr/>
        </p:nvSpPr>
        <p:spPr>
          <a:xfrm xmlns:a="http://schemas.openxmlformats.org/drawingml/2006/main">
            <a:off x="628650" y="2209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01–02  DEFINE THE OUTCOME + UNDERSTAND THE WORKFLOW</a:t>
            </a:r>
          </a:p>
        </p:txBody>
      </p:sp>
      <p:sp>
        <p:nvSpPr>
          <p:cNvPr id="121" name="el-0">
            <a:extLst xmlns:a="http://schemas.openxmlformats.org/drawingml/2006/main">
              <a:ext uri="{FF2B5EF4-FFF2-40B4-BE49-F238E27FC236}">
                <a16:creationId xmlns:a16="http://schemas.microsoft.com/office/drawing/2014/main" id="{F122057C-2D93-419E-AAC0-AE9B92576336}"/>
              </a:ext>
            </a:extLst>
          </p:cNvPr>
          <p:cNvSpPr>
            <a:spLocks xmlns:a="http://schemas.openxmlformats.org/drawingml/2006/main" noGrp="1"/>
          </p:cNvSpPr>
          <p:nvPr/>
        </p:nvSpPr>
        <p:spPr>
          <a:xfrm xmlns:a="http://schemas.openxmlformats.org/drawingml/2006/main">
            <a:off x="457200" y="2724150"/>
            <a:ext cx="1143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OUTCOME</a:t>
            </a:r>
          </a:p>
        </p:txBody>
      </p:sp>
      <p:sp>
        <p:nvSpPr>
          <p:cNvPr id="122" name="ev-0">
            <a:extLst xmlns:a="http://schemas.openxmlformats.org/drawingml/2006/main">
              <a:ext uri="{FF2B5EF4-FFF2-40B4-BE49-F238E27FC236}">
                <a16:creationId xmlns:a16="http://schemas.microsoft.com/office/drawing/2014/main" id="{8A4EE8A3-99D9-4917-838D-A4DC8F0F50DA}"/>
              </a:ext>
            </a:extLst>
          </p:cNvPr>
          <p:cNvSpPr>
            <a:spLocks xmlns:a="http://schemas.openxmlformats.org/drawingml/2006/main" noGrp="1"/>
          </p:cNvSpPr>
          <p:nvPr/>
        </p:nvSpPr>
        <p:spPr>
          <a:xfrm xmlns:a="http://schemas.openxmlformats.org/drawingml/2006/main">
            <a:off x="1619250" y="2724150"/>
            <a:ext cx="5695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Every Friday, the service manager receives an accurate summary of open customer issues and required follow-up.</a:t>
            </a:r>
          </a:p>
        </p:txBody>
      </p:sp>
      <p:sp>
        <p:nvSpPr>
          <p:cNvPr id="123" name="er-0">
            <a:extLst xmlns:a="http://schemas.openxmlformats.org/drawingml/2006/main">
              <a:ext uri="{FF2B5EF4-FFF2-40B4-BE49-F238E27FC236}">
                <a16:creationId xmlns:a16="http://schemas.microsoft.com/office/drawing/2014/main" id="{7C28ACB9-03D6-4597-AFE1-4F279C20EE0E}"/>
              </a:ext>
            </a:extLst>
          </p:cNvPr>
          <p:cNvSpPr>
            <a:spLocks xmlns:a="http://schemas.openxmlformats.org/drawingml/2006/main" noGrp="1"/>
          </p:cNvSpPr>
          <p:nvPr/>
        </p:nvSpPr>
        <p:spPr>
          <a:xfrm xmlns:a="http://schemas.openxmlformats.org/drawingml/2006/main">
            <a:off x="457200" y="32385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4" name="el-1">
            <a:extLst xmlns:a="http://schemas.openxmlformats.org/drawingml/2006/main">
              <a:ext uri="{FF2B5EF4-FFF2-40B4-BE49-F238E27FC236}">
                <a16:creationId xmlns:a16="http://schemas.microsoft.com/office/drawing/2014/main" id="{489D640C-6D9F-4279-933D-A1428D5750A6}"/>
              </a:ext>
            </a:extLst>
          </p:cNvPr>
          <p:cNvSpPr>
            <a:spLocks xmlns:a="http://schemas.openxmlformats.org/drawingml/2006/main" noGrp="1"/>
          </p:cNvSpPr>
          <p:nvPr/>
        </p:nvSpPr>
        <p:spPr>
          <a:xfrm xmlns:a="http://schemas.openxmlformats.org/drawingml/2006/main">
            <a:off x="457200" y="3409950"/>
            <a:ext cx="1143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OWNER</a:t>
            </a:r>
          </a:p>
        </p:txBody>
      </p:sp>
      <p:sp>
        <p:nvSpPr>
          <p:cNvPr id="125" name="ev-1">
            <a:extLst xmlns:a="http://schemas.openxmlformats.org/drawingml/2006/main">
              <a:ext uri="{FF2B5EF4-FFF2-40B4-BE49-F238E27FC236}">
                <a16:creationId xmlns:a16="http://schemas.microsoft.com/office/drawing/2014/main" id="{6FA865DB-8D1B-4837-867E-1701607BC0F6}"/>
              </a:ext>
            </a:extLst>
          </p:cNvPr>
          <p:cNvSpPr>
            <a:spLocks xmlns:a="http://schemas.openxmlformats.org/drawingml/2006/main" noGrp="1"/>
          </p:cNvSpPr>
          <p:nvPr/>
        </p:nvSpPr>
        <p:spPr>
          <a:xfrm xmlns:a="http://schemas.openxmlformats.org/drawingml/2006/main">
            <a:off x="1619250" y="3409950"/>
            <a:ext cx="5695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Customer Service Manager</a:t>
            </a:r>
          </a:p>
        </p:txBody>
      </p:sp>
      <p:sp>
        <p:nvSpPr>
          <p:cNvPr id="126" name="er-1">
            <a:extLst xmlns:a="http://schemas.openxmlformats.org/drawingml/2006/main">
              <a:ext uri="{FF2B5EF4-FFF2-40B4-BE49-F238E27FC236}">
                <a16:creationId xmlns:a16="http://schemas.microsoft.com/office/drawing/2014/main" id="{5D73B140-3F97-4B1F-9021-A7648DBF15DE}"/>
              </a:ext>
            </a:extLst>
          </p:cNvPr>
          <p:cNvSpPr>
            <a:spLocks xmlns:a="http://schemas.openxmlformats.org/drawingml/2006/main" noGrp="1"/>
          </p:cNvSpPr>
          <p:nvPr/>
        </p:nvSpPr>
        <p:spPr>
          <a:xfrm xmlns:a="http://schemas.openxmlformats.org/drawingml/2006/main">
            <a:off x="457200" y="39243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7" name="el-2">
            <a:extLst xmlns:a="http://schemas.openxmlformats.org/drawingml/2006/main">
              <a:ext uri="{FF2B5EF4-FFF2-40B4-BE49-F238E27FC236}">
                <a16:creationId xmlns:a16="http://schemas.microsoft.com/office/drawing/2014/main" id="{F310CC41-955D-4941-AAB4-53E1231528FD}"/>
              </a:ext>
            </a:extLst>
          </p:cNvPr>
          <p:cNvSpPr>
            <a:spLocks xmlns:a="http://schemas.openxmlformats.org/drawingml/2006/main" noGrp="1"/>
          </p:cNvSpPr>
          <p:nvPr/>
        </p:nvSpPr>
        <p:spPr>
          <a:xfrm xmlns:a="http://schemas.openxmlformats.org/drawingml/2006/main">
            <a:off x="457200" y="4095750"/>
            <a:ext cx="1143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TRIGGER</a:t>
            </a:r>
          </a:p>
        </p:txBody>
      </p:sp>
      <p:sp>
        <p:nvSpPr>
          <p:cNvPr id="128" name="ev-2">
            <a:extLst xmlns:a="http://schemas.openxmlformats.org/drawingml/2006/main">
              <a:ext uri="{FF2B5EF4-FFF2-40B4-BE49-F238E27FC236}">
                <a16:creationId xmlns:a16="http://schemas.microsoft.com/office/drawing/2014/main" id="{078DA7C7-591B-4831-8EBB-EB3DB1610C75}"/>
              </a:ext>
            </a:extLst>
          </p:cNvPr>
          <p:cNvSpPr>
            <a:spLocks xmlns:a="http://schemas.openxmlformats.org/drawingml/2006/main" noGrp="1"/>
          </p:cNvSpPr>
          <p:nvPr/>
        </p:nvSpPr>
        <p:spPr>
          <a:xfrm xmlns:a="http://schemas.openxmlformats.org/drawingml/2006/main">
            <a:off x="1619250" y="4095750"/>
            <a:ext cx="5695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Friday 10:00 a.m. reporting cutoff</a:t>
            </a:r>
          </a:p>
        </p:txBody>
      </p:sp>
      <p:sp>
        <p:nvSpPr>
          <p:cNvPr id="129" name="er-2">
            <a:extLst xmlns:a="http://schemas.openxmlformats.org/drawingml/2006/main">
              <a:ext uri="{FF2B5EF4-FFF2-40B4-BE49-F238E27FC236}">
                <a16:creationId xmlns:a16="http://schemas.microsoft.com/office/drawing/2014/main" id="{620F1798-316E-42AC-A88F-7CFCD5239703}"/>
              </a:ext>
            </a:extLst>
          </p:cNvPr>
          <p:cNvSpPr>
            <a:spLocks xmlns:a="http://schemas.openxmlformats.org/drawingml/2006/main" noGrp="1"/>
          </p:cNvSpPr>
          <p:nvPr/>
        </p:nvSpPr>
        <p:spPr>
          <a:xfrm xmlns:a="http://schemas.openxmlformats.org/drawingml/2006/main">
            <a:off x="457200" y="46101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0" name="el-3">
            <a:extLst xmlns:a="http://schemas.openxmlformats.org/drawingml/2006/main">
              <a:ext uri="{FF2B5EF4-FFF2-40B4-BE49-F238E27FC236}">
                <a16:creationId xmlns:a16="http://schemas.microsoft.com/office/drawing/2014/main" id="{9E294E6D-99A1-4215-A354-2B8EBDDF2C8A}"/>
              </a:ext>
            </a:extLst>
          </p:cNvPr>
          <p:cNvSpPr>
            <a:spLocks xmlns:a="http://schemas.openxmlformats.org/drawingml/2006/main" noGrp="1"/>
          </p:cNvSpPr>
          <p:nvPr/>
        </p:nvSpPr>
        <p:spPr>
          <a:xfrm xmlns:a="http://schemas.openxmlformats.org/drawingml/2006/main">
            <a:off x="457200" y="4781550"/>
            <a:ext cx="1143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INPUTS</a:t>
            </a:r>
          </a:p>
        </p:txBody>
      </p:sp>
      <p:sp>
        <p:nvSpPr>
          <p:cNvPr id="131" name="ev-3">
            <a:extLst xmlns:a="http://schemas.openxmlformats.org/drawingml/2006/main">
              <a:ext uri="{FF2B5EF4-FFF2-40B4-BE49-F238E27FC236}">
                <a16:creationId xmlns:a16="http://schemas.microsoft.com/office/drawing/2014/main" id="{46C6F1D0-0388-43A0-B430-8359A5DA36BB}"/>
              </a:ext>
            </a:extLst>
          </p:cNvPr>
          <p:cNvSpPr>
            <a:spLocks xmlns:a="http://schemas.openxmlformats.org/drawingml/2006/main" noGrp="1"/>
          </p:cNvSpPr>
          <p:nvPr/>
        </p:nvSpPr>
        <p:spPr>
          <a:xfrm xmlns:a="http://schemas.openxmlformats.org/drawingml/2006/main">
            <a:off x="1619250" y="4781550"/>
            <a:ext cx="5695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Technician notes, service tickets and customer emails</a:t>
            </a:r>
          </a:p>
        </p:txBody>
      </p:sp>
      <p:sp>
        <p:nvSpPr>
          <p:cNvPr id="132" name="er-3">
            <a:extLst xmlns:a="http://schemas.openxmlformats.org/drawingml/2006/main">
              <a:ext uri="{FF2B5EF4-FFF2-40B4-BE49-F238E27FC236}">
                <a16:creationId xmlns:a16="http://schemas.microsoft.com/office/drawing/2014/main" id="{BC311FB8-47BB-450B-90A5-5C2BE71332F0}"/>
              </a:ext>
            </a:extLst>
          </p:cNvPr>
          <p:cNvSpPr>
            <a:spLocks xmlns:a="http://schemas.openxmlformats.org/drawingml/2006/main" noGrp="1"/>
          </p:cNvSpPr>
          <p:nvPr/>
        </p:nvSpPr>
        <p:spPr>
          <a:xfrm xmlns:a="http://schemas.openxmlformats.org/drawingml/2006/main">
            <a:off x="457200" y="52959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3" name="el-4">
            <a:extLst xmlns:a="http://schemas.openxmlformats.org/drawingml/2006/main">
              <a:ext uri="{FF2B5EF4-FFF2-40B4-BE49-F238E27FC236}">
                <a16:creationId xmlns:a16="http://schemas.microsoft.com/office/drawing/2014/main" id="{4486BE8D-7080-49E3-A73F-36851FF88262}"/>
              </a:ext>
            </a:extLst>
          </p:cNvPr>
          <p:cNvSpPr>
            <a:spLocks xmlns:a="http://schemas.openxmlformats.org/drawingml/2006/main" noGrp="1"/>
          </p:cNvSpPr>
          <p:nvPr/>
        </p:nvSpPr>
        <p:spPr>
          <a:xfrm xmlns:a="http://schemas.openxmlformats.org/drawingml/2006/main">
            <a:off x="457200" y="5467350"/>
            <a:ext cx="1143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67C80"/>
                </a:solidFill>
              </a:defRPr>
            </a:pPr>
            <a:r>
              <a:rPr sz="675" b="1">
                <a:solidFill>
                  <a:srgbClr val="167C80"/>
                </a:solidFill>
              </a:rPr>
              <a:t>FRICTION</a:t>
            </a:r>
          </a:p>
        </p:txBody>
      </p:sp>
      <p:sp>
        <p:nvSpPr>
          <p:cNvPr id="134" name="ev-4">
            <a:extLst xmlns:a="http://schemas.openxmlformats.org/drawingml/2006/main">
              <a:ext uri="{FF2B5EF4-FFF2-40B4-BE49-F238E27FC236}">
                <a16:creationId xmlns:a16="http://schemas.microsoft.com/office/drawing/2014/main" id="{C711247F-BA15-4684-8513-77018AD143D2}"/>
              </a:ext>
            </a:extLst>
          </p:cNvPr>
          <p:cNvSpPr>
            <a:spLocks xmlns:a="http://schemas.openxmlformats.org/drawingml/2006/main" noGrp="1"/>
          </p:cNvSpPr>
          <p:nvPr/>
        </p:nvSpPr>
        <p:spPr>
          <a:xfrm xmlns:a="http://schemas.openxmlformats.org/drawingml/2006/main">
            <a:off x="1619250" y="5467350"/>
            <a:ext cx="5695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Notes vary in quality; duplicate issues are common; summary takes 90 minutes.</a:t>
            </a:r>
          </a:p>
        </p:txBody>
      </p:sp>
      <p:sp>
        <p:nvSpPr>
          <p:cNvPr id="135" name="er-4">
            <a:extLst xmlns:a="http://schemas.openxmlformats.org/drawingml/2006/main">
              <a:ext uri="{FF2B5EF4-FFF2-40B4-BE49-F238E27FC236}">
                <a16:creationId xmlns:a16="http://schemas.microsoft.com/office/drawing/2014/main" id="{07003ADC-F724-4D94-87F9-4E4497DDFE71}"/>
              </a:ext>
            </a:extLst>
          </p:cNvPr>
          <p:cNvSpPr>
            <a:spLocks xmlns:a="http://schemas.openxmlformats.org/drawingml/2006/main" noGrp="1"/>
          </p:cNvSpPr>
          <p:nvPr/>
        </p:nvSpPr>
        <p:spPr>
          <a:xfrm xmlns:a="http://schemas.openxmlformats.org/drawingml/2006/main">
            <a:off x="457200" y="59817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6" name="steps-h">
            <a:extLst xmlns:a="http://schemas.openxmlformats.org/drawingml/2006/main">
              <a:ext uri="{FF2B5EF4-FFF2-40B4-BE49-F238E27FC236}">
                <a16:creationId xmlns:a16="http://schemas.microsoft.com/office/drawing/2014/main" id="{C060D658-8FC0-42E5-8F52-1FAB9F471973}"/>
              </a:ext>
            </a:extLst>
          </p:cNvPr>
          <p:cNvSpPr>
            <a:spLocks xmlns:a="http://schemas.openxmlformats.org/drawingml/2006/main" noGrp="1"/>
          </p:cNvSpPr>
          <p:nvPr/>
        </p:nvSpPr>
        <p:spPr>
          <a:xfrm xmlns:a="http://schemas.openxmlformats.org/drawingml/2006/main">
            <a:off x="457200" y="6229350"/>
            <a:ext cx="1905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825" b="1">
                <a:solidFill>
                  <a:srgbClr val="17324D"/>
                </a:solidFill>
              </a:defRPr>
            </a:pPr>
            <a:r>
              <a:rPr sz="825" b="1">
                <a:solidFill>
                  <a:srgbClr val="17324D"/>
                </a:solidFill>
              </a:rPr>
              <a:t>CURRENT STEPS</a:t>
            </a:r>
          </a:p>
        </p:txBody>
      </p:sp>
      <p:sp>
        <p:nvSpPr>
          <p:cNvPr id="137" name="es-0">
            <a:extLst xmlns:a="http://schemas.openxmlformats.org/drawingml/2006/main">
              <a:ext uri="{FF2B5EF4-FFF2-40B4-BE49-F238E27FC236}">
                <a16:creationId xmlns:a16="http://schemas.microsoft.com/office/drawing/2014/main" id="{0E1C6AD2-E19D-4506-9B61-51CFDF3371DC}"/>
              </a:ext>
            </a:extLst>
          </p:cNvPr>
          <p:cNvSpPr>
            <a:spLocks xmlns:a="http://schemas.openxmlformats.org/drawingml/2006/main" noGrp="1"/>
          </p:cNvSpPr>
          <p:nvPr/>
        </p:nvSpPr>
        <p:spPr>
          <a:xfrm xmlns:a="http://schemas.openxmlformats.org/drawingml/2006/main">
            <a:off x="457200" y="657225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1.  Export the week’s service tickets.</a:t>
            </a:r>
          </a:p>
        </p:txBody>
      </p:sp>
      <p:sp>
        <p:nvSpPr>
          <p:cNvPr id="138" name="es-1">
            <a:extLst xmlns:a="http://schemas.openxmlformats.org/drawingml/2006/main">
              <a:ext uri="{FF2B5EF4-FFF2-40B4-BE49-F238E27FC236}">
                <a16:creationId xmlns:a16="http://schemas.microsoft.com/office/drawing/2014/main" id="{5889C1A3-2D89-4819-ACC9-1BEE02E8585F}"/>
              </a:ext>
            </a:extLst>
          </p:cNvPr>
          <p:cNvSpPr>
            <a:spLocks xmlns:a="http://schemas.openxmlformats.org/drawingml/2006/main" noGrp="1"/>
          </p:cNvSpPr>
          <p:nvPr/>
        </p:nvSpPr>
        <p:spPr>
          <a:xfrm xmlns:a="http://schemas.openxmlformats.org/drawingml/2006/main">
            <a:off x="3886200" y="657225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2.  Collect technician notes and customer emails.</a:t>
            </a:r>
          </a:p>
        </p:txBody>
      </p:sp>
      <p:sp>
        <p:nvSpPr>
          <p:cNvPr id="139" name="es-2">
            <a:extLst xmlns:a="http://schemas.openxmlformats.org/drawingml/2006/main">
              <a:ext uri="{FF2B5EF4-FFF2-40B4-BE49-F238E27FC236}">
                <a16:creationId xmlns:a16="http://schemas.microsoft.com/office/drawing/2014/main" id="{1A8226C1-4B4A-48FD-B82D-EEF7F86A9633}"/>
              </a:ext>
            </a:extLst>
          </p:cNvPr>
          <p:cNvSpPr>
            <a:spLocks xmlns:a="http://schemas.openxmlformats.org/drawingml/2006/main" noGrp="1"/>
          </p:cNvSpPr>
          <p:nvPr/>
        </p:nvSpPr>
        <p:spPr>
          <a:xfrm xmlns:a="http://schemas.openxmlformats.org/drawingml/2006/main">
            <a:off x="457200" y="6924675"/>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3.  Group records by customer and issue.</a:t>
            </a:r>
          </a:p>
        </p:txBody>
      </p:sp>
      <p:sp>
        <p:nvSpPr>
          <p:cNvPr id="140" name="es-3">
            <a:extLst xmlns:a="http://schemas.openxmlformats.org/drawingml/2006/main">
              <a:ext uri="{FF2B5EF4-FFF2-40B4-BE49-F238E27FC236}">
                <a16:creationId xmlns:a16="http://schemas.microsoft.com/office/drawing/2014/main" id="{70ED2501-EAE1-41E6-8BEF-36FA902DF11E}"/>
              </a:ext>
            </a:extLst>
          </p:cNvPr>
          <p:cNvSpPr>
            <a:spLocks xmlns:a="http://schemas.openxmlformats.org/drawingml/2006/main" noGrp="1"/>
          </p:cNvSpPr>
          <p:nvPr/>
        </p:nvSpPr>
        <p:spPr>
          <a:xfrm xmlns:a="http://schemas.openxmlformats.org/drawingml/2006/main">
            <a:off x="3886200" y="6924675"/>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4.  Identify unresolved actions and responsible roles.</a:t>
            </a:r>
          </a:p>
        </p:txBody>
      </p:sp>
      <p:sp>
        <p:nvSpPr>
          <p:cNvPr id="141" name="es-4">
            <a:extLst xmlns:a="http://schemas.openxmlformats.org/drawingml/2006/main">
              <a:ext uri="{FF2B5EF4-FFF2-40B4-BE49-F238E27FC236}">
                <a16:creationId xmlns:a16="http://schemas.microsoft.com/office/drawing/2014/main" id="{756F8553-1292-4220-AF1B-6F05B262BADD}"/>
              </a:ext>
            </a:extLst>
          </p:cNvPr>
          <p:cNvSpPr>
            <a:spLocks xmlns:a="http://schemas.openxmlformats.org/drawingml/2006/main" noGrp="1"/>
          </p:cNvSpPr>
          <p:nvPr/>
        </p:nvSpPr>
        <p:spPr>
          <a:xfrm xmlns:a="http://schemas.openxmlformats.org/drawingml/2006/main">
            <a:off x="457200" y="727710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5.  Draft the weekly summary.</a:t>
            </a:r>
          </a:p>
        </p:txBody>
      </p:sp>
      <p:sp>
        <p:nvSpPr>
          <p:cNvPr id="142" name="es-5">
            <a:extLst xmlns:a="http://schemas.openxmlformats.org/drawingml/2006/main">
              <a:ext uri="{FF2B5EF4-FFF2-40B4-BE49-F238E27FC236}">
                <a16:creationId xmlns:a16="http://schemas.microsoft.com/office/drawing/2014/main" id="{D46AF5D2-E9DE-47E8-B9F8-CBD3A800D9FE}"/>
              </a:ext>
            </a:extLst>
          </p:cNvPr>
          <p:cNvSpPr>
            <a:spLocks xmlns:a="http://schemas.openxmlformats.org/drawingml/2006/main" noGrp="1"/>
          </p:cNvSpPr>
          <p:nvPr/>
        </p:nvSpPr>
        <p:spPr>
          <a:xfrm xmlns:a="http://schemas.openxmlformats.org/drawingml/2006/main">
            <a:off x="3886200" y="727710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6.  Verify against source records; send to service manager.</a:t>
            </a:r>
          </a:p>
        </p:txBody>
      </p:sp>
      <p:sp>
        <p:nvSpPr>
          <p:cNvPr id="143" name="example-opp-b">
            <a:extLst xmlns:a="http://schemas.openxmlformats.org/drawingml/2006/main">
              <a:ext uri="{FF2B5EF4-FFF2-40B4-BE49-F238E27FC236}">
                <a16:creationId xmlns:a16="http://schemas.microsoft.com/office/drawing/2014/main" id="{2DE7C3A3-284A-4EC3-A6A9-13428196FEAB}"/>
              </a:ext>
            </a:extLst>
          </p:cNvPr>
          <p:cNvSpPr>
            <a:spLocks xmlns:a="http://schemas.openxmlformats.org/drawingml/2006/main" noGrp="1"/>
          </p:cNvSpPr>
          <p:nvPr/>
        </p:nvSpPr>
        <p:spPr>
          <a:xfrm xmlns:a="http://schemas.openxmlformats.org/drawingml/2006/main">
            <a:off x="457200" y="7886700"/>
            <a:ext cx="6858000" cy="457200"/>
          </a:xfrm>
          <a:prstGeom xmlns:a="http://schemas.openxmlformats.org/drawingml/2006/main" prst="roundRect">
            <a:avLst>
              <a:gd name="adj" fmla="val 14583"/>
            </a:avLst>
          </a:prstGeom>
          <a:solidFill xmlns:a="http://schemas.openxmlformats.org/drawingml/2006/main">
            <a:srgbClr val="B4862B"/>
          </a:solidFill>
          <a:ln xmlns:a="http://schemas.openxmlformats.org/drawingml/2006/main" w="0">
            <a:solidFill>
              <a:srgbClr val="B4862B"/>
            </a:solidFill>
            <a:prstDash val="solid"/>
          </a:ln>
        </p:spPr>
        <p:txBody>
          <a:bodyPr xmlns:a="http://schemas.openxmlformats.org/drawingml/2006/main"/>
          <a:lstStyle xmlns:a="http://schemas.openxmlformats.org/drawingml/2006/main"/>
          <a:p xmlns:a="http://schemas.openxmlformats.org/drawingml/2006/main">
            <a:endParaRPr/>
          </a:p>
        </p:txBody>
      </p:sp>
      <p:sp>
        <p:nvSpPr>
          <p:cNvPr id="144" name="example-opp-t">
            <a:extLst xmlns:a="http://schemas.openxmlformats.org/drawingml/2006/main">
              <a:ext uri="{FF2B5EF4-FFF2-40B4-BE49-F238E27FC236}">
                <a16:creationId xmlns:a16="http://schemas.microsoft.com/office/drawing/2014/main" id="{1C3A4EFC-A29E-4ED6-9AB7-8110264276EA}"/>
              </a:ext>
            </a:extLst>
          </p:cNvPr>
          <p:cNvSpPr>
            <a:spLocks xmlns:a="http://schemas.openxmlformats.org/drawingml/2006/main" noGrp="1"/>
          </p:cNvSpPr>
          <p:nvPr/>
        </p:nvSpPr>
        <p:spPr>
          <a:xfrm xmlns:a="http://schemas.openxmlformats.org/drawingml/2006/main">
            <a:off x="628650" y="80010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03–04  BOUND AI ASSISTANCE + DESIGN ACCOUNTABILITY</a:t>
            </a:r>
          </a:p>
        </p:txBody>
      </p:sp>
      <p:sp>
        <p:nvSpPr>
          <p:cNvPr id="145" name="opp1">
            <a:extLst xmlns:a="http://schemas.openxmlformats.org/drawingml/2006/main">
              <a:ext uri="{FF2B5EF4-FFF2-40B4-BE49-F238E27FC236}">
                <a16:creationId xmlns:a16="http://schemas.microsoft.com/office/drawing/2014/main" id="{A5F792BB-C6BD-442A-8164-3AD879CA95E2}"/>
              </a:ext>
            </a:extLst>
          </p:cNvPr>
          <p:cNvSpPr>
            <a:spLocks xmlns:a="http://schemas.openxmlformats.org/drawingml/2006/main" noGrp="1"/>
          </p:cNvSpPr>
          <p:nvPr/>
        </p:nvSpPr>
        <p:spPr>
          <a:xfrm xmlns:a="http://schemas.openxmlformats.org/drawingml/2006/main">
            <a:off x="457200" y="8515350"/>
            <a:ext cx="1524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4862B"/>
                </a:solidFill>
              </a:defRPr>
            </a:pPr>
            <a:r>
              <a:rPr sz="675" b="1">
                <a:solidFill>
                  <a:srgbClr val="B4862B"/>
                </a:solidFill>
              </a:rPr>
              <a:t>AI COULD ASSIST BY</a:t>
            </a:r>
          </a:p>
        </p:txBody>
      </p:sp>
      <p:sp>
        <p:nvSpPr>
          <p:cNvPr id="146" name="opp1v">
            <a:extLst xmlns:a="http://schemas.openxmlformats.org/drawingml/2006/main">
              <a:ext uri="{FF2B5EF4-FFF2-40B4-BE49-F238E27FC236}">
                <a16:creationId xmlns:a16="http://schemas.microsoft.com/office/drawing/2014/main" id="{671440FE-853A-43E8-92D9-1779BF32330A}"/>
              </a:ext>
            </a:extLst>
          </p:cNvPr>
          <p:cNvSpPr>
            <a:spLocks xmlns:a="http://schemas.openxmlformats.org/drawingml/2006/main" noGrp="1"/>
          </p:cNvSpPr>
          <p:nvPr/>
        </p:nvSpPr>
        <p:spPr>
          <a:xfrm xmlns:a="http://schemas.openxmlformats.org/drawingml/2006/main">
            <a:off x="2000250" y="8515350"/>
            <a:ext cx="531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Grouping records by customer and drafting a first-pass issue summary.</a:t>
            </a:r>
          </a:p>
        </p:txBody>
      </p:sp>
      <p:sp>
        <p:nvSpPr>
          <p:cNvPr id="147" name="opp2">
            <a:extLst xmlns:a="http://schemas.openxmlformats.org/drawingml/2006/main">
              <a:ext uri="{FF2B5EF4-FFF2-40B4-BE49-F238E27FC236}">
                <a16:creationId xmlns:a16="http://schemas.microsoft.com/office/drawing/2014/main" id="{F86D64D5-662B-457B-AE59-CD3619791EF5}"/>
              </a:ext>
            </a:extLst>
          </p:cNvPr>
          <p:cNvSpPr>
            <a:spLocks xmlns:a="http://schemas.openxmlformats.org/drawingml/2006/main" noGrp="1"/>
          </p:cNvSpPr>
          <p:nvPr/>
        </p:nvSpPr>
        <p:spPr>
          <a:xfrm xmlns:a="http://schemas.openxmlformats.org/drawingml/2006/main">
            <a:off x="457200" y="8858250"/>
            <a:ext cx="1524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AI MUST NOT</a:t>
            </a:r>
          </a:p>
        </p:txBody>
      </p:sp>
      <p:sp>
        <p:nvSpPr>
          <p:cNvPr id="148" name="opp2v">
            <a:extLst xmlns:a="http://schemas.openxmlformats.org/drawingml/2006/main">
              <a:ext uri="{FF2B5EF4-FFF2-40B4-BE49-F238E27FC236}">
                <a16:creationId xmlns:a16="http://schemas.microsoft.com/office/drawing/2014/main" id="{E73F03D7-174E-4F5A-8DAF-12416E96F84F}"/>
              </a:ext>
            </a:extLst>
          </p:cNvPr>
          <p:cNvSpPr>
            <a:spLocks xmlns:a="http://schemas.openxmlformats.org/drawingml/2006/main" noGrp="1"/>
          </p:cNvSpPr>
          <p:nvPr/>
        </p:nvSpPr>
        <p:spPr>
          <a:xfrm xmlns:a="http://schemas.openxmlformats.org/drawingml/2006/main">
            <a:off x="2000250" y="8858250"/>
            <a:ext cx="531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Close a ticket, promise a resolution, assign blame or send the report.</a:t>
            </a:r>
          </a:p>
        </p:txBody>
      </p:sp>
      <p:sp>
        <p:nvSpPr>
          <p:cNvPr id="149" name="opp3">
            <a:extLst xmlns:a="http://schemas.openxmlformats.org/drawingml/2006/main">
              <a:ext uri="{FF2B5EF4-FFF2-40B4-BE49-F238E27FC236}">
                <a16:creationId xmlns:a16="http://schemas.microsoft.com/office/drawing/2014/main" id="{7E9C08A5-F2E5-4BDF-83D2-CD2AEDAF5E1D}"/>
              </a:ext>
            </a:extLst>
          </p:cNvPr>
          <p:cNvSpPr>
            <a:spLocks xmlns:a="http://schemas.openxmlformats.org/drawingml/2006/main" noGrp="1"/>
          </p:cNvSpPr>
          <p:nvPr/>
        </p:nvSpPr>
        <p:spPr>
          <a:xfrm xmlns:a="http://schemas.openxmlformats.org/drawingml/2006/main">
            <a:off x="457200" y="9201150"/>
            <a:ext cx="1524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HUMAN CONTROL</a:t>
            </a:r>
          </a:p>
        </p:txBody>
      </p:sp>
      <p:sp>
        <p:nvSpPr>
          <p:cNvPr id="150" name="opp3v">
            <a:extLst xmlns:a="http://schemas.openxmlformats.org/drawingml/2006/main">
              <a:ext uri="{FF2B5EF4-FFF2-40B4-BE49-F238E27FC236}">
                <a16:creationId xmlns:a16="http://schemas.microsoft.com/office/drawing/2014/main" id="{7B5F8C6B-4C41-473C-8DE7-CF86E782B4C9}"/>
              </a:ext>
            </a:extLst>
          </p:cNvPr>
          <p:cNvSpPr>
            <a:spLocks xmlns:a="http://schemas.openxmlformats.org/drawingml/2006/main" noGrp="1"/>
          </p:cNvSpPr>
          <p:nvPr/>
        </p:nvSpPr>
        <p:spPr>
          <a:xfrm xmlns:a="http://schemas.openxmlformats.org/drawingml/2006/main">
            <a:off x="2000250" y="9201150"/>
            <a:ext cx="53149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Customer Service Manager verifies every item against the original records and authorizes distribution.</a:t>
            </a:r>
          </a:p>
        </p:txBody>
      </p:sp>
      <p:sp>
        <p:nvSpPr>
          <p:cNvPr id="151" name="fr-4">
            <a:extLst xmlns:a="http://schemas.openxmlformats.org/drawingml/2006/main">
              <a:ext uri="{FF2B5EF4-FFF2-40B4-BE49-F238E27FC236}">
                <a16:creationId xmlns:a16="http://schemas.microsoft.com/office/drawing/2014/main" id="{2D3F973A-1030-442F-8CBE-49D9AC68F736}"/>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2" name="fl-4">
            <a:extLst xmlns:a="http://schemas.openxmlformats.org/drawingml/2006/main">
              <a:ext uri="{FF2B5EF4-FFF2-40B4-BE49-F238E27FC236}">
                <a16:creationId xmlns:a16="http://schemas.microsoft.com/office/drawing/2014/main" id="{F1AA3F2C-A7C9-4461-9EA0-9CAE8D32932C}"/>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53" name="fu-4">
            <a:extLst xmlns:a="http://schemas.openxmlformats.org/drawingml/2006/main">
              <a:ext uri="{FF2B5EF4-FFF2-40B4-BE49-F238E27FC236}">
                <a16:creationId xmlns:a16="http://schemas.microsoft.com/office/drawing/2014/main" id="{40382CCF-A410-47BD-9798-7B9E77326593}"/>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slides/slide6.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6">
            <a:extLst xmlns:a="http://schemas.openxmlformats.org/drawingml/2006/main">
              <a:ext uri="{FF2B5EF4-FFF2-40B4-BE49-F238E27FC236}">
                <a16:creationId xmlns:a16="http://schemas.microsoft.com/office/drawing/2014/main" id="{0745726D-77A9-4B36-A84F-17909FF46FEC}"/>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BIZAI CANVAS — FACILITATOR EDITION</a:t>
            </a:r>
          </a:p>
        </p:txBody>
      </p:sp>
      <p:sp>
        <p:nvSpPr>
          <p:cNvPr id="115" name="page-6">
            <a:extLst xmlns:a="http://schemas.openxmlformats.org/drawingml/2006/main">
              <a:ext uri="{FF2B5EF4-FFF2-40B4-BE49-F238E27FC236}">
                <a16:creationId xmlns:a16="http://schemas.microsoft.com/office/drawing/2014/main" id="{FDCA9C2C-0184-4C9A-A50A-CC99C7ABA9C4}"/>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6 / 7</a:t>
            </a:r>
          </a:p>
        </p:txBody>
      </p:sp>
      <p:sp>
        <p:nvSpPr>
          <p:cNvPr id="116" name="title-6">
            <a:extLst xmlns:a="http://schemas.openxmlformats.org/drawingml/2006/main">
              <a:ext uri="{FF2B5EF4-FFF2-40B4-BE49-F238E27FC236}">
                <a16:creationId xmlns:a16="http://schemas.microsoft.com/office/drawing/2014/main" id="{90F14334-DF27-4A3D-B9D0-642911972B43}"/>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COMPLETED SMB EXAMPLE: EXPERIMENT AND ACTION RECORD.</a:t>
            </a:r>
          </a:p>
        </p:txBody>
      </p:sp>
      <p:sp>
        <p:nvSpPr>
          <p:cNvPr id="117" name="sub-6">
            <a:extLst xmlns:a="http://schemas.openxmlformats.org/drawingml/2006/main">
              <a:ext uri="{FF2B5EF4-FFF2-40B4-BE49-F238E27FC236}">
                <a16:creationId xmlns:a16="http://schemas.microsoft.com/office/drawing/2014/main" id="{537D5569-6DEF-4EFB-820D-8F91B8717291}"/>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The exercise ends with a disposition, a responsible owner and a dated review—not an open-ended AI idea.</a:t>
            </a:r>
          </a:p>
        </p:txBody>
      </p:sp>
      <p:sp>
        <p:nvSpPr>
          <p:cNvPr id="118" name="hr-6">
            <a:extLst xmlns:a="http://schemas.openxmlformats.org/drawingml/2006/main">
              <a:ext uri="{FF2B5EF4-FFF2-40B4-BE49-F238E27FC236}">
                <a16:creationId xmlns:a16="http://schemas.microsoft.com/office/drawing/2014/main" id="{905D0DAC-A567-4F67-B94A-500E93647E58}"/>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19" name="example-test-b">
            <a:extLst xmlns:a="http://schemas.openxmlformats.org/drawingml/2006/main">
              <a:ext uri="{FF2B5EF4-FFF2-40B4-BE49-F238E27FC236}">
                <a16:creationId xmlns:a16="http://schemas.microsoft.com/office/drawing/2014/main" id="{B21CE673-57D8-491F-AEB2-2942FDFD40A7}"/>
              </a:ext>
            </a:extLst>
          </p:cNvPr>
          <p:cNvSpPr>
            <a:spLocks xmlns:a="http://schemas.openxmlformats.org/drawingml/2006/main" noGrp="1"/>
          </p:cNvSpPr>
          <p:nvPr/>
        </p:nvSpPr>
        <p:spPr>
          <a:xfrm xmlns:a="http://schemas.openxmlformats.org/drawingml/2006/main">
            <a:off x="457200" y="2095500"/>
            <a:ext cx="6858000" cy="457200"/>
          </a:xfrm>
          <a:prstGeom xmlns:a="http://schemas.openxmlformats.org/drawingml/2006/main" prst="roundRect">
            <a:avLst>
              <a:gd name="adj" fmla="val 14583"/>
            </a:avLst>
          </a:prstGeom>
          <a:solidFill xmlns:a="http://schemas.openxmlformats.org/drawingml/2006/main">
            <a:srgbClr val="376B9B"/>
          </a:solidFill>
          <a:ln xmlns:a="http://schemas.openxmlformats.org/drawingml/2006/main" w="0">
            <a:solidFill>
              <a:srgbClr val="376B9B"/>
            </a:solidFill>
            <a:prstDash val="solid"/>
          </a:ln>
        </p:spPr>
        <p:txBody>
          <a:bodyPr xmlns:a="http://schemas.openxmlformats.org/drawingml/2006/main"/>
          <a:lstStyle xmlns:a="http://schemas.openxmlformats.org/drawingml/2006/main"/>
          <a:p xmlns:a="http://schemas.openxmlformats.org/drawingml/2006/main">
            <a:endParaRPr/>
          </a:p>
        </p:txBody>
      </p:sp>
      <p:sp>
        <p:nvSpPr>
          <p:cNvPr id="120" name="example-test-t">
            <a:extLst xmlns:a="http://schemas.openxmlformats.org/drawingml/2006/main">
              <a:ext uri="{FF2B5EF4-FFF2-40B4-BE49-F238E27FC236}">
                <a16:creationId xmlns:a16="http://schemas.microsoft.com/office/drawing/2014/main" id="{AFD3DA71-B2EF-4B0A-9B26-502973BC3308}"/>
              </a:ext>
            </a:extLst>
          </p:cNvPr>
          <p:cNvSpPr>
            <a:spLocks xmlns:a="http://schemas.openxmlformats.org/drawingml/2006/main" noGrp="1"/>
          </p:cNvSpPr>
          <p:nvPr/>
        </p:nvSpPr>
        <p:spPr>
          <a:xfrm xmlns:a="http://schemas.openxmlformats.org/drawingml/2006/main">
            <a:off x="628650" y="220980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05–06  READINESS + SMALLEST SAFE EXPERIMENT</a:t>
            </a:r>
          </a:p>
        </p:txBody>
      </p:sp>
      <p:sp>
        <p:nvSpPr>
          <p:cNvPr id="121" name="ft-0">
            <a:extLst xmlns:a="http://schemas.openxmlformats.org/drawingml/2006/main">
              <a:ext uri="{FF2B5EF4-FFF2-40B4-BE49-F238E27FC236}">
                <a16:creationId xmlns:a16="http://schemas.microsoft.com/office/drawing/2014/main" id="{20EDCD6D-F109-4D79-9A66-DE15848AC2FD}"/>
              </a:ext>
            </a:extLst>
          </p:cNvPr>
          <p:cNvSpPr>
            <a:spLocks xmlns:a="http://schemas.openxmlformats.org/drawingml/2006/main" noGrp="1"/>
          </p:cNvSpPr>
          <p:nvPr/>
        </p:nvSpPr>
        <p:spPr>
          <a:xfrm xmlns:a="http://schemas.openxmlformats.org/drawingml/2006/main">
            <a:off x="457200" y="2724150"/>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76B9B"/>
                </a:solidFill>
              </a:defRPr>
            </a:pPr>
            <a:r>
              <a:rPr sz="675" b="1">
                <a:solidFill>
                  <a:srgbClr val="376B9B"/>
                </a:solidFill>
              </a:rPr>
              <a:t>SCOPE</a:t>
            </a:r>
          </a:p>
        </p:txBody>
      </p:sp>
      <p:sp>
        <p:nvSpPr>
          <p:cNvPr id="122" name="fv-0">
            <a:extLst xmlns:a="http://schemas.openxmlformats.org/drawingml/2006/main">
              <a:ext uri="{FF2B5EF4-FFF2-40B4-BE49-F238E27FC236}">
                <a16:creationId xmlns:a16="http://schemas.microsoft.com/office/drawing/2014/main" id="{5A08999A-3B7D-4703-BBA8-A0F587222571}"/>
              </a:ext>
            </a:extLst>
          </p:cNvPr>
          <p:cNvSpPr>
            <a:spLocks xmlns:a="http://schemas.openxmlformats.org/drawingml/2006/main" noGrp="1"/>
          </p:cNvSpPr>
          <p:nvPr/>
        </p:nvSpPr>
        <p:spPr>
          <a:xfrm xmlns:a="http://schemas.openxmlformats.org/drawingml/2006/main">
            <a:off x="1666875" y="2724150"/>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10 completed weekly reporting cycles using previously closed records first.</a:t>
            </a:r>
          </a:p>
        </p:txBody>
      </p:sp>
      <p:sp>
        <p:nvSpPr>
          <p:cNvPr id="123" name="frx-0">
            <a:extLst xmlns:a="http://schemas.openxmlformats.org/drawingml/2006/main">
              <a:ext uri="{FF2B5EF4-FFF2-40B4-BE49-F238E27FC236}">
                <a16:creationId xmlns:a16="http://schemas.microsoft.com/office/drawing/2014/main" id="{439B15C3-7691-4493-9DC5-C9B7F3C1CD0D}"/>
              </a:ext>
            </a:extLst>
          </p:cNvPr>
          <p:cNvSpPr>
            <a:spLocks xmlns:a="http://schemas.openxmlformats.org/drawingml/2006/main" noGrp="1"/>
          </p:cNvSpPr>
          <p:nvPr/>
        </p:nvSpPr>
        <p:spPr>
          <a:xfrm xmlns:a="http://schemas.openxmlformats.org/drawingml/2006/main">
            <a:off x="457200" y="32004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4" name="ft-1">
            <a:extLst xmlns:a="http://schemas.openxmlformats.org/drawingml/2006/main">
              <a:ext uri="{FF2B5EF4-FFF2-40B4-BE49-F238E27FC236}">
                <a16:creationId xmlns:a16="http://schemas.microsoft.com/office/drawing/2014/main" id="{20636ECE-7FCF-4480-B14A-F801BEF9DE9C}"/>
              </a:ext>
            </a:extLst>
          </p:cNvPr>
          <p:cNvSpPr>
            <a:spLocks xmlns:a="http://schemas.openxmlformats.org/drawingml/2006/main" noGrp="1"/>
          </p:cNvSpPr>
          <p:nvPr/>
        </p:nvSpPr>
        <p:spPr>
          <a:xfrm xmlns:a="http://schemas.openxmlformats.org/drawingml/2006/main">
            <a:off x="457200" y="3362325"/>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76B9B"/>
                </a:solidFill>
              </a:defRPr>
            </a:pPr>
            <a:r>
              <a:rPr sz="675" b="1">
                <a:solidFill>
                  <a:srgbClr val="376B9B"/>
                </a:solidFill>
              </a:rPr>
              <a:t>DURATION</a:t>
            </a:r>
          </a:p>
        </p:txBody>
      </p:sp>
      <p:sp>
        <p:nvSpPr>
          <p:cNvPr id="125" name="fv-1">
            <a:extLst xmlns:a="http://schemas.openxmlformats.org/drawingml/2006/main">
              <a:ext uri="{FF2B5EF4-FFF2-40B4-BE49-F238E27FC236}">
                <a16:creationId xmlns:a16="http://schemas.microsoft.com/office/drawing/2014/main" id="{4B43868A-6885-461E-8633-EBE87572BEDF}"/>
              </a:ext>
            </a:extLst>
          </p:cNvPr>
          <p:cNvSpPr>
            <a:spLocks xmlns:a="http://schemas.openxmlformats.org/drawingml/2006/main" noGrp="1"/>
          </p:cNvSpPr>
          <p:nvPr/>
        </p:nvSpPr>
        <p:spPr>
          <a:xfrm xmlns:a="http://schemas.openxmlformats.org/drawingml/2006/main">
            <a:off x="1666875" y="3362325"/>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Two weeks of retrospective testing; no customer-facing use.</a:t>
            </a:r>
          </a:p>
        </p:txBody>
      </p:sp>
      <p:sp>
        <p:nvSpPr>
          <p:cNvPr id="126" name="frx-1">
            <a:extLst xmlns:a="http://schemas.openxmlformats.org/drawingml/2006/main">
              <a:ext uri="{FF2B5EF4-FFF2-40B4-BE49-F238E27FC236}">
                <a16:creationId xmlns:a16="http://schemas.microsoft.com/office/drawing/2014/main" id="{F0177AD3-C264-46AE-907E-62A1DE9AA96F}"/>
              </a:ext>
            </a:extLst>
          </p:cNvPr>
          <p:cNvSpPr>
            <a:spLocks xmlns:a="http://schemas.openxmlformats.org/drawingml/2006/main" noGrp="1"/>
          </p:cNvSpPr>
          <p:nvPr/>
        </p:nvSpPr>
        <p:spPr>
          <a:xfrm xmlns:a="http://schemas.openxmlformats.org/drawingml/2006/main">
            <a:off x="457200" y="38385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27" name="ft-2">
            <a:extLst xmlns:a="http://schemas.openxmlformats.org/drawingml/2006/main">
              <a:ext uri="{FF2B5EF4-FFF2-40B4-BE49-F238E27FC236}">
                <a16:creationId xmlns:a16="http://schemas.microsoft.com/office/drawing/2014/main" id="{EE727393-567F-4B67-A5F4-89F6BF35176D}"/>
              </a:ext>
            </a:extLst>
          </p:cNvPr>
          <p:cNvSpPr>
            <a:spLocks xmlns:a="http://schemas.openxmlformats.org/drawingml/2006/main" noGrp="1"/>
          </p:cNvSpPr>
          <p:nvPr/>
        </p:nvSpPr>
        <p:spPr>
          <a:xfrm xmlns:a="http://schemas.openxmlformats.org/drawingml/2006/main">
            <a:off x="457200" y="4000500"/>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76B9B"/>
                </a:solidFill>
              </a:defRPr>
            </a:pPr>
            <a:r>
              <a:rPr sz="675" b="1">
                <a:solidFill>
                  <a:srgbClr val="376B9B"/>
                </a:solidFill>
              </a:rPr>
              <a:t>REVIEWER</a:t>
            </a:r>
          </a:p>
        </p:txBody>
      </p:sp>
      <p:sp>
        <p:nvSpPr>
          <p:cNvPr id="128" name="fv-2">
            <a:extLst xmlns:a="http://schemas.openxmlformats.org/drawingml/2006/main">
              <a:ext uri="{FF2B5EF4-FFF2-40B4-BE49-F238E27FC236}">
                <a16:creationId xmlns:a16="http://schemas.microsoft.com/office/drawing/2014/main" id="{9F9919FA-5A34-43FB-B61D-5C47B7E49F75}"/>
              </a:ext>
            </a:extLst>
          </p:cNvPr>
          <p:cNvSpPr>
            <a:spLocks xmlns:a="http://schemas.openxmlformats.org/drawingml/2006/main" noGrp="1"/>
          </p:cNvSpPr>
          <p:nvPr/>
        </p:nvSpPr>
        <p:spPr>
          <a:xfrm xmlns:a="http://schemas.openxmlformats.org/drawingml/2006/main">
            <a:off x="1666875" y="4000500"/>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Customer Service Manager verifies every extracted fact and action.</a:t>
            </a:r>
          </a:p>
        </p:txBody>
      </p:sp>
      <p:sp>
        <p:nvSpPr>
          <p:cNvPr id="129" name="frx-2">
            <a:extLst xmlns:a="http://schemas.openxmlformats.org/drawingml/2006/main">
              <a:ext uri="{FF2B5EF4-FFF2-40B4-BE49-F238E27FC236}">
                <a16:creationId xmlns:a16="http://schemas.microsoft.com/office/drawing/2014/main" id="{BC1ACF77-045B-4060-B6C0-2302E6CCA246}"/>
              </a:ext>
            </a:extLst>
          </p:cNvPr>
          <p:cNvSpPr>
            <a:spLocks xmlns:a="http://schemas.openxmlformats.org/drawingml/2006/main" noGrp="1"/>
          </p:cNvSpPr>
          <p:nvPr/>
        </p:nvSpPr>
        <p:spPr>
          <a:xfrm xmlns:a="http://schemas.openxmlformats.org/drawingml/2006/main">
            <a:off x="457200" y="44767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0" name="ft-3">
            <a:extLst xmlns:a="http://schemas.openxmlformats.org/drawingml/2006/main">
              <a:ext uri="{FF2B5EF4-FFF2-40B4-BE49-F238E27FC236}">
                <a16:creationId xmlns:a16="http://schemas.microsoft.com/office/drawing/2014/main" id="{BFCC41DB-D4F9-4AE4-971F-E9FAEA4A9722}"/>
              </a:ext>
            </a:extLst>
          </p:cNvPr>
          <p:cNvSpPr>
            <a:spLocks xmlns:a="http://schemas.openxmlformats.org/drawingml/2006/main" noGrp="1"/>
          </p:cNvSpPr>
          <p:nvPr/>
        </p:nvSpPr>
        <p:spPr>
          <a:xfrm xmlns:a="http://schemas.openxmlformats.org/drawingml/2006/main">
            <a:off x="457200" y="4638675"/>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76B9B"/>
                </a:solidFill>
              </a:defRPr>
            </a:pPr>
            <a:r>
              <a:rPr sz="675" b="1">
                <a:solidFill>
                  <a:srgbClr val="376B9B"/>
                </a:solidFill>
              </a:rPr>
              <a:t>MEASURES</a:t>
            </a:r>
          </a:p>
        </p:txBody>
      </p:sp>
      <p:sp>
        <p:nvSpPr>
          <p:cNvPr id="131" name="fv-3">
            <a:extLst xmlns:a="http://schemas.openxmlformats.org/drawingml/2006/main">
              <a:ext uri="{FF2B5EF4-FFF2-40B4-BE49-F238E27FC236}">
                <a16:creationId xmlns:a16="http://schemas.microsoft.com/office/drawing/2014/main" id="{73FC6F4B-81B6-41ED-BCB3-C483F4EEB1E1}"/>
              </a:ext>
            </a:extLst>
          </p:cNvPr>
          <p:cNvSpPr>
            <a:spLocks xmlns:a="http://schemas.openxmlformats.org/drawingml/2006/main" noGrp="1"/>
          </p:cNvSpPr>
          <p:nvPr/>
        </p:nvSpPr>
        <p:spPr>
          <a:xfrm xmlns:a="http://schemas.openxmlformats.org/drawingml/2006/main">
            <a:off x="1666875" y="4638675"/>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Preparation time; missed issues; unsupported statements; reviewer minutes.</a:t>
            </a:r>
          </a:p>
        </p:txBody>
      </p:sp>
      <p:sp>
        <p:nvSpPr>
          <p:cNvPr id="132" name="frx-3">
            <a:extLst xmlns:a="http://schemas.openxmlformats.org/drawingml/2006/main">
              <a:ext uri="{FF2B5EF4-FFF2-40B4-BE49-F238E27FC236}">
                <a16:creationId xmlns:a16="http://schemas.microsoft.com/office/drawing/2014/main" id="{EC47077A-7437-4580-AD6B-D98F331B1131}"/>
              </a:ext>
            </a:extLst>
          </p:cNvPr>
          <p:cNvSpPr>
            <a:spLocks xmlns:a="http://schemas.openxmlformats.org/drawingml/2006/main" noGrp="1"/>
          </p:cNvSpPr>
          <p:nvPr/>
        </p:nvSpPr>
        <p:spPr>
          <a:xfrm xmlns:a="http://schemas.openxmlformats.org/drawingml/2006/main">
            <a:off x="457200" y="511492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3" name="ft-4">
            <a:extLst xmlns:a="http://schemas.openxmlformats.org/drawingml/2006/main">
              <a:ext uri="{FF2B5EF4-FFF2-40B4-BE49-F238E27FC236}">
                <a16:creationId xmlns:a16="http://schemas.microsoft.com/office/drawing/2014/main" id="{A86F42A8-65F3-4D5E-BD76-0181857707F0}"/>
              </a:ext>
            </a:extLst>
          </p:cNvPr>
          <p:cNvSpPr>
            <a:spLocks xmlns:a="http://schemas.openxmlformats.org/drawingml/2006/main" noGrp="1"/>
          </p:cNvSpPr>
          <p:nvPr/>
        </p:nvSpPr>
        <p:spPr>
          <a:xfrm xmlns:a="http://schemas.openxmlformats.org/drawingml/2006/main">
            <a:off x="457200" y="5276850"/>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STOP IF</a:t>
            </a:r>
          </a:p>
        </p:txBody>
      </p:sp>
      <p:sp>
        <p:nvSpPr>
          <p:cNvPr id="134" name="fv-4">
            <a:extLst xmlns:a="http://schemas.openxmlformats.org/drawingml/2006/main">
              <a:ext uri="{FF2B5EF4-FFF2-40B4-BE49-F238E27FC236}">
                <a16:creationId xmlns:a16="http://schemas.microsoft.com/office/drawing/2014/main" id="{089E688E-840C-4AF7-9A57-948ADBEB8B19}"/>
              </a:ext>
            </a:extLst>
          </p:cNvPr>
          <p:cNvSpPr>
            <a:spLocks xmlns:a="http://schemas.openxmlformats.org/drawingml/2006/main" noGrp="1"/>
          </p:cNvSpPr>
          <p:nvPr/>
        </p:nvSpPr>
        <p:spPr>
          <a:xfrm xmlns:a="http://schemas.openxmlformats.org/drawingml/2006/main">
            <a:off x="1666875" y="5276850"/>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Protected data enters an unapproved system, facts cannot be traced, or reviewer effort exceeds the original process.</a:t>
            </a:r>
          </a:p>
        </p:txBody>
      </p:sp>
      <p:sp>
        <p:nvSpPr>
          <p:cNvPr id="135" name="frx-4">
            <a:extLst xmlns:a="http://schemas.openxmlformats.org/drawingml/2006/main">
              <a:ext uri="{FF2B5EF4-FFF2-40B4-BE49-F238E27FC236}">
                <a16:creationId xmlns:a16="http://schemas.microsoft.com/office/drawing/2014/main" id="{83BAD3AD-F361-4BEB-80C2-828C070E69C9}"/>
              </a:ext>
            </a:extLst>
          </p:cNvPr>
          <p:cNvSpPr>
            <a:spLocks xmlns:a="http://schemas.openxmlformats.org/drawingml/2006/main" noGrp="1"/>
          </p:cNvSpPr>
          <p:nvPr/>
        </p:nvSpPr>
        <p:spPr>
          <a:xfrm xmlns:a="http://schemas.openxmlformats.org/drawingml/2006/main">
            <a:off x="457200" y="57531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6" name="ft-5">
            <a:extLst xmlns:a="http://schemas.openxmlformats.org/drawingml/2006/main">
              <a:ext uri="{FF2B5EF4-FFF2-40B4-BE49-F238E27FC236}">
                <a16:creationId xmlns:a16="http://schemas.microsoft.com/office/drawing/2014/main" id="{98691052-BF29-4EF2-95AA-9F4ACF73DB4F}"/>
              </a:ext>
            </a:extLst>
          </p:cNvPr>
          <p:cNvSpPr>
            <a:spLocks xmlns:a="http://schemas.openxmlformats.org/drawingml/2006/main" noGrp="1"/>
          </p:cNvSpPr>
          <p:nvPr/>
        </p:nvSpPr>
        <p:spPr>
          <a:xfrm xmlns:a="http://schemas.openxmlformats.org/drawingml/2006/main">
            <a:off x="457200" y="5915025"/>
            <a:ext cx="10953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B65C35"/>
                </a:solidFill>
              </a:defRPr>
            </a:pPr>
            <a:r>
              <a:rPr sz="675" b="1">
                <a:solidFill>
                  <a:srgbClr val="B65C35"/>
                </a:solidFill>
              </a:rPr>
              <a:t>CONTINUE IF</a:t>
            </a:r>
          </a:p>
        </p:txBody>
      </p:sp>
      <p:sp>
        <p:nvSpPr>
          <p:cNvPr id="137" name="fv-5">
            <a:extLst xmlns:a="http://schemas.openxmlformats.org/drawingml/2006/main">
              <a:ext uri="{FF2B5EF4-FFF2-40B4-BE49-F238E27FC236}">
                <a16:creationId xmlns:a16="http://schemas.microsoft.com/office/drawing/2014/main" id="{CBC374A8-46AA-40CE-AFDE-96CC89D2867E}"/>
              </a:ext>
            </a:extLst>
          </p:cNvPr>
          <p:cNvSpPr>
            <a:spLocks xmlns:a="http://schemas.openxmlformats.org/drawingml/2006/main" noGrp="1"/>
          </p:cNvSpPr>
          <p:nvPr/>
        </p:nvSpPr>
        <p:spPr>
          <a:xfrm xmlns:a="http://schemas.openxmlformats.org/drawingml/2006/main">
            <a:off x="1666875" y="5915025"/>
            <a:ext cx="56483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0">
                <a:solidFill>
                  <a:srgbClr val="1D2935"/>
                </a:solidFill>
              </a:defRPr>
            </a:pPr>
            <a:r>
              <a:rPr sz="750" b="0">
                <a:solidFill>
                  <a:srgbClr val="1D2935"/>
                </a:solidFill>
              </a:rPr>
              <a:t>No missed issues or unsupported statements; total effort falls from 90 to 55 minutes or less.</a:t>
            </a:r>
          </a:p>
        </p:txBody>
      </p:sp>
      <p:sp>
        <p:nvSpPr>
          <p:cNvPr id="138" name="frx-5">
            <a:extLst xmlns:a="http://schemas.openxmlformats.org/drawingml/2006/main">
              <a:ext uri="{FF2B5EF4-FFF2-40B4-BE49-F238E27FC236}">
                <a16:creationId xmlns:a16="http://schemas.microsoft.com/office/drawing/2014/main" id="{B635D07C-3367-4CDC-97C2-8DFF21372111}"/>
              </a:ext>
            </a:extLst>
          </p:cNvPr>
          <p:cNvSpPr>
            <a:spLocks xmlns:a="http://schemas.openxmlformats.org/drawingml/2006/main" noGrp="1"/>
          </p:cNvSpPr>
          <p:nvPr/>
        </p:nvSpPr>
        <p:spPr>
          <a:xfrm xmlns:a="http://schemas.openxmlformats.org/drawingml/2006/main">
            <a:off x="457200" y="63912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39" name="statement">
            <a:extLst xmlns:a="http://schemas.openxmlformats.org/drawingml/2006/main">
              <a:ext uri="{FF2B5EF4-FFF2-40B4-BE49-F238E27FC236}">
                <a16:creationId xmlns:a16="http://schemas.microsoft.com/office/drawing/2014/main" id="{8BDE9027-6453-4286-AF1F-8BB50D1BC222}"/>
              </a:ext>
            </a:extLst>
          </p:cNvPr>
          <p:cNvSpPr>
            <a:spLocks xmlns:a="http://schemas.openxmlformats.org/drawingml/2006/main" noGrp="1"/>
          </p:cNvSpPr>
          <p:nvPr/>
        </p:nvSpPr>
        <p:spPr>
          <a:xfrm xmlns:a="http://schemas.openxmlformats.org/drawingml/2006/main">
            <a:off x="457200" y="6629400"/>
            <a:ext cx="6858000" cy="5524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376B9B"/>
            </a:solidFill>
            <a:prstDash val="solid"/>
          </a:ln>
        </p:spPr>
        <p:txBody>
          <a:bodyPr xmlns:a="http://schemas.openxmlformats.org/drawingml/2006/main"/>
          <a:lstStyle xmlns:a="http://schemas.openxmlformats.org/drawingml/2006/main"/>
          <a:p xmlns:a="http://schemas.openxmlformats.org/drawingml/2006/main">
            <a:endParaRPr/>
          </a:p>
        </p:txBody>
      </p:sp>
      <p:sp>
        <p:nvSpPr>
          <p:cNvPr id="140" name="statement-t">
            <a:extLst xmlns:a="http://schemas.openxmlformats.org/drawingml/2006/main">
              <a:ext uri="{FF2B5EF4-FFF2-40B4-BE49-F238E27FC236}">
                <a16:creationId xmlns:a16="http://schemas.microsoft.com/office/drawing/2014/main" id="{DCF34564-BAC2-42C4-B039-9205C6E13AD0}"/>
              </a:ext>
            </a:extLst>
          </p:cNvPr>
          <p:cNvSpPr>
            <a:spLocks xmlns:a="http://schemas.openxmlformats.org/drawingml/2006/main" noGrp="1"/>
          </p:cNvSpPr>
          <p:nvPr/>
        </p:nvSpPr>
        <p:spPr>
          <a:xfrm xmlns:a="http://schemas.openxmlformats.org/drawingml/2006/main">
            <a:off x="590550" y="6762750"/>
            <a:ext cx="1381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76B9B"/>
                </a:solidFill>
              </a:defRPr>
            </a:pPr>
            <a:r>
              <a:rPr sz="675" b="1">
                <a:solidFill>
                  <a:srgbClr val="376B9B"/>
                </a:solidFill>
              </a:rPr>
              <a:t>EXPERIMENT STATEMENT</a:t>
            </a:r>
          </a:p>
        </p:txBody>
      </p:sp>
      <p:sp>
        <p:nvSpPr>
          <p:cNvPr id="141" name="statement-v">
            <a:extLst xmlns:a="http://schemas.openxmlformats.org/drawingml/2006/main">
              <a:ext uri="{FF2B5EF4-FFF2-40B4-BE49-F238E27FC236}">
                <a16:creationId xmlns:a16="http://schemas.microsoft.com/office/drawing/2014/main" id="{D02FD57C-2139-49EB-884F-1CC1ACAA62DA}"/>
              </a:ext>
            </a:extLst>
          </p:cNvPr>
          <p:cNvSpPr>
            <a:spLocks xmlns:a="http://schemas.openxmlformats.org/drawingml/2006/main" noGrp="1"/>
          </p:cNvSpPr>
          <p:nvPr/>
        </p:nvSpPr>
        <p:spPr>
          <a:xfrm xmlns:a="http://schemas.openxmlformats.org/drawingml/2006/main">
            <a:off x="2057400" y="6724650"/>
            <a:ext cx="51054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17324D"/>
                </a:solidFill>
              </a:defRPr>
            </a:pPr>
            <a:r>
              <a:rPr sz="675" b="1">
                <a:solidFill>
                  <a:srgbClr val="17324D"/>
                </a:solidFill>
              </a:rPr>
              <a:t>Test AI-assisted grouping and first-draft summarization on 10 prior reports; continue only if accuracy holds and total effort falls to 55 minutes or less.</a:t>
            </a:r>
          </a:p>
        </p:txBody>
      </p:sp>
      <p:sp>
        <p:nvSpPr>
          <p:cNvPr id="142" name="action-b">
            <a:extLst xmlns:a="http://schemas.openxmlformats.org/drawingml/2006/main">
              <a:ext uri="{FF2B5EF4-FFF2-40B4-BE49-F238E27FC236}">
                <a16:creationId xmlns:a16="http://schemas.microsoft.com/office/drawing/2014/main" id="{0C87201D-DCD8-47D2-A410-7178A2FAC690}"/>
              </a:ext>
            </a:extLst>
          </p:cNvPr>
          <p:cNvSpPr>
            <a:spLocks xmlns:a="http://schemas.openxmlformats.org/drawingml/2006/main" noGrp="1"/>
          </p:cNvSpPr>
          <p:nvPr/>
        </p:nvSpPr>
        <p:spPr>
          <a:xfrm xmlns:a="http://schemas.openxmlformats.org/drawingml/2006/main">
            <a:off x="457200" y="7448550"/>
            <a:ext cx="6858000" cy="457200"/>
          </a:xfrm>
          <a:prstGeom xmlns:a="http://schemas.openxmlformats.org/drawingml/2006/main" prst="roundRect">
            <a:avLst>
              <a:gd name="adj" fmla="val 14583"/>
            </a:avLst>
          </a:prstGeom>
          <a:solidFill xmlns:a="http://schemas.openxmlformats.org/drawingml/2006/main">
            <a:srgbClr val="397A58"/>
          </a:solidFill>
          <a:ln xmlns:a="http://schemas.openxmlformats.org/drawingml/2006/main" w="0">
            <a:solidFill>
              <a:srgbClr val="397A58"/>
            </a:solidFill>
            <a:prstDash val="solid"/>
          </a:ln>
        </p:spPr>
        <p:txBody>
          <a:bodyPr xmlns:a="http://schemas.openxmlformats.org/drawingml/2006/main"/>
          <a:lstStyle xmlns:a="http://schemas.openxmlformats.org/drawingml/2006/main"/>
          <a:p xmlns:a="http://schemas.openxmlformats.org/drawingml/2006/main">
            <a:endParaRPr/>
          </a:p>
        </p:txBody>
      </p:sp>
      <p:sp>
        <p:nvSpPr>
          <p:cNvPr id="143" name="action-t">
            <a:extLst xmlns:a="http://schemas.openxmlformats.org/drawingml/2006/main">
              <a:ext uri="{FF2B5EF4-FFF2-40B4-BE49-F238E27FC236}">
                <a16:creationId xmlns:a16="http://schemas.microsoft.com/office/drawing/2014/main" id="{138F76C6-0708-4120-81A5-0992B537D5A9}"/>
              </a:ext>
            </a:extLst>
          </p:cNvPr>
          <p:cNvSpPr>
            <a:spLocks xmlns:a="http://schemas.openxmlformats.org/drawingml/2006/main" noGrp="1"/>
          </p:cNvSpPr>
          <p:nvPr/>
        </p:nvSpPr>
        <p:spPr>
          <a:xfrm xmlns:a="http://schemas.openxmlformats.org/drawingml/2006/main">
            <a:off x="628650" y="7562850"/>
            <a:ext cx="65151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125" b="1">
                <a:solidFill>
                  <a:srgbClr val="FFFFFF"/>
                </a:solidFill>
              </a:defRPr>
            </a:pPr>
            <a:r>
              <a:rPr sz="1125" b="1">
                <a:solidFill>
                  <a:srgbClr val="FFFFFF"/>
                </a:solidFill>
              </a:rPr>
              <a:t>FINAL ACTION RECORD — COMPLETE BEFORE THE MEETING ENDS</a:t>
            </a:r>
          </a:p>
        </p:txBody>
      </p:sp>
      <p:sp>
        <p:nvSpPr>
          <p:cNvPr id="144" name="decision-l">
            <a:extLst xmlns:a="http://schemas.openxmlformats.org/drawingml/2006/main">
              <a:ext uri="{FF2B5EF4-FFF2-40B4-BE49-F238E27FC236}">
                <a16:creationId xmlns:a16="http://schemas.microsoft.com/office/drawing/2014/main" id="{C97BDF7B-6297-4F19-ACDF-509D6ECBBF0F}"/>
              </a:ext>
            </a:extLst>
          </p:cNvPr>
          <p:cNvSpPr>
            <a:spLocks xmlns:a="http://schemas.openxmlformats.org/drawingml/2006/main" noGrp="1"/>
          </p:cNvSpPr>
          <p:nvPr/>
        </p:nvSpPr>
        <p:spPr>
          <a:xfrm xmlns:a="http://schemas.openxmlformats.org/drawingml/2006/main">
            <a:off x="457200" y="8067675"/>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DECISION</a:t>
            </a:r>
          </a:p>
        </p:txBody>
      </p:sp>
      <p:sp>
        <p:nvSpPr>
          <p:cNvPr id="145" name="decision-h">
            <a:extLst xmlns:a="http://schemas.openxmlformats.org/drawingml/2006/main">
              <a:ext uri="{FF2B5EF4-FFF2-40B4-BE49-F238E27FC236}">
                <a16:creationId xmlns:a16="http://schemas.microsoft.com/office/drawing/2014/main" id="{0517A47E-2E16-4D32-84AC-F94F894CE2DD}"/>
              </a:ext>
            </a:extLst>
          </p:cNvPr>
          <p:cNvSpPr>
            <a:spLocks xmlns:a="http://schemas.openxmlformats.org/drawingml/2006/main" noGrp="1"/>
          </p:cNvSpPr>
          <p:nvPr/>
        </p:nvSpPr>
        <p:spPr>
          <a:xfrm xmlns:a="http://schemas.openxmlformats.org/drawingml/2006/main">
            <a:off x="457200" y="8239125"/>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Proceed with the experiment</a:t>
            </a:r>
          </a:p>
        </p:txBody>
      </p:sp>
      <p:sp>
        <p:nvSpPr>
          <p:cNvPr id="146" name="decision-r1">
            <a:extLst xmlns:a="http://schemas.openxmlformats.org/drawingml/2006/main">
              <a:ext uri="{FF2B5EF4-FFF2-40B4-BE49-F238E27FC236}">
                <a16:creationId xmlns:a16="http://schemas.microsoft.com/office/drawing/2014/main" id="{B62B6FB2-5FCE-4AC1-A299-F69B97330513}"/>
              </a:ext>
            </a:extLst>
          </p:cNvPr>
          <p:cNvSpPr>
            <a:spLocks xmlns:a="http://schemas.openxmlformats.org/drawingml/2006/main" noGrp="1"/>
          </p:cNvSpPr>
          <p:nvPr/>
        </p:nvSpPr>
        <p:spPr>
          <a:xfrm xmlns:a="http://schemas.openxmlformats.org/drawingml/2006/main">
            <a:off x="457200" y="8429625"/>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47" name="owner-l">
            <a:extLst xmlns:a="http://schemas.openxmlformats.org/drawingml/2006/main">
              <a:ext uri="{FF2B5EF4-FFF2-40B4-BE49-F238E27FC236}">
                <a16:creationId xmlns:a16="http://schemas.microsoft.com/office/drawing/2014/main" id="{886EA198-B9A7-4C61-8923-BA7E4F6C97B0}"/>
              </a:ext>
            </a:extLst>
          </p:cNvPr>
          <p:cNvSpPr>
            <a:spLocks xmlns:a="http://schemas.openxmlformats.org/drawingml/2006/main" noGrp="1"/>
          </p:cNvSpPr>
          <p:nvPr/>
        </p:nvSpPr>
        <p:spPr>
          <a:xfrm xmlns:a="http://schemas.openxmlformats.org/drawingml/2006/main">
            <a:off x="2819400" y="8067675"/>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ACTION OWNER</a:t>
            </a:r>
          </a:p>
        </p:txBody>
      </p:sp>
      <p:sp>
        <p:nvSpPr>
          <p:cNvPr id="148" name="owner-h">
            <a:extLst xmlns:a="http://schemas.openxmlformats.org/drawingml/2006/main">
              <a:ext uri="{FF2B5EF4-FFF2-40B4-BE49-F238E27FC236}">
                <a16:creationId xmlns:a16="http://schemas.microsoft.com/office/drawing/2014/main" id="{CBCFFF32-7BED-45C4-A7B2-23CAFB58C8C9}"/>
              </a:ext>
            </a:extLst>
          </p:cNvPr>
          <p:cNvSpPr>
            <a:spLocks xmlns:a="http://schemas.openxmlformats.org/drawingml/2006/main" noGrp="1"/>
          </p:cNvSpPr>
          <p:nvPr/>
        </p:nvSpPr>
        <p:spPr>
          <a:xfrm xmlns:a="http://schemas.openxmlformats.org/drawingml/2006/main">
            <a:off x="2819400" y="8239125"/>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Customer Service Manager</a:t>
            </a:r>
          </a:p>
        </p:txBody>
      </p:sp>
      <p:sp>
        <p:nvSpPr>
          <p:cNvPr id="149" name="owner-r1">
            <a:extLst xmlns:a="http://schemas.openxmlformats.org/drawingml/2006/main">
              <a:ext uri="{FF2B5EF4-FFF2-40B4-BE49-F238E27FC236}">
                <a16:creationId xmlns:a16="http://schemas.microsoft.com/office/drawing/2014/main" id="{01FCED8B-F28C-4295-8DA8-F383D841061B}"/>
              </a:ext>
            </a:extLst>
          </p:cNvPr>
          <p:cNvSpPr>
            <a:spLocks xmlns:a="http://schemas.openxmlformats.org/drawingml/2006/main" noGrp="1"/>
          </p:cNvSpPr>
          <p:nvPr/>
        </p:nvSpPr>
        <p:spPr>
          <a:xfrm xmlns:a="http://schemas.openxmlformats.org/drawingml/2006/main">
            <a:off x="2819400" y="8429625"/>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0" name="due-l">
            <a:extLst xmlns:a="http://schemas.openxmlformats.org/drawingml/2006/main">
              <a:ext uri="{FF2B5EF4-FFF2-40B4-BE49-F238E27FC236}">
                <a16:creationId xmlns:a16="http://schemas.microsoft.com/office/drawing/2014/main" id="{192E8DF9-0746-43E3-9FF3-00C9F39680B4}"/>
              </a:ext>
            </a:extLst>
          </p:cNvPr>
          <p:cNvSpPr>
            <a:spLocks xmlns:a="http://schemas.openxmlformats.org/drawingml/2006/main" noGrp="1"/>
          </p:cNvSpPr>
          <p:nvPr/>
        </p:nvSpPr>
        <p:spPr>
          <a:xfrm xmlns:a="http://schemas.openxmlformats.org/drawingml/2006/main">
            <a:off x="5181600" y="8067675"/>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DUE DATE</a:t>
            </a:r>
          </a:p>
        </p:txBody>
      </p:sp>
      <p:sp>
        <p:nvSpPr>
          <p:cNvPr id="151" name="due-h">
            <a:extLst xmlns:a="http://schemas.openxmlformats.org/drawingml/2006/main">
              <a:ext uri="{FF2B5EF4-FFF2-40B4-BE49-F238E27FC236}">
                <a16:creationId xmlns:a16="http://schemas.microsoft.com/office/drawing/2014/main" id="{20021601-BA05-40E0-B91E-2058792AE242}"/>
              </a:ext>
            </a:extLst>
          </p:cNvPr>
          <p:cNvSpPr>
            <a:spLocks xmlns:a="http://schemas.openxmlformats.org/drawingml/2006/main" noGrp="1"/>
          </p:cNvSpPr>
          <p:nvPr/>
        </p:nvSpPr>
        <p:spPr>
          <a:xfrm xmlns:a="http://schemas.openxmlformats.org/drawingml/2006/main">
            <a:off x="5181600" y="8239125"/>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September 18, 2026 (illustrative)</a:t>
            </a:r>
          </a:p>
        </p:txBody>
      </p:sp>
      <p:sp>
        <p:nvSpPr>
          <p:cNvPr id="152" name="due-r1">
            <a:extLst xmlns:a="http://schemas.openxmlformats.org/drawingml/2006/main">
              <a:ext uri="{FF2B5EF4-FFF2-40B4-BE49-F238E27FC236}">
                <a16:creationId xmlns:a16="http://schemas.microsoft.com/office/drawing/2014/main" id="{7E2109C2-A76A-4FDE-B7C2-B33D581D1F95}"/>
              </a:ext>
            </a:extLst>
          </p:cNvPr>
          <p:cNvSpPr>
            <a:spLocks xmlns:a="http://schemas.openxmlformats.org/drawingml/2006/main" noGrp="1"/>
          </p:cNvSpPr>
          <p:nvPr/>
        </p:nvSpPr>
        <p:spPr>
          <a:xfrm xmlns:a="http://schemas.openxmlformats.org/drawingml/2006/main">
            <a:off x="5181600" y="8429625"/>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3" name="approval-l">
            <a:extLst xmlns:a="http://schemas.openxmlformats.org/drawingml/2006/main">
              <a:ext uri="{FF2B5EF4-FFF2-40B4-BE49-F238E27FC236}">
                <a16:creationId xmlns:a16="http://schemas.microsoft.com/office/drawing/2014/main" id="{751C45FF-2184-4502-B3C8-2ADE130E4BCA}"/>
              </a:ext>
            </a:extLst>
          </p:cNvPr>
          <p:cNvSpPr>
            <a:spLocks xmlns:a="http://schemas.openxmlformats.org/drawingml/2006/main" noGrp="1"/>
          </p:cNvSpPr>
          <p:nvPr/>
        </p:nvSpPr>
        <p:spPr>
          <a:xfrm xmlns:a="http://schemas.openxmlformats.org/drawingml/2006/main">
            <a:off x="457200" y="8743950"/>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REQUIRED APPROVAL</a:t>
            </a:r>
          </a:p>
        </p:txBody>
      </p:sp>
      <p:sp>
        <p:nvSpPr>
          <p:cNvPr id="154" name="approval-h">
            <a:extLst xmlns:a="http://schemas.openxmlformats.org/drawingml/2006/main">
              <a:ext uri="{FF2B5EF4-FFF2-40B4-BE49-F238E27FC236}">
                <a16:creationId xmlns:a16="http://schemas.microsoft.com/office/drawing/2014/main" id="{5EC5C29C-AA72-415E-9FC6-27AC83F0D795}"/>
              </a:ext>
            </a:extLst>
          </p:cNvPr>
          <p:cNvSpPr>
            <a:spLocks xmlns:a="http://schemas.openxmlformats.org/drawingml/2006/main" noGrp="1"/>
          </p:cNvSpPr>
          <p:nvPr/>
        </p:nvSpPr>
        <p:spPr>
          <a:xfrm xmlns:a="http://schemas.openxmlformats.org/drawingml/2006/main">
            <a:off x="457200" y="8915400"/>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Business owner</a:t>
            </a:r>
          </a:p>
        </p:txBody>
      </p:sp>
      <p:sp>
        <p:nvSpPr>
          <p:cNvPr id="155" name="approval-r1">
            <a:extLst xmlns:a="http://schemas.openxmlformats.org/drawingml/2006/main">
              <a:ext uri="{FF2B5EF4-FFF2-40B4-BE49-F238E27FC236}">
                <a16:creationId xmlns:a16="http://schemas.microsoft.com/office/drawing/2014/main" id="{C50BFE6D-3ADD-4D6F-95EA-E59E69E4108D}"/>
              </a:ext>
            </a:extLst>
          </p:cNvPr>
          <p:cNvSpPr>
            <a:spLocks xmlns:a="http://schemas.openxmlformats.org/drawingml/2006/main" noGrp="1"/>
          </p:cNvSpPr>
          <p:nvPr/>
        </p:nvSpPr>
        <p:spPr>
          <a:xfrm xmlns:a="http://schemas.openxmlformats.org/drawingml/2006/main">
            <a:off x="457200" y="9105900"/>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6" name="review-l">
            <a:extLst xmlns:a="http://schemas.openxmlformats.org/drawingml/2006/main">
              <a:ext uri="{FF2B5EF4-FFF2-40B4-BE49-F238E27FC236}">
                <a16:creationId xmlns:a16="http://schemas.microsoft.com/office/drawing/2014/main" id="{2EE6BD11-5B96-4BDB-9A4F-0CAC2590C159}"/>
              </a:ext>
            </a:extLst>
          </p:cNvPr>
          <p:cNvSpPr>
            <a:spLocks xmlns:a="http://schemas.openxmlformats.org/drawingml/2006/main" noGrp="1"/>
          </p:cNvSpPr>
          <p:nvPr/>
        </p:nvSpPr>
        <p:spPr>
          <a:xfrm xmlns:a="http://schemas.openxmlformats.org/drawingml/2006/main">
            <a:off x="2819400" y="8743950"/>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FORMAL REVIEW DATE</a:t>
            </a:r>
          </a:p>
        </p:txBody>
      </p:sp>
      <p:sp>
        <p:nvSpPr>
          <p:cNvPr id="157" name="review-h">
            <a:extLst xmlns:a="http://schemas.openxmlformats.org/drawingml/2006/main">
              <a:ext uri="{FF2B5EF4-FFF2-40B4-BE49-F238E27FC236}">
                <a16:creationId xmlns:a16="http://schemas.microsoft.com/office/drawing/2014/main" id="{7ECC666F-498C-413A-8FC7-1A4EE8435BA9}"/>
              </a:ext>
            </a:extLst>
          </p:cNvPr>
          <p:cNvSpPr>
            <a:spLocks xmlns:a="http://schemas.openxmlformats.org/drawingml/2006/main" noGrp="1"/>
          </p:cNvSpPr>
          <p:nvPr/>
        </p:nvSpPr>
        <p:spPr>
          <a:xfrm xmlns:a="http://schemas.openxmlformats.org/drawingml/2006/main">
            <a:off x="2819400" y="8915400"/>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October 2, 2026 (illustrative)</a:t>
            </a:r>
          </a:p>
        </p:txBody>
      </p:sp>
      <p:sp>
        <p:nvSpPr>
          <p:cNvPr id="158" name="review-r1">
            <a:extLst xmlns:a="http://schemas.openxmlformats.org/drawingml/2006/main">
              <a:ext uri="{FF2B5EF4-FFF2-40B4-BE49-F238E27FC236}">
                <a16:creationId xmlns:a16="http://schemas.microsoft.com/office/drawing/2014/main" id="{E77E3A4A-D10E-445E-B717-68246CC0C4E9}"/>
              </a:ext>
            </a:extLst>
          </p:cNvPr>
          <p:cNvSpPr>
            <a:spLocks xmlns:a="http://schemas.openxmlformats.org/drawingml/2006/main" noGrp="1"/>
          </p:cNvSpPr>
          <p:nvPr/>
        </p:nvSpPr>
        <p:spPr>
          <a:xfrm xmlns:a="http://schemas.openxmlformats.org/drawingml/2006/main">
            <a:off x="2819400" y="9105900"/>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59" name="record-l">
            <a:extLst xmlns:a="http://schemas.openxmlformats.org/drawingml/2006/main">
              <a:ext uri="{FF2B5EF4-FFF2-40B4-BE49-F238E27FC236}">
                <a16:creationId xmlns:a16="http://schemas.microsoft.com/office/drawing/2014/main" id="{025D7B73-164D-43EB-A4F3-6C521F074B6E}"/>
              </a:ext>
            </a:extLst>
          </p:cNvPr>
          <p:cNvSpPr>
            <a:spLocks xmlns:a="http://schemas.openxmlformats.org/drawingml/2006/main" noGrp="1"/>
          </p:cNvSpPr>
          <p:nvPr/>
        </p:nvSpPr>
        <p:spPr>
          <a:xfrm xmlns:a="http://schemas.openxmlformats.org/drawingml/2006/main">
            <a:off x="5181600" y="8743950"/>
            <a:ext cx="2133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RECORD LOCATION</a:t>
            </a:r>
          </a:p>
        </p:txBody>
      </p:sp>
      <p:sp>
        <p:nvSpPr>
          <p:cNvPr id="160" name="record-h">
            <a:extLst xmlns:a="http://schemas.openxmlformats.org/drawingml/2006/main">
              <a:ext uri="{FF2B5EF4-FFF2-40B4-BE49-F238E27FC236}">
                <a16:creationId xmlns:a16="http://schemas.microsoft.com/office/drawing/2014/main" id="{0BAA4F4E-AADB-44FC-A6D0-4F35881BE8E4}"/>
              </a:ext>
            </a:extLst>
          </p:cNvPr>
          <p:cNvSpPr>
            <a:spLocks xmlns:a="http://schemas.openxmlformats.org/drawingml/2006/main" noGrp="1"/>
          </p:cNvSpPr>
          <p:nvPr/>
        </p:nvSpPr>
        <p:spPr>
          <a:xfrm xmlns:a="http://schemas.openxmlformats.org/drawingml/2006/main">
            <a:off x="5181600" y="8915400"/>
            <a:ext cx="21336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Customer-service process folder</a:t>
            </a:r>
          </a:p>
        </p:txBody>
      </p:sp>
      <p:sp>
        <p:nvSpPr>
          <p:cNvPr id="161" name="record-r1">
            <a:extLst xmlns:a="http://schemas.openxmlformats.org/drawingml/2006/main">
              <a:ext uri="{FF2B5EF4-FFF2-40B4-BE49-F238E27FC236}">
                <a16:creationId xmlns:a16="http://schemas.microsoft.com/office/drawing/2014/main" id="{C5FAA911-B350-4FEC-B54C-77899CC84058}"/>
              </a:ext>
            </a:extLst>
          </p:cNvPr>
          <p:cNvSpPr>
            <a:spLocks xmlns:a="http://schemas.openxmlformats.org/drawingml/2006/main" noGrp="1"/>
          </p:cNvSpPr>
          <p:nvPr/>
        </p:nvSpPr>
        <p:spPr>
          <a:xfrm xmlns:a="http://schemas.openxmlformats.org/drawingml/2006/main">
            <a:off x="5181600" y="9105900"/>
            <a:ext cx="21336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2" name="fr-5">
            <a:extLst xmlns:a="http://schemas.openxmlformats.org/drawingml/2006/main">
              <a:ext uri="{FF2B5EF4-FFF2-40B4-BE49-F238E27FC236}">
                <a16:creationId xmlns:a16="http://schemas.microsoft.com/office/drawing/2014/main" id="{2723FCC8-24A0-42A9-BE1F-34BA6FF01B61}"/>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txBody>
          <a:bodyPr xmlns:a="http://schemas.openxmlformats.org/drawingml/2006/main"/>
          <a:lstStyle xmlns:a="http://schemas.openxmlformats.org/drawingml/2006/main"/>
          <a:p xmlns:a="http://schemas.openxmlformats.org/drawingml/2006/main">
            <a:endParaRPr/>
          </a:p>
        </p:txBody>
      </p:sp>
      <p:sp>
        <p:nvSpPr>
          <p:cNvPr id="163" name="fl-5">
            <a:extLst xmlns:a="http://schemas.openxmlformats.org/drawingml/2006/main">
              <a:ext uri="{FF2B5EF4-FFF2-40B4-BE49-F238E27FC236}">
                <a16:creationId xmlns:a16="http://schemas.microsoft.com/office/drawing/2014/main" id="{4B2707AB-0A03-4C9D-8B59-650E9CFD4135}"/>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64" name="fu-5">
            <a:extLst xmlns:a="http://schemas.openxmlformats.org/drawingml/2006/main">
              <a:ext uri="{FF2B5EF4-FFF2-40B4-BE49-F238E27FC236}">
                <a16:creationId xmlns:a16="http://schemas.microsoft.com/office/drawing/2014/main" id="{5431DEF6-F446-433C-A398-6A35AB513996}"/>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slides/slide7.xml><?xml version="1.0" encoding="utf-8"?>
<p:sld xmlns:p="http://schemas.openxmlformats.org/presentationml/2006/main">
  <p:cSld>
    <p:bg>
      <p:bgPr>
        <a:solidFill xmlns:a="http://schemas.openxmlformats.org/drawingml/2006/main">
          <a:srgbClr val="F7F4EE"/>
        </a:solidFill>
      </p:bgPr>
    </p:bg>
    <p:spTree>
      <p:nvGrpSpPr>
        <p:cNvPr id="1" name=""/>
        <p:cNvGrpSpPr/>
        <p:nvPr/>
      </p:nvGrpSpPr>
      <p:grpSpPr>
        <a:xfrm xmlns:a="http://schemas.openxmlformats.org/drawingml/2006/main"/>
      </p:grpSpPr>
      <p:sp>
        <p:nvSpPr>
          <p:cNvPr id="113" name="brand">
            <a:extLst xmlns:a="http://schemas.openxmlformats.org/drawingml/2006/main">
              <a:ext uri="{FF2B5EF4-FFF2-40B4-BE49-F238E27FC236}">
                <a16:creationId xmlns:a16="http://schemas.microsoft.com/office/drawing/2014/main" id="{308D617A-DD42-42A5-B035-73BE0AF0025B}"/>
              </a:ext>
            </a:extLst>
          </p:cNvPr>
          <p:cNvSpPr>
            <a:spLocks xmlns:a="http://schemas.openxmlformats.org/drawingml/2006/main" noGrp="1"/>
          </p:cNvSpPr>
          <p:nvPr/>
        </p:nvSpPr>
        <p:spPr>
          <a:xfrm xmlns:a="http://schemas.openxmlformats.org/drawingml/2006/main">
            <a:off x="457200" y="228600"/>
            <a:ext cx="857250" cy="171450"/>
          </a:xfrm>
          <a:prstGeom xmlns:a="http://schemas.openxmlformats.org/drawingml/2006/main" prst="rect">
            <a:avLst/>
          </a:prstGeom>
          <a:solidFill xmlns:a="http://schemas.openxmlformats.org/drawingml/2006/main">
            <a:srgbClr val="000000">
              <a:alpha val="0"/>
            </a:srgbClr>
          </a:solidFill>
          <a:ln xmlns:a="http://schemas.openxmlformats.org/drawingml/2006/main" w="0">
            <a:solidFill>
              <a:srgbClr val="000000">
                <a:alpha val="0"/>
              </a:srgbClr>
            </a:solidFill>
            <a:prstDash val="solid"/>
          </a:ln>
        </p:spPr>
        <p:txBody>
          <a:bodyPr xmlns:a="http://schemas.openxmlformats.org/drawingml/2006/main" lIns="19050" tIns="9525" rIns="19050" bIns="9525" anchor="t"/>
          <a:lstStyle xmlns:a="http://schemas.openxmlformats.org/drawingml/2006/main"/>
          <a:p xmlns:a="http://schemas.openxmlformats.org/drawingml/2006/main">
            <a:pPr algn="l">
              <a:buNone/>
              <a:defRPr sz="900" b="1">
                <a:solidFill>
                  <a:srgbClr val="167C80"/>
                </a:solidFill>
                <a:latin typeface="Aptos"/>
                <a:ea typeface="Aptos"/>
                <a:cs typeface="Aptos"/>
              </a:defRPr>
            </a:pPr>
            <a:r>
              <a:rPr sz="900" b="1">
                <a:solidFill>
                  <a:srgbClr val="167C80"/>
                </a:solidFill>
                <a:latin typeface="Aptos"/>
                <a:ea typeface="Aptos"/>
                <a:cs typeface="Aptos"/>
              </a:rPr>
              <a:t>BizAI.</a:t>
            </a:r>
          </a:p>
        </p:txBody>
      </p:sp>
      <p:sp>
        <p:nvSpPr>
          <p:cNvPr id="114" name="eye-7">
            <a:extLst xmlns:a="http://schemas.openxmlformats.org/drawingml/2006/main">
              <a:ext uri="{FF2B5EF4-FFF2-40B4-BE49-F238E27FC236}">
                <a16:creationId xmlns:a16="http://schemas.microsoft.com/office/drawing/2014/main" id="{1C88AA84-E9DF-4F32-84EB-791B848964C6}"/>
              </a:ext>
            </a:extLst>
          </p:cNvPr>
          <p:cNvSpPr>
            <a:spLocks xmlns:a="http://schemas.openxmlformats.org/drawingml/2006/main" noGrp="1"/>
          </p:cNvSpPr>
          <p:nvPr/>
        </p:nvSpPr>
        <p:spPr>
          <a:xfrm xmlns:a="http://schemas.openxmlformats.org/drawingml/2006/main">
            <a:off x="457200" y="704850"/>
            <a:ext cx="4572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97A58"/>
                </a:solidFill>
              </a:defRPr>
            </a:pPr>
            <a:r>
              <a:rPr sz="750" b="1">
                <a:solidFill>
                  <a:srgbClr val="397A58"/>
                </a:solidFill>
              </a:rPr>
              <a:t>BIZAI CANVAS — FACILITATOR EDITION</a:t>
            </a:r>
          </a:p>
        </p:txBody>
      </p:sp>
      <p:sp>
        <p:nvSpPr>
          <p:cNvPr id="115" name="page-7">
            <a:extLst xmlns:a="http://schemas.openxmlformats.org/drawingml/2006/main">
              <a:ext uri="{FF2B5EF4-FFF2-40B4-BE49-F238E27FC236}">
                <a16:creationId xmlns:a16="http://schemas.microsoft.com/office/drawing/2014/main" id="{3E26274E-6DCD-48A5-B2CC-699A41AA669F}"/>
              </a:ext>
            </a:extLst>
          </p:cNvPr>
          <p:cNvSpPr>
            <a:spLocks xmlns:a="http://schemas.openxmlformats.org/drawingml/2006/main" noGrp="1"/>
          </p:cNvSpPr>
          <p:nvPr/>
        </p:nvSpPr>
        <p:spPr>
          <a:xfrm xmlns:a="http://schemas.openxmlformats.org/drawingml/2006/main">
            <a:off x="6705600" y="714375"/>
            <a:ext cx="609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75" b="1">
                <a:solidFill>
                  <a:srgbClr val="5C6974"/>
                </a:solidFill>
              </a:defRPr>
            </a:pPr>
            <a:r>
              <a:rPr sz="675" b="1">
                <a:solidFill>
                  <a:srgbClr val="5C6974"/>
                </a:solidFill>
              </a:rPr>
              <a:t>7 / 7</a:t>
            </a:r>
          </a:p>
        </p:txBody>
      </p:sp>
      <p:sp>
        <p:nvSpPr>
          <p:cNvPr id="116" name="title-7">
            <a:extLst xmlns:a="http://schemas.openxmlformats.org/drawingml/2006/main">
              <a:ext uri="{FF2B5EF4-FFF2-40B4-BE49-F238E27FC236}">
                <a16:creationId xmlns:a16="http://schemas.microsoft.com/office/drawing/2014/main" id="{7A46E6D1-6A2A-4707-84F2-CFCD7A4B9878}"/>
              </a:ext>
            </a:extLst>
          </p:cNvPr>
          <p:cNvSpPr>
            <a:spLocks xmlns:a="http://schemas.openxmlformats.org/drawingml/2006/main" noGrp="1"/>
          </p:cNvSpPr>
          <p:nvPr/>
        </p:nvSpPr>
        <p:spPr>
          <a:xfrm xmlns:a="http://schemas.openxmlformats.org/drawingml/2006/main">
            <a:off x="457200" y="952500"/>
            <a:ext cx="685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875" b="1">
                <a:solidFill>
                  <a:srgbClr val="17324D"/>
                </a:solidFill>
              </a:defRPr>
            </a:pPr>
            <a:r>
              <a:rPr sz="1875" b="1">
                <a:solidFill>
                  <a:srgbClr val="17324D"/>
                </a:solidFill>
              </a:rPr>
              <a:t>REFERENCES, USE AND CURRENCY NOTICES</a:t>
            </a:r>
          </a:p>
        </p:txBody>
      </p:sp>
      <p:sp>
        <p:nvSpPr>
          <p:cNvPr id="117" name="subtitle-7">
            <a:extLst xmlns:a="http://schemas.openxmlformats.org/drawingml/2006/main">
              <a:ext uri="{FF2B5EF4-FFF2-40B4-BE49-F238E27FC236}">
                <a16:creationId xmlns:a16="http://schemas.microsoft.com/office/drawing/2014/main" id="{8C01D865-D2C1-4CE1-9AA2-1095E3271D76}"/>
              </a:ext>
            </a:extLst>
          </p:cNvPr>
          <p:cNvSpPr>
            <a:spLocks xmlns:a="http://schemas.openxmlformats.org/drawingml/2006/main" noGrp="1"/>
          </p:cNvSpPr>
          <p:nvPr/>
        </p:nvSpPr>
        <p:spPr>
          <a:xfrm xmlns:a="http://schemas.openxmlformats.org/drawingml/2006/main">
            <a:off x="457200" y="1552575"/>
            <a:ext cx="685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900" b="0">
                <a:solidFill>
                  <a:srgbClr val="5C6974"/>
                </a:solidFill>
              </a:defRPr>
            </a:pPr>
            <a:r>
              <a:rPr sz="900" b="0">
                <a:solidFill>
                  <a:srgbClr val="5C6974"/>
                </a:solidFill>
              </a:rPr>
              <a:t>Primary public sources and responsible-use notices for facilitating the canvas in a changing AI environment.</a:t>
            </a:r>
          </a:p>
        </p:txBody>
      </p:sp>
      <p:sp>
        <p:nvSpPr>
          <p:cNvPr id="118" name="header-rule-7">
            <a:extLst xmlns:a="http://schemas.openxmlformats.org/drawingml/2006/main">
              <a:ext uri="{FF2B5EF4-FFF2-40B4-BE49-F238E27FC236}">
                <a16:creationId xmlns:a16="http://schemas.microsoft.com/office/drawing/2014/main" id="{EB60FF12-5D43-4389-B49D-63C1DCB49539}"/>
              </a:ext>
            </a:extLst>
          </p:cNvPr>
          <p:cNvSpPr>
            <a:spLocks xmlns:a="http://schemas.openxmlformats.org/drawingml/2006/main" noGrp="1"/>
          </p:cNvSpPr>
          <p:nvPr/>
        </p:nvSpPr>
        <p:spPr>
          <a:xfrm xmlns:a="http://schemas.openxmlformats.org/drawingml/2006/main">
            <a:off x="457200" y="1924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19" name="use-box">
            <a:extLst xmlns:a="http://schemas.openxmlformats.org/drawingml/2006/main">
              <a:ext uri="{FF2B5EF4-FFF2-40B4-BE49-F238E27FC236}">
                <a16:creationId xmlns:a16="http://schemas.microsoft.com/office/drawing/2014/main" id="{F7F74A75-9B4B-417C-9335-0356872BA98A}"/>
              </a:ext>
            </a:extLst>
          </p:cNvPr>
          <p:cNvSpPr>
            <a:spLocks xmlns:a="http://schemas.openxmlformats.org/drawingml/2006/main" noGrp="1"/>
          </p:cNvSpPr>
          <p:nvPr/>
        </p:nvSpPr>
        <p:spPr>
          <a:xfrm xmlns:a="http://schemas.openxmlformats.org/drawingml/2006/main">
            <a:off x="457200" y="2057400"/>
            <a:ext cx="6858000" cy="704850"/>
          </a:xfrm>
          <a:prstGeom xmlns:a="http://schemas.openxmlformats.org/drawingml/2006/main" prst="roundRect">
            <a:avLst>
              <a:gd name="adj" fmla="val 9459"/>
            </a:avLst>
          </a:prstGeom>
          <a:solidFill xmlns:a="http://schemas.openxmlformats.org/drawingml/2006/main">
            <a:srgbClr val="EAF5F2"/>
          </a:solidFill>
          <a:ln xmlns:a="http://schemas.openxmlformats.org/drawingml/2006/main" w="9525">
            <a:solidFill>
              <a:srgbClr val="B9D8D4"/>
            </a:solidFill>
            <a:prstDash val="solid"/>
          </a:ln>
        </p:spPr>
      </p:sp>
      <p:sp>
        <p:nvSpPr>
          <p:cNvPr id="120" name="use-text">
            <a:extLst xmlns:a="http://schemas.openxmlformats.org/drawingml/2006/main">
              <a:ext uri="{FF2B5EF4-FFF2-40B4-BE49-F238E27FC236}">
                <a16:creationId xmlns:a16="http://schemas.microsoft.com/office/drawing/2014/main" id="{E8AEF0CF-DC58-4119-AE69-8922D1EBAA97}"/>
              </a:ext>
            </a:extLst>
          </p:cNvPr>
          <p:cNvSpPr>
            <a:spLocks xmlns:a="http://schemas.openxmlformats.org/drawingml/2006/main" noGrp="1"/>
          </p:cNvSpPr>
          <p:nvPr/>
        </p:nvSpPr>
        <p:spPr>
          <a:xfrm xmlns:a="http://schemas.openxmlformats.org/drawingml/2006/main">
            <a:off x="609600" y="2219325"/>
            <a:ext cx="65532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7324D"/>
                </a:solidFill>
              </a:defRPr>
            </a:pPr>
            <a:r>
              <a:rPr sz="750" b="1">
                <a:solidFill>
                  <a:srgbClr val="17324D"/>
                </a:solidFill>
              </a:rPr>
              <a:t>USE NOTICE  This facilitator guide is an educational decision-support tool—not legal, regulatory, technical, cybersecurity, HR or professional advice. The facilitator supports discussion but does not replace the business owner, decision authority or qualified professional responsible for the resulting action.</a:t>
            </a:r>
          </a:p>
        </p:txBody>
      </p:sp>
      <p:sp>
        <p:nvSpPr>
          <p:cNvPr id="121" name="ref-title-0">
            <a:extLst xmlns:a="http://schemas.openxmlformats.org/drawingml/2006/main">
              <a:ext uri="{FF2B5EF4-FFF2-40B4-BE49-F238E27FC236}">
                <a16:creationId xmlns:a16="http://schemas.microsoft.com/office/drawing/2014/main" id="{1F6FB0C7-2122-4404-A735-0AD4381B6345}"/>
              </a:ext>
            </a:extLst>
          </p:cNvPr>
          <p:cNvSpPr>
            <a:spLocks xmlns:a="http://schemas.openxmlformats.org/drawingml/2006/main" noGrp="1"/>
          </p:cNvSpPr>
          <p:nvPr/>
        </p:nvSpPr>
        <p:spPr>
          <a:xfrm xmlns:a="http://schemas.openxmlformats.org/drawingml/2006/main">
            <a:off x="457200" y="3009900"/>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NIST AI Risk Management Framework (AI RMF 1.0)</a:t>
            </a:r>
          </a:p>
        </p:txBody>
      </p:sp>
      <p:sp>
        <p:nvSpPr>
          <p:cNvPr id="122" name="ref-desc-0">
            <a:extLst xmlns:a="http://schemas.openxmlformats.org/drawingml/2006/main">
              <a:ext uri="{FF2B5EF4-FFF2-40B4-BE49-F238E27FC236}">
                <a16:creationId xmlns:a16="http://schemas.microsoft.com/office/drawing/2014/main" id="{5594A6C3-7CA4-4042-AED0-C70C30D22079}"/>
              </a:ext>
            </a:extLst>
          </p:cNvPr>
          <p:cNvSpPr>
            <a:spLocks xmlns:a="http://schemas.openxmlformats.org/drawingml/2006/main" noGrp="1"/>
          </p:cNvSpPr>
          <p:nvPr/>
        </p:nvSpPr>
        <p:spPr>
          <a:xfrm xmlns:a="http://schemas.openxmlformats.org/drawingml/2006/main">
            <a:off x="457200" y="320040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Voluntary framework for managing AI risks to individuals, organizations and society.</a:t>
            </a:r>
          </a:p>
        </p:txBody>
      </p:sp>
      <p:sp>
        <p:nvSpPr>
          <p:cNvPr id="123" name="ref-url-0">
            <a:extLst xmlns:a="http://schemas.openxmlformats.org/drawingml/2006/main">
              <a:ext uri="{FF2B5EF4-FFF2-40B4-BE49-F238E27FC236}">
                <a16:creationId xmlns:a16="http://schemas.microsoft.com/office/drawing/2014/main" id="{95FFD934-B824-4338-91B7-D35F3E553AF6}"/>
              </a:ext>
            </a:extLst>
          </p:cNvPr>
          <p:cNvSpPr>
            <a:spLocks xmlns:a="http://schemas.openxmlformats.org/drawingml/2006/main" noGrp="1"/>
          </p:cNvSpPr>
          <p:nvPr/>
        </p:nvSpPr>
        <p:spPr>
          <a:xfrm xmlns:a="http://schemas.openxmlformats.org/drawingml/2006/main">
            <a:off x="457200" y="3476625"/>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https://www.nist.gov/itl/ai-risk-management-framework</a:t>
            </a:r>
          </a:p>
        </p:txBody>
      </p:sp>
      <p:sp>
        <p:nvSpPr>
          <p:cNvPr id="124" name="ref-rule-0">
            <a:extLst xmlns:a="http://schemas.openxmlformats.org/drawingml/2006/main">
              <a:ext uri="{FF2B5EF4-FFF2-40B4-BE49-F238E27FC236}">
                <a16:creationId xmlns:a16="http://schemas.microsoft.com/office/drawing/2014/main" id="{AAFD53AE-9FB9-4EA9-B06D-95AC8CA94B8A}"/>
              </a:ext>
            </a:extLst>
          </p:cNvPr>
          <p:cNvSpPr>
            <a:spLocks xmlns:a="http://schemas.openxmlformats.org/drawingml/2006/main" noGrp="1"/>
          </p:cNvSpPr>
          <p:nvPr/>
        </p:nvSpPr>
        <p:spPr>
          <a:xfrm xmlns:a="http://schemas.openxmlformats.org/drawingml/2006/main">
            <a:off x="457200" y="36957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25" name="ref-title-1">
            <a:extLst xmlns:a="http://schemas.openxmlformats.org/drawingml/2006/main">
              <a:ext uri="{FF2B5EF4-FFF2-40B4-BE49-F238E27FC236}">
                <a16:creationId xmlns:a16="http://schemas.microsoft.com/office/drawing/2014/main" id="{CD4E6D8E-FE3D-4942-BACC-1BA76DE6DFD6}"/>
              </a:ext>
            </a:extLst>
          </p:cNvPr>
          <p:cNvSpPr>
            <a:spLocks xmlns:a="http://schemas.openxmlformats.org/drawingml/2006/main" noGrp="1"/>
          </p:cNvSpPr>
          <p:nvPr/>
        </p:nvSpPr>
        <p:spPr>
          <a:xfrm xmlns:a="http://schemas.openxmlformats.org/drawingml/2006/main">
            <a:off x="457200" y="383857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NIST AI RMF Playbook</a:t>
            </a:r>
          </a:p>
        </p:txBody>
      </p:sp>
      <p:sp>
        <p:nvSpPr>
          <p:cNvPr id="126" name="ref-desc-1">
            <a:extLst xmlns:a="http://schemas.openxmlformats.org/drawingml/2006/main">
              <a:ext uri="{FF2B5EF4-FFF2-40B4-BE49-F238E27FC236}">
                <a16:creationId xmlns:a16="http://schemas.microsoft.com/office/drawing/2014/main" id="{5862621D-4D91-4271-9AE4-7D2021F21022}"/>
              </a:ext>
            </a:extLst>
          </p:cNvPr>
          <p:cNvSpPr>
            <a:spLocks xmlns:a="http://schemas.openxmlformats.org/drawingml/2006/main" noGrp="1"/>
          </p:cNvSpPr>
          <p:nvPr/>
        </p:nvSpPr>
        <p:spPr>
          <a:xfrm xmlns:a="http://schemas.openxmlformats.org/drawingml/2006/main">
            <a:off x="457200" y="4029075"/>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Suggested actions for operationalizing Govern, Map, Measure and Manage.</a:t>
            </a:r>
          </a:p>
        </p:txBody>
      </p:sp>
      <p:sp>
        <p:nvSpPr>
          <p:cNvPr id="127" name="ref-url-1">
            <a:extLst xmlns:a="http://schemas.openxmlformats.org/drawingml/2006/main">
              <a:ext uri="{FF2B5EF4-FFF2-40B4-BE49-F238E27FC236}">
                <a16:creationId xmlns:a16="http://schemas.microsoft.com/office/drawing/2014/main" id="{D53DFE92-208D-46CC-976E-58B329F39242}"/>
              </a:ext>
            </a:extLst>
          </p:cNvPr>
          <p:cNvSpPr>
            <a:spLocks xmlns:a="http://schemas.openxmlformats.org/drawingml/2006/main" noGrp="1"/>
          </p:cNvSpPr>
          <p:nvPr/>
        </p:nvSpPr>
        <p:spPr>
          <a:xfrm xmlns:a="http://schemas.openxmlformats.org/drawingml/2006/main">
            <a:off x="457200" y="4305300"/>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https://airc.nist.gov/airmf-resources/playbook/</a:t>
            </a:r>
          </a:p>
        </p:txBody>
      </p:sp>
      <p:sp>
        <p:nvSpPr>
          <p:cNvPr id="128" name="ref-rule-1">
            <a:extLst xmlns:a="http://schemas.openxmlformats.org/drawingml/2006/main">
              <a:ext uri="{FF2B5EF4-FFF2-40B4-BE49-F238E27FC236}">
                <a16:creationId xmlns:a16="http://schemas.microsoft.com/office/drawing/2014/main" id="{58318B43-5180-4E99-B185-F980EF0DEBFF}"/>
              </a:ext>
            </a:extLst>
          </p:cNvPr>
          <p:cNvSpPr>
            <a:spLocks xmlns:a="http://schemas.openxmlformats.org/drawingml/2006/main" noGrp="1"/>
          </p:cNvSpPr>
          <p:nvPr/>
        </p:nvSpPr>
        <p:spPr>
          <a:xfrm xmlns:a="http://schemas.openxmlformats.org/drawingml/2006/main">
            <a:off x="457200" y="45243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29" name="ref-title-2">
            <a:extLst xmlns:a="http://schemas.openxmlformats.org/drawingml/2006/main">
              <a:ext uri="{FF2B5EF4-FFF2-40B4-BE49-F238E27FC236}">
                <a16:creationId xmlns:a16="http://schemas.microsoft.com/office/drawing/2014/main" id="{8FE99C9F-71BE-461F-94C6-D6208AC83713}"/>
              </a:ext>
            </a:extLst>
          </p:cNvPr>
          <p:cNvSpPr>
            <a:spLocks xmlns:a="http://schemas.openxmlformats.org/drawingml/2006/main" noGrp="1"/>
          </p:cNvSpPr>
          <p:nvPr/>
        </p:nvSpPr>
        <p:spPr>
          <a:xfrm xmlns:a="http://schemas.openxmlformats.org/drawingml/2006/main">
            <a:off x="457200" y="4667250"/>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376B9B"/>
                </a:solidFill>
              </a:defRPr>
            </a:pPr>
            <a:r>
              <a:rPr sz="750" b="1">
                <a:solidFill>
                  <a:srgbClr val="376B9B"/>
                </a:solidFill>
              </a:rPr>
              <a:t>NIST Generative AI Profile (NIST AI 600-1)</a:t>
            </a:r>
          </a:p>
        </p:txBody>
      </p:sp>
      <p:sp>
        <p:nvSpPr>
          <p:cNvPr id="130" name="ref-desc-2">
            <a:extLst xmlns:a="http://schemas.openxmlformats.org/drawingml/2006/main">
              <a:ext uri="{FF2B5EF4-FFF2-40B4-BE49-F238E27FC236}">
                <a16:creationId xmlns:a16="http://schemas.microsoft.com/office/drawing/2014/main" id="{EC548716-E5EE-4641-96AF-E2317794FF7A}"/>
              </a:ext>
            </a:extLst>
          </p:cNvPr>
          <p:cNvSpPr>
            <a:spLocks xmlns:a="http://schemas.openxmlformats.org/drawingml/2006/main" noGrp="1"/>
          </p:cNvSpPr>
          <p:nvPr/>
        </p:nvSpPr>
        <p:spPr>
          <a:xfrm xmlns:a="http://schemas.openxmlformats.org/drawingml/2006/main">
            <a:off x="457200" y="485775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Risk-management guidance specific to generative AI.</a:t>
            </a:r>
          </a:p>
        </p:txBody>
      </p:sp>
      <p:sp>
        <p:nvSpPr>
          <p:cNvPr id="131" name="ref-url-2">
            <a:extLst xmlns:a="http://schemas.openxmlformats.org/drawingml/2006/main">
              <a:ext uri="{FF2B5EF4-FFF2-40B4-BE49-F238E27FC236}">
                <a16:creationId xmlns:a16="http://schemas.microsoft.com/office/drawing/2014/main" id="{B18D3324-05EF-455E-909F-CFEAFC462127}"/>
              </a:ext>
            </a:extLst>
          </p:cNvPr>
          <p:cNvSpPr>
            <a:spLocks xmlns:a="http://schemas.openxmlformats.org/drawingml/2006/main" noGrp="1"/>
          </p:cNvSpPr>
          <p:nvPr/>
        </p:nvSpPr>
        <p:spPr>
          <a:xfrm xmlns:a="http://schemas.openxmlformats.org/drawingml/2006/main">
            <a:off x="457200" y="5133975"/>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https://www.nist.gov/publications/artificial-intelligence-risk-management-framework-generative-artificial-intelligence</a:t>
            </a:r>
          </a:p>
        </p:txBody>
      </p:sp>
      <p:sp>
        <p:nvSpPr>
          <p:cNvPr id="132" name="ref-rule-2">
            <a:extLst xmlns:a="http://schemas.openxmlformats.org/drawingml/2006/main">
              <a:ext uri="{FF2B5EF4-FFF2-40B4-BE49-F238E27FC236}">
                <a16:creationId xmlns:a16="http://schemas.microsoft.com/office/drawing/2014/main" id="{7034326F-4387-4325-87B1-EBDE8900C5C7}"/>
              </a:ext>
            </a:extLst>
          </p:cNvPr>
          <p:cNvSpPr>
            <a:spLocks xmlns:a="http://schemas.openxmlformats.org/drawingml/2006/main" noGrp="1"/>
          </p:cNvSpPr>
          <p:nvPr/>
        </p:nvSpPr>
        <p:spPr>
          <a:xfrm xmlns:a="http://schemas.openxmlformats.org/drawingml/2006/main">
            <a:off x="457200" y="53530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33" name="ref-title-3">
            <a:extLst xmlns:a="http://schemas.openxmlformats.org/drawingml/2006/main">
              <a:ext uri="{FF2B5EF4-FFF2-40B4-BE49-F238E27FC236}">
                <a16:creationId xmlns:a16="http://schemas.microsoft.com/office/drawing/2014/main" id="{44455D38-65D1-4DD7-89A9-0607EEEA0EF8}"/>
              </a:ext>
            </a:extLst>
          </p:cNvPr>
          <p:cNvSpPr>
            <a:spLocks xmlns:a="http://schemas.openxmlformats.org/drawingml/2006/main" noGrp="1"/>
          </p:cNvSpPr>
          <p:nvPr/>
        </p:nvSpPr>
        <p:spPr>
          <a:xfrm xmlns:a="http://schemas.openxmlformats.org/drawingml/2006/main">
            <a:off x="457200" y="54959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6A4C93"/>
                </a:solidFill>
              </a:defRPr>
            </a:pPr>
            <a:r>
              <a:rPr sz="750" b="1">
                <a:solidFill>
                  <a:srgbClr val="6A4C93"/>
                </a:solidFill>
              </a:rPr>
              <a:t>OECD AI Principles</a:t>
            </a:r>
          </a:p>
        </p:txBody>
      </p:sp>
      <p:sp>
        <p:nvSpPr>
          <p:cNvPr id="134" name="ref-desc-3">
            <a:extLst xmlns:a="http://schemas.openxmlformats.org/drawingml/2006/main">
              <a:ext uri="{FF2B5EF4-FFF2-40B4-BE49-F238E27FC236}">
                <a16:creationId xmlns:a16="http://schemas.microsoft.com/office/drawing/2014/main" id="{244ABA8D-A923-480E-91FE-E4ACC90FB762}"/>
              </a:ext>
            </a:extLst>
          </p:cNvPr>
          <p:cNvSpPr>
            <a:spLocks xmlns:a="http://schemas.openxmlformats.org/drawingml/2006/main" noGrp="1"/>
          </p:cNvSpPr>
          <p:nvPr/>
        </p:nvSpPr>
        <p:spPr>
          <a:xfrm xmlns:a="http://schemas.openxmlformats.org/drawingml/2006/main">
            <a:off x="457200" y="5686425"/>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International principles for trustworthy AI and accountable stewardship.</a:t>
            </a:r>
          </a:p>
        </p:txBody>
      </p:sp>
      <p:sp>
        <p:nvSpPr>
          <p:cNvPr id="135" name="ref-url-3">
            <a:extLst xmlns:a="http://schemas.openxmlformats.org/drawingml/2006/main">
              <a:ext uri="{FF2B5EF4-FFF2-40B4-BE49-F238E27FC236}">
                <a16:creationId xmlns:a16="http://schemas.microsoft.com/office/drawing/2014/main" id="{A749C82D-084E-48A6-9063-5A183257DF67}"/>
              </a:ext>
            </a:extLst>
          </p:cNvPr>
          <p:cNvSpPr>
            <a:spLocks xmlns:a="http://schemas.openxmlformats.org/drawingml/2006/main" noGrp="1"/>
          </p:cNvSpPr>
          <p:nvPr/>
        </p:nvSpPr>
        <p:spPr>
          <a:xfrm xmlns:a="http://schemas.openxmlformats.org/drawingml/2006/main">
            <a:off x="457200" y="5962650"/>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https://oecd.ai/en/ai-principles</a:t>
            </a:r>
          </a:p>
        </p:txBody>
      </p:sp>
      <p:sp>
        <p:nvSpPr>
          <p:cNvPr id="136" name="ref-rule-3">
            <a:extLst xmlns:a="http://schemas.openxmlformats.org/drawingml/2006/main">
              <a:ext uri="{FF2B5EF4-FFF2-40B4-BE49-F238E27FC236}">
                <a16:creationId xmlns:a16="http://schemas.microsoft.com/office/drawing/2014/main" id="{0E2AA864-640A-456B-B6C5-CCFBBAB0B669}"/>
              </a:ext>
            </a:extLst>
          </p:cNvPr>
          <p:cNvSpPr>
            <a:spLocks xmlns:a="http://schemas.openxmlformats.org/drawingml/2006/main" noGrp="1"/>
          </p:cNvSpPr>
          <p:nvPr/>
        </p:nvSpPr>
        <p:spPr>
          <a:xfrm xmlns:a="http://schemas.openxmlformats.org/drawingml/2006/main">
            <a:off x="457200" y="618172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37" name="ref-title-4">
            <a:extLst xmlns:a="http://schemas.openxmlformats.org/drawingml/2006/main">
              <a:ext uri="{FF2B5EF4-FFF2-40B4-BE49-F238E27FC236}">
                <a16:creationId xmlns:a16="http://schemas.microsoft.com/office/drawing/2014/main" id="{3609BE1A-2335-4AC7-8D72-C5E9D96B1237}"/>
              </a:ext>
            </a:extLst>
          </p:cNvPr>
          <p:cNvSpPr>
            <a:spLocks xmlns:a="http://schemas.openxmlformats.org/drawingml/2006/main" noGrp="1"/>
          </p:cNvSpPr>
          <p:nvPr/>
        </p:nvSpPr>
        <p:spPr>
          <a:xfrm xmlns:a="http://schemas.openxmlformats.org/drawingml/2006/main">
            <a:off x="457200" y="6324600"/>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B65C35"/>
                </a:solidFill>
              </a:defRPr>
            </a:pPr>
            <a:r>
              <a:rPr sz="750" b="1">
                <a:solidFill>
                  <a:srgbClr val="B65C35"/>
                </a:solidFill>
              </a:rPr>
              <a:t>Federal Trade Commission — Artificial Intelligence</a:t>
            </a:r>
          </a:p>
        </p:txBody>
      </p:sp>
      <p:sp>
        <p:nvSpPr>
          <p:cNvPr id="138" name="ref-desc-4">
            <a:extLst xmlns:a="http://schemas.openxmlformats.org/drawingml/2006/main">
              <a:ext uri="{FF2B5EF4-FFF2-40B4-BE49-F238E27FC236}">
                <a16:creationId xmlns:a16="http://schemas.microsoft.com/office/drawing/2014/main" id="{19FC10F0-0CAA-42B4-8322-8CA53CC0DD2E}"/>
              </a:ext>
            </a:extLst>
          </p:cNvPr>
          <p:cNvSpPr>
            <a:spLocks xmlns:a="http://schemas.openxmlformats.org/drawingml/2006/main" noGrp="1"/>
          </p:cNvSpPr>
          <p:nvPr/>
        </p:nvSpPr>
        <p:spPr>
          <a:xfrm xmlns:a="http://schemas.openxmlformats.org/drawingml/2006/main">
            <a:off x="457200" y="651510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Current FTC enforcement and policy activity involving AI-related claims, accuracy, privacy, safety and consumer protection.</a:t>
            </a:r>
          </a:p>
        </p:txBody>
      </p:sp>
      <p:sp>
        <p:nvSpPr>
          <p:cNvPr id="139" name="ref-url-4">
            <a:extLst xmlns:a="http://schemas.openxmlformats.org/drawingml/2006/main">
              <a:ext uri="{FF2B5EF4-FFF2-40B4-BE49-F238E27FC236}">
                <a16:creationId xmlns:a16="http://schemas.microsoft.com/office/drawing/2014/main" id="{D41B9226-D707-4C07-AC6C-95E2D35262DA}"/>
              </a:ext>
            </a:extLst>
          </p:cNvPr>
          <p:cNvSpPr>
            <a:spLocks xmlns:a="http://schemas.openxmlformats.org/drawingml/2006/main" noGrp="1"/>
          </p:cNvSpPr>
          <p:nvPr/>
        </p:nvSpPr>
        <p:spPr>
          <a:xfrm xmlns:a="http://schemas.openxmlformats.org/drawingml/2006/main">
            <a:off x="457200" y="6791325"/>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https://www.ftc.gov/industry/technology/artificial-intelligence</a:t>
            </a:r>
          </a:p>
        </p:txBody>
      </p:sp>
      <p:sp>
        <p:nvSpPr>
          <p:cNvPr id="140" name="ref-rule-4">
            <a:extLst xmlns:a="http://schemas.openxmlformats.org/drawingml/2006/main">
              <a:ext uri="{FF2B5EF4-FFF2-40B4-BE49-F238E27FC236}">
                <a16:creationId xmlns:a16="http://schemas.microsoft.com/office/drawing/2014/main" id="{D4ED285C-2A32-4663-B934-145BE8CD74F2}"/>
              </a:ext>
            </a:extLst>
          </p:cNvPr>
          <p:cNvSpPr>
            <a:spLocks xmlns:a="http://schemas.openxmlformats.org/drawingml/2006/main" noGrp="1"/>
          </p:cNvSpPr>
          <p:nvPr/>
        </p:nvSpPr>
        <p:spPr>
          <a:xfrm xmlns:a="http://schemas.openxmlformats.org/drawingml/2006/main">
            <a:off x="457200" y="70104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41" name="ref-title-5">
            <a:extLst xmlns:a="http://schemas.openxmlformats.org/drawingml/2006/main">
              <a:ext uri="{FF2B5EF4-FFF2-40B4-BE49-F238E27FC236}">
                <a16:creationId xmlns:a16="http://schemas.microsoft.com/office/drawing/2014/main" id="{E3B3AB6F-B3C4-43AD-9D6F-3C79B56EDC06}"/>
              </a:ext>
            </a:extLst>
          </p:cNvPr>
          <p:cNvSpPr>
            <a:spLocks xmlns:a="http://schemas.openxmlformats.org/drawingml/2006/main" noGrp="1"/>
          </p:cNvSpPr>
          <p:nvPr/>
        </p:nvSpPr>
        <p:spPr>
          <a:xfrm xmlns:a="http://schemas.openxmlformats.org/drawingml/2006/main">
            <a:off x="457200" y="715327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B65C35"/>
                </a:solidFill>
              </a:defRPr>
            </a:pPr>
            <a:r>
              <a:rPr sz="750" b="1">
                <a:solidFill>
                  <a:srgbClr val="B65C35"/>
                </a:solidFill>
              </a:rPr>
              <a:t>Federal Trade Commission — Privacy and Security</a:t>
            </a:r>
          </a:p>
        </p:txBody>
      </p:sp>
      <p:sp>
        <p:nvSpPr>
          <p:cNvPr id="142" name="ref-desc-5">
            <a:extLst xmlns:a="http://schemas.openxmlformats.org/drawingml/2006/main">
              <a:ext uri="{FF2B5EF4-FFF2-40B4-BE49-F238E27FC236}">
                <a16:creationId xmlns:a16="http://schemas.microsoft.com/office/drawing/2014/main" id="{0F3DBDB5-FB67-445F-A71D-F362EC9C4902}"/>
              </a:ext>
            </a:extLst>
          </p:cNvPr>
          <p:cNvSpPr>
            <a:spLocks xmlns:a="http://schemas.openxmlformats.org/drawingml/2006/main" noGrp="1"/>
          </p:cNvSpPr>
          <p:nvPr/>
        </p:nvSpPr>
        <p:spPr>
          <a:xfrm xmlns:a="http://schemas.openxmlformats.org/drawingml/2006/main">
            <a:off x="457200" y="7343775"/>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Business guidance and enforcement context concerning privacy and data security.</a:t>
            </a:r>
          </a:p>
        </p:txBody>
      </p:sp>
      <p:sp>
        <p:nvSpPr>
          <p:cNvPr id="143" name="ref-url-5">
            <a:extLst xmlns:a="http://schemas.openxmlformats.org/drawingml/2006/main">
              <a:ext uri="{FF2B5EF4-FFF2-40B4-BE49-F238E27FC236}">
                <a16:creationId xmlns:a16="http://schemas.microsoft.com/office/drawing/2014/main" id="{16A6AEDB-D63F-479F-9C20-CBC41925B160}"/>
              </a:ext>
            </a:extLst>
          </p:cNvPr>
          <p:cNvSpPr>
            <a:spLocks xmlns:a="http://schemas.openxmlformats.org/drawingml/2006/main" noGrp="1"/>
          </p:cNvSpPr>
          <p:nvPr/>
        </p:nvSpPr>
        <p:spPr>
          <a:xfrm xmlns:a="http://schemas.openxmlformats.org/drawingml/2006/main">
            <a:off x="457200" y="7620000"/>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https://www.ftc.gov/business-guidance/privacy-security</a:t>
            </a:r>
          </a:p>
        </p:txBody>
      </p:sp>
      <p:sp>
        <p:nvSpPr>
          <p:cNvPr id="144" name="ref-rule-5">
            <a:extLst xmlns:a="http://schemas.openxmlformats.org/drawingml/2006/main">
              <a:ext uri="{FF2B5EF4-FFF2-40B4-BE49-F238E27FC236}">
                <a16:creationId xmlns:a16="http://schemas.microsoft.com/office/drawing/2014/main" id="{CDC77F40-2131-488E-BFD3-5E17519FA9FA}"/>
              </a:ext>
            </a:extLst>
          </p:cNvPr>
          <p:cNvSpPr>
            <a:spLocks xmlns:a="http://schemas.openxmlformats.org/drawingml/2006/main" noGrp="1"/>
          </p:cNvSpPr>
          <p:nvPr/>
        </p:nvSpPr>
        <p:spPr>
          <a:xfrm xmlns:a="http://schemas.openxmlformats.org/drawingml/2006/main">
            <a:off x="457200" y="7839075"/>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45" name="ref-title-6">
            <a:extLst xmlns:a="http://schemas.openxmlformats.org/drawingml/2006/main">
              <a:ext uri="{FF2B5EF4-FFF2-40B4-BE49-F238E27FC236}">
                <a16:creationId xmlns:a16="http://schemas.microsoft.com/office/drawing/2014/main" id="{9344B4F0-2CF6-497B-A324-7DC6E4785054}"/>
              </a:ext>
            </a:extLst>
          </p:cNvPr>
          <p:cNvSpPr>
            <a:spLocks xmlns:a="http://schemas.openxmlformats.org/drawingml/2006/main" noGrp="1"/>
          </p:cNvSpPr>
          <p:nvPr/>
        </p:nvSpPr>
        <p:spPr>
          <a:xfrm xmlns:a="http://schemas.openxmlformats.org/drawingml/2006/main">
            <a:off x="457200" y="7981950"/>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750" b="1">
                <a:solidFill>
                  <a:srgbClr val="167C80"/>
                </a:solidFill>
              </a:defRPr>
            </a:pPr>
            <a:r>
              <a:rPr sz="750" b="1">
                <a:solidFill>
                  <a:srgbClr val="167C80"/>
                </a:solidFill>
              </a:rPr>
              <a:t>U.S. Small Business Administration — AI for Small Business</a:t>
            </a:r>
          </a:p>
        </p:txBody>
      </p:sp>
      <p:sp>
        <p:nvSpPr>
          <p:cNvPr id="146" name="ref-desc-6">
            <a:extLst xmlns:a="http://schemas.openxmlformats.org/drawingml/2006/main">
              <a:ext uri="{FF2B5EF4-FFF2-40B4-BE49-F238E27FC236}">
                <a16:creationId xmlns:a16="http://schemas.microsoft.com/office/drawing/2014/main" id="{79423679-79DC-4278-8655-428822F6FABC}"/>
              </a:ext>
            </a:extLst>
          </p:cNvPr>
          <p:cNvSpPr>
            <a:spLocks xmlns:a="http://schemas.openxmlformats.org/drawingml/2006/main" noGrp="1"/>
          </p:cNvSpPr>
          <p:nvPr/>
        </p:nvSpPr>
        <p:spPr>
          <a:xfrm xmlns:a="http://schemas.openxmlformats.org/drawingml/2006/main">
            <a:off x="457200" y="8172450"/>
            <a:ext cx="685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0">
                <a:solidFill>
                  <a:srgbClr val="1D2935"/>
                </a:solidFill>
              </a:defRPr>
            </a:pPr>
            <a:r>
              <a:rPr sz="675" b="0">
                <a:solidFill>
                  <a:srgbClr val="1D2935"/>
                </a:solidFill>
              </a:rPr>
              <a:t>Places AI in an SMB context and encourages consideration of practical benefits and associated risks.</a:t>
            </a:r>
          </a:p>
        </p:txBody>
      </p:sp>
      <p:sp>
        <p:nvSpPr>
          <p:cNvPr id="147" name="ref-url-6">
            <a:extLst xmlns:a="http://schemas.openxmlformats.org/drawingml/2006/main">
              <a:ext uri="{FF2B5EF4-FFF2-40B4-BE49-F238E27FC236}">
                <a16:creationId xmlns:a16="http://schemas.microsoft.com/office/drawing/2014/main" id="{ECC10FB1-D60B-47B2-8E6B-E9974F631D0D}"/>
              </a:ext>
            </a:extLst>
          </p:cNvPr>
          <p:cNvSpPr>
            <a:spLocks xmlns:a="http://schemas.openxmlformats.org/drawingml/2006/main" noGrp="1"/>
          </p:cNvSpPr>
          <p:nvPr/>
        </p:nvSpPr>
        <p:spPr>
          <a:xfrm xmlns:a="http://schemas.openxmlformats.org/drawingml/2006/main">
            <a:off x="457200" y="8448675"/>
            <a:ext cx="68580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167C80"/>
                </a:solidFill>
              </a:defRPr>
            </a:pPr>
            <a:r>
              <a:rPr sz="600" b="0">
                <a:solidFill>
                  <a:srgbClr val="167C80"/>
                </a:solidFill>
              </a:rPr>
              <a:t>https://www.sba.gov/counseling/manage-your-business/#ai-for-small-business</a:t>
            </a:r>
          </a:p>
        </p:txBody>
      </p:sp>
      <p:sp>
        <p:nvSpPr>
          <p:cNvPr id="148" name="ref-rule-6">
            <a:extLst xmlns:a="http://schemas.openxmlformats.org/drawingml/2006/main">
              <a:ext uri="{FF2B5EF4-FFF2-40B4-BE49-F238E27FC236}">
                <a16:creationId xmlns:a16="http://schemas.microsoft.com/office/drawing/2014/main" id="{EAAD518C-7175-41F5-BDB9-4675BBF902B2}"/>
              </a:ext>
            </a:extLst>
          </p:cNvPr>
          <p:cNvSpPr>
            <a:spLocks xmlns:a="http://schemas.openxmlformats.org/drawingml/2006/main" noGrp="1"/>
          </p:cNvSpPr>
          <p:nvPr/>
        </p:nvSpPr>
        <p:spPr>
          <a:xfrm xmlns:a="http://schemas.openxmlformats.org/drawingml/2006/main">
            <a:off x="457200" y="866775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49" name="currency-box">
            <a:extLst xmlns:a="http://schemas.openxmlformats.org/drawingml/2006/main">
              <a:ext uri="{FF2B5EF4-FFF2-40B4-BE49-F238E27FC236}">
                <a16:creationId xmlns:a16="http://schemas.microsoft.com/office/drawing/2014/main" id="{5E15BBD7-9694-4617-805C-0093B37ED1AF}"/>
              </a:ext>
            </a:extLst>
          </p:cNvPr>
          <p:cNvSpPr>
            <a:spLocks xmlns:a="http://schemas.openxmlformats.org/drawingml/2006/main" noGrp="1"/>
          </p:cNvSpPr>
          <p:nvPr/>
        </p:nvSpPr>
        <p:spPr>
          <a:xfrm xmlns:a="http://schemas.openxmlformats.org/drawingml/2006/main">
            <a:off x="457200" y="8915400"/>
            <a:ext cx="6858000" cy="476250"/>
          </a:xfrm>
          <a:prstGeom xmlns:a="http://schemas.openxmlformats.org/drawingml/2006/main" prst="roundRect">
            <a:avLst>
              <a:gd name="adj" fmla="val 12000"/>
            </a:avLst>
          </a:prstGeom>
          <a:solidFill xmlns:a="http://schemas.openxmlformats.org/drawingml/2006/main">
            <a:srgbClr val="FFFFFF"/>
          </a:solidFill>
          <a:ln xmlns:a="http://schemas.openxmlformats.org/drawingml/2006/main" w="9525">
            <a:solidFill>
              <a:srgbClr val="397A58"/>
            </a:solidFill>
            <a:prstDash val="solid"/>
          </a:ln>
        </p:spPr>
      </p:sp>
      <p:sp>
        <p:nvSpPr>
          <p:cNvPr id="150" name="currency-text">
            <a:extLst xmlns:a="http://schemas.openxmlformats.org/drawingml/2006/main">
              <a:ext uri="{FF2B5EF4-FFF2-40B4-BE49-F238E27FC236}">
                <a16:creationId xmlns:a16="http://schemas.microsoft.com/office/drawing/2014/main" id="{AD5F9308-D9C5-4387-BB4C-B4A4E6E63E53}"/>
              </a:ext>
            </a:extLst>
          </p:cNvPr>
          <p:cNvSpPr>
            <a:spLocks xmlns:a="http://schemas.openxmlformats.org/drawingml/2006/main" noGrp="1"/>
          </p:cNvSpPr>
          <p:nvPr/>
        </p:nvSpPr>
        <p:spPr>
          <a:xfrm xmlns:a="http://schemas.openxmlformats.org/drawingml/2006/main">
            <a:off x="590550" y="9029700"/>
            <a:ext cx="65913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75" b="1">
                <a:solidFill>
                  <a:srgbClr val="397A58"/>
                </a:solidFill>
              </a:defRPr>
            </a:pPr>
            <a:r>
              <a:rPr sz="675" b="1">
                <a:solidFill>
                  <a:srgbClr val="397A58"/>
                </a:solidFill>
              </a:rPr>
              <a:t>CURRENCY NOTICE  References and links verified August 21, 2026. Guidance, laws, technologies and source materials change. Confirm each source remains current and applicable before relying on it for a business decision.</a:t>
            </a:r>
          </a:p>
        </p:txBody>
      </p:sp>
      <p:sp>
        <p:nvSpPr>
          <p:cNvPr id="151" name="footer-rule-7">
            <a:extLst xmlns:a="http://schemas.openxmlformats.org/drawingml/2006/main">
              <a:ext uri="{FF2B5EF4-FFF2-40B4-BE49-F238E27FC236}">
                <a16:creationId xmlns:a16="http://schemas.microsoft.com/office/drawing/2014/main" id="{1C285F91-4FC9-406E-A60C-371DA3935EA6}"/>
              </a:ext>
            </a:extLst>
          </p:cNvPr>
          <p:cNvSpPr>
            <a:spLocks xmlns:a="http://schemas.openxmlformats.org/drawingml/2006/main" noGrp="1"/>
          </p:cNvSpPr>
          <p:nvPr/>
        </p:nvSpPr>
        <p:spPr>
          <a:xfrm xmlns:a="http://schemas.openxmlformats.org/drawingml/2006/main">
            <a:off x="457200" y="9601200"/>
            <a:ext cx="6858000" cy="0"/>
          </a:xfrm>
          <a:prstGeom xmlns:a="http://schemas.openxmlformats.org/drawingml/2006/main" prst="line">
            <a:avLst/>
          </a:prstGeom>
          <a:noFill xmlns:a="http://schemas.openxmlformats.org/drawingml/2006/main"/>
          <a:ln xmlns:a="http://schemas.openxmlformats.org/drawingml/2006/main" w="9525">
            <a:solidFill>
              <a:srgbClr val="D6D1C7"/>
            </a:solidFill>
            <a:prstDash val="solid"/>
          </a:ln>
        </p:spPr>
      </p:sp>
      <p:sp>
        <p:nvSpPr>
          <p:cNvPr id="152" name="footer-left-7">
            <a:extLst xmlns:a="http://schemas.openxmlformats.org/drawingml/2006/main">
              <a:ext uri="{FF2B5EF4-FFF2-40B4-BE49-F238E27FC236}">
                <a16:creationId xmlns:a16="http://schemas.microsoft.com/office/drawing/2014/main" id="{55C808C6-8E64-4FDD-9CDB-5922AFBC99F7}"/>
              </a:ext>
            </a:extLst>
          </p:cNvPr>
          <p:cNvSpPr>
            <a:spLocks xmlns:a="http://schemas.openxmlformats.org/drawingml/2006/main" noGrp="1"/>
          </p:cNvSpPr>
          <p:nvPr/>
        </p:nvSpPr>
        <p:spPr>
          <a:xfrm xmlns:a="http://schemas.openxmlformats.org/drawingml/2006/main">
            <a:off x="457200" y="9686925"/>
            <a:ext cx="5619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00" b="0">
                <a:solidFill>
                  <a:srgbClr val="5C6974"/>
                </a:solidFill>
              </a:defRPr>
            </a:pPr>
            <a:r>
              <a:rPr sz="600" b="0">
                <a:solidFill>
                  <a:srgbClr val="5C6974"/>
                </a:solidFill>
              </a:rPr>
              <a:t>BizAI Workflow-to-AI Opportunity Canvas | Facilitator Edition v1.1 | August 2026</a:t>
            </a:r>
          </a:p>
        </p:txBody>
      </p:sp>
      <p:sp>
        <p:nvSpPr>
          <p:cNvPr id="153" name="footer-right-7">
            <a:extLst xmlns:a="http://schemas.openxmlformats.org/drawingml/2006/main">
              <a:ext uri="{FF2B5EF4-FFF2-40B4-BE49-F238E27FC236}">
                <a16:creationId xmlns:a16="http://schemas.microsoft.com/office/drawing/2014/main" id="{7E14C69E-BE02-498F-8D6B-B3BFFAB9D86D}"/>
              </a:ext>
            </a:extLst>
          </p:cNvPr>
          <p:cNvSpPr>
            <a:spLocks xmlns:a="http://schemas.openxmlformats.org/drawingml/2006/main" noGrp="1"/>
          </p:cNvSpPr>
          <p:nvPr/>
        </p:nvSpPr>
        <p:spPr>
          <a:xfrm xmlns:a="http://schemas.openxmlformats.org/drawingml/2006/main">
            <a:off x="6096000" y="9686925"/>
            <a:ext cx="1219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600" b="1">
                <a:solidFill>
                  <a:srgbClr val="167C80"/>
                </a:solidFill>
              </a:defRPr>
            </a:pPr>
            <a:r>
              <a:rPr sz="600" b="1">
                <a:solidFill>
                  <a:srgbClr val="167C80"/>
                </a:solidFill>
              </a:rPr>
              <a:t>grassrootech.com/bizai</a:t>
            </a:r>
          </a:p>
        </p:txBody>
      </p:sp>
    </p:spTree>
    <p:extLst>
      <p:ext uri="{BB962C8B-B14F-4D97-AF65-F5344CB8AC3E}">
        <p14:creationId xmlns:p14="http://schemas.microsoft.com/office/powerpoint/2010/main" val="680187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2026-08-21T18:30:10.2970000Z</dcterms:created>
  <dcterms:modified xsi:type="dcterms:W3CDTF">2026-08-21T18:30:10.2970000Z</dcterms:modified>
</coreProperties>
</file>