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4" d="100"/>
          <a:sy n="104" d="100"/>
        </p:scale>
        <p:origin x="63" y="3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0:00–0:45 / 0:45–1:30  |  Open the second session as a practical continuation of Session 1. Set recording, participation and confidentiality expectations.</a:t>
            </a:r>
          </a:p>
          <a:p>
            <a:r>
              <a:t>Welcome participants and identify this as the second BizAI learning session. Establish relevance before introductions: every small business has recurring work that consumes time, creates rework or depends too heavily on one person.</a:t>
            </a:r>
          </a:p>
          <a:p>
            <a:r>
              <a:t>State the recording purpose and that any recording is shared only after review. Invite participation through poll, reactions or chat. Ask participants not to post customer names, employee information, pricing details or other identifying business information.</a:t>
            </a:r>
          </a:p>
          <a:p>
            <a:r>
              <a:t>Watch for: Keep biographies brief. Do not introduce an AI product or imply that every workflow needs AI. Producer confirms the recording indicator. Avoid promising distribution timing.</a:t>
            </a:r>
          </a:p>
          <a:p>
            <a:r>
              <a:t>Transition: “With that boundary in place, here is what this hour will—and will not—accomplish.”</a:t>
            </a:r>
          </a:p>
          <a:p>
            <a:r>
              <a:t>[Sources]</a:t>
            </a:r>
          </a:p>
          <a:p>
            <a:r>
              <a:t>BizAI Session 2 Facilitator Lesson Plan, Run-of-Show and approved slide-by-slide notes, 2026.</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1:30–2:30  |  Define the session outcome and prevent tool-selection drift.</a:t>
            </a:r>
          </a:p>
          <a:p>
            <a:r>
              <a:t>By the end of the hour, participants should be able to select a workable workflow, identify a bounded AI-assistance opportunity, preserve human accountability and define the smallest safe experiment—or conclude that the workflow is not ready.</a:t>
            </a:r>
          </a:p>
          <a:p>
            <a:r>
              <a:t>Watch for: Emphasize that ‘Not Yet’ is a valid and useful outcome.</a:t>
            </a:r>
          </a:p>
          <a:p>
            <a:r>
              <a:t>Transition: “This builds directly on the six leadership shifts from Session 1.”</a:t>
            </a:r>
          </a:p>
          <a:p>
            <a:r>
              <a:t>[Sources]</a:t>
            </a:r>
          </a:p>
          <a:p>
            <a:r>
              <a:t>BizAI Session 2 Facilitator Lesson Plan, Run-of-Show and approved slide-by-slide notes, 2026.</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2:30–5:00  |  Reconnect the framework without reteaching Session 1.</a:t>
            </a:r>
          </a:p>
          <a:p>
            <a:r>
              <a:t>Briefly map each shift: specify the workflow; identify authoritative information; investigate friction; bound assistance; name reviewer and authority; design a measured experiment. Ask for a reaction in chat: which action is most often missing when businesses discuss AI?</a:t>
            </a:r>
          </a:p>
          <a:p>
            <a:r>
              <a:t>Watch for: Keep this to a bridge, not a framework recap. Accept multiple answers.</a:t>
            </a:r>
          </a:p>
          <a:p>
            <a:r>
              <a:t>Transition: “Let’s begin where small-business leaders feel the issue most clearly: recurring friction.”</a:t>
            </a:r>
          </a:p>
          <a:p>
            <a:r>
              <a:t>[Sources]</a:t>
            </a:r>
          </a:p>
          <a:p>
            <a:r>
              <a:t>BizAI Leadership Literacy Framework v1.2, 2026.</a:t>
            </a:r>
          </a:p>
          <a:p>
            <a:r>
              <a:t>BizAI Workflow-to-AI Opportunity Canvas — Team and Facilitator Editions v1.1, 2026.</a:t>
            </a:r>
          </a:p>
          <a:p>
            <a:r>
              <a:t>Association of College and Research Libraries, Framework for Information Literacy for Higher Education: https://www.ala.org/acrl/standards/ilframework</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5:00–6:30 / 6:30–8:00  |  Use a low-risk poll to connect the method to participants’ businesses. Interpret the poll through a workflow-first lens.</a:t>
            </a:r>
          </a:p>
          <a:p>
            <a:r>
              <a:t>Launch the poll: customer communication; administrative reporting; sales follow-up; scheduling or coordination; document or information review; another recurring workflow. Ask participants to choose the closest answer.</a:t>
            </a:r>
          </a:p>
          <a:p>
            <a:r>
              <a:t>Name two or three patterns in the poll. Explain that the shared case will demonstrate a method participants can transfer to any of these categories.</a:t>
            </a:r>
          </a:p>
          <a:p>
            <a:r>
              <a:t>Watch for: Do not interpret individual responses as evidence that AI is appropriate. Avoid declaring the top response the ‘best AI opportunity.’</a:t>
            </a:r>
          </a:p>
          <a:p>
            <a:r>
              <a:t>Transition: “Before we examine the Canvas, we need one operating principle.”</a:t>
            </a:r>
          </a:p>
          <a:p>
            <a:r>
              <a:t>[Sources]</a:t>
            </a:r>
          </a:p>
          <a:p>
            <a:r>
              <a:t>BizAI Leadership Literacy Framework v1.2, 2026.</a:t>
            </a:r>
          </a:p>
          <a:p>
            <a:r>
              <a:t>BizAI Workflow-to-AI Opportunity Canvas — Team and Facilitator Editions v1.1, 2026.</a:t>
            </a:r>
          </a:p>
          <a:p>
            <a:r>
              <a:t>Association of College and Research Libraries, Framework for Information Literacy for Higher Education: https://www.ala.org/acrl/standards/ilframework</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8:00–8:20 / 8:20–10:00  |  Create a clean section transition. Teach the central operating principle.</a:t>
            </a:r>
          </a:p>
          <a:p>
            <a:r>
              <a:t>Pause and state the section question: What must be understood before anyone chooses a tool?</a:t>
            </a:r>
          </a:p>
          <a:p>
            <a:r>
              <a:t>Contrast two opening questions. Tool-first: ‘What can this AI do?’ Workflow-first: ‘What outcome are we responsible for, and where—if anywhere—could bounded assistance improve the work?’ Reinforce that the Canvas teaches a decision method, not technical implementation.</a:t>
            </a:r>
          </a:p>
          <a:p>
            <a:r>
              <a:t>Watch for: Keep the transition short. Park vendor and feature questions. Do not shame existing experimentation.</a:t>
            </a:r>
          </a:p>
          <a:p>
            <a:r>
              <a:t>Transition: “The Canvas turns that principle into four practical movements.”</a:t>
            </a:r>
          </a:p>
          <a:p>
            <a:r>
              <a:t>[Sources]</a:t>
            </a:r>
          </a:p>
          <a:p>
            <a:r>
              <a:t>BizAI Leadership Literacy Framework v1.2, 2026.</a:t>
            </a:r>
          </a:p>
          <a:p>
            <a:r>
              <a:t>BizAI Workflow-to-AI Opportunity Canvas — Team and Facilitator Editions v1.1, 2026.</a:t>
            </a:r>
          </a:p>
          <a:p>
            <a:r>
              <a:t>Association of College and Research Libraries, Framework for Information Literacy for Higher Education: https://www.ala.org/acrl/standards/ilframework</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10:00–12:30  |  Give participants a mental model of the full method.</a:t>
            </a:r>
          </a:p>
          <a:p>
            <a:r>
              <a:t>Walk through the four movements and explain that the sequence matters. A team should not design an experiment before the workflow and human-control conditions are visible.</a:t>
            </a:r>
          </a:p>
          <a:p>
            <a:r>
              <a:t>Watch for: Do not read every Canvas question aloud.</a:t>
            </a:r>
          </a:p>
          <a:p>
            <a:r>
              <a:t>Transition: “Two aligned editions support different roles in the exercise.”</a:t>
            </a:r>
          </a:p>
          <a:p>
            <a:r>
              <a:t>[Sources]</a:t>
            </a:r>
          </a:p>
          <a:p>
            <a:r>
              <a:t>BizAI Leadership Literacy Framework v1.2, 2026.</a:t>
            </a:r>
          </a:p>
          <a:p>
            <a:r>
              <a:t>BizAI Workflow-to-AI Opportunity Canvas — Team and Facilitator Editions v1.1, 2026.</a:t>
            </a:r>
          </a:p>
          <a:p>
            <a:r>
              <a:t>Association of College and Research Libraries, Framework for Information Literacy for Higher Education: https://www.ala.org/acrl/standards/ilframework</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12:30–15:00  |  Explain how the Team and Facilitator Editions work together.</a:t>
            </a:r>
          </a:p>
          <a:p>
            <a:r>
              <a:t>Show both editions. The recorder enters the group’s answers in the Team Edition. The facilitator uses the companion for selection tests, interventions, example language and timing. Participants may later use the Team Edition independently with their own team.</a:t>
            </a:r>
          </a:p>
          <a:p>
            <a:r>
              <a:t>Watch for: Do not ask participants to complete every field during the live case.</a:t>
            </a:r>
          </a:p>
          <a:p>
            <a:r>
              <a:t>Transition: “We will now apply the first discipline: selecting a workflow small enough to examine.”</a:t>
            </a:r>
          </a:p>
          <a:p>
            <a:r>
              <a:t>[Sources]</a:t>
            </a:r>
          </a:p>
          <a:p>
            <a:r>
              <a:t>BizAI Leadership Literacy Framework v1.2, 2026.</a:t>
            </a:r>
          </a:p>
          <a:p>
            <a:r>
              <a:t>BizAI Workflow-to-AI Opportunity Canvas — Team and Facilitator Editions v1.1, 2026.</a:t>
            </a:r>
          </a:p>
          <a:p>
            <a:r>
              <a:t>Association of College and Research Libraries, Framework for Information Literacy for Higher Education: https://www.ala.org/acrl/standards/ilframework</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15:00–15:20 / 15:20–17:00 / 17:00–19:30  |  Transition from method orientation to application. Demonstrate the difference between an ambition and a workflow. Teach the selection test.</a:t>
            </a:r>
          </a:p>
          <a:p>
            <a:r>
              <a:t>Introduce the selection question: Is this one repeatable piece of work—or an entire business function?</a:t>
            </a:r>
          </a:p>
          <a:p>
            <a:r>
              <a:t>Ask participants what becomes clearer in the narrower version. Draw out trigger, output, owner, source records and review point.</a:t>
            </a:r>
          </a:p>
          <a:p>
            <a:r>
              <a:t>Explain each test in plain language. Invite participants to flag the first test they would use when a colleague proposes ‘automating’ a department.</a:t>
            </a:r>
          </a:p>
          <a:p>
            <a:r>
              <a:t>Watch for: Keep the divider brief. Do not let the discussion expand into call centers, chatbots or full CRM redesign. Watch for multiple outcomes, unnamed ownership and irreversible consequences.</a:t>
            </a:r>
          </a:p>
          <a:p>
            <a:r>
              <a:t>Transition: “Let’s test the method on one ordinary small-business case.”</a:t>
            </a:r>
          </a:p>
          <a:p>
            <a:r>
              <a:t>[Sources]</a:t>
            </a:r>
          </a:p>
          <a:p>
            <a:r>
              <a:t>BizAI Leadership Literacy Framework v1.2, 2026.</a:t>
            </a:r>
          </a:p>
          <a:p>
            <a:r>
              <a:t>BizAI Workflow-to-AI Opportunity Canvas — Team and Facilitator Editions v1.1, 2026.</a:t>
            </a:r>
          </a:p>
          <a:p>
            <a:r>
              <a:t>Association of College and Research Libraries, Framework for Information Literacy for Higher Education: https://www.ala.org/acrl/standards/ilframework</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19:30–22:00  |  Introduce the case and secure agreement that it is workable.</a:t>
            </a:r>
          </a:p>
          <a:p>
            <a:r>
              <a:t>Present the trigger, outcome, owner and current 90-minute effort. Ask the group to vote: workable as written, revise, or too broad? Confirm that it meets the five tests.</a:t>
            </a:r>
          </a:p>
          <a:p>
            <a:r>
              <a:t>Watch for: Keep the case fictional and ordinary. Do not use Ground Care or participant information.</a:t>
            </a:r>
          </a:p>
          <a:p>
            <a:r>
              <a:t>Transition: “Now we map how the work happens today—before imagining an improved version.”</a:t>
            </a:r>
          </a:p>
          <a:p>
            <a:r>
              <a:t>[Sources]</a:t>
            </a:r>
          </a:p>
          <a:p>
            <a:r>
              <a:t>BizAI Leadership Literacy Framework v1.2, 2026.</a:t>
            </a:r>
          </a:p>
          <a:p>
            <a:r>
              <a:t>BizAI Workflow-to-AI Opportunity Canvas — Team and Facilitator Editions v1.1, 2026.</a:t>
            </a:r>
          </a:p>
          <a:p>
            <a:r>
              <a:t>Association of College and Research Libraries, Framework for Information Literacy for Higher Education: https://www.ala.org/acrl/standards/ilframework</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22:00–22:20 / 22:20–24:30 / 24:30–27:30  |  Create the transition into workflow inquiry. Define the workflow foundation. Map the current workflow in sequence.</a:t>
            </a:r>
          </a:p>
          <a:p>
            <a:r>
              <a:t>State the section question: What actually happens from trigger to completed outcome?</a:t>
            </a:r>
          </a:p>
          <a:p>
            <a:r>
              <a:t>Confirm: Friday 10:00 a.m. cutoff; accurate open-issue summary; Customer Service Manager. Ask what would go wrong if any one of these were vague.</a:t>
            </a:r>
          </a:p>
          <a:p>
            <a:r>
              <a:t>Reveal or record: export tickets; collect notes and emails; group by customer and issue; identify unresolved actions and roles; draft the summary; verify against source records and send. Ask where handoffs or waiting occur.</a:t>
            </a:r>
          </a:p>
          <a:p>
            <a:r>
              <a:t>Watch for: Do not permit the group to redesign the process yet. Challenge ‘the office’ or ‘the team’ as ownership answers. Do not collapse verification into drafting. Capture current practice, not an idealized process.</a:t>
            </a:r>
          </a:p>
          <a:p>
            <a:r>
              <a:t>Transition: “Now distinguish repeatable work from work that requires judgment.”</a:t>
            </a:r>
          </a:p>
          <a:p>
            <a:r>
              <a:t>[Sources]</a:t>
            </a:r>
          </a:p>
          <a:p>
            <a:r>
              <a:t>BizAI Leadership Literacy Framework v1.2, 2026.</a:t>
            </a:r>
          </a:p>
          <a:p>
            <a:r>
              <a:t>BizAI Workflow-to-AI Opportunity Canvas — Team and Facilitator Editions v1.1, 2026.</a:t>
            </a:r>
          </a:p>
          <a:p>
            <a:r>
              <a:t>Association of College and Research Libraries, Framework for Information Literacy for Higher Education: https://www.ala.org/acrl/standards/ilframework</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27:30–31:00  |  Help participants see where assistance may be bounded safely.</a:t>
            </a:r>
          </a:p>
          <a:p>
            <a:r>
              <a:t>Ask participants to classify each step. Surface the friction: variable notes, duplicates, missing context and 90 minutes of preparation. Reinforce that final verification is a control, not merely inefficiency.</a:t>
            </a:r>
          </a:p>
          <a:p>
            <a:r>
              <a:t>Watch for: Do not equate ‘standardized’ with ‘safe to automate.’</a:t>
            </a:r>
          </a:p>
          <a:p>
            <a:r>
              <a:t>Transition: “Only after the current state is visible do we ask where AI might assist.”</a:t>
            </a:r>
          </a:p>
          <a:p>
            <a:r>
              <a:t>[Sources]</a:t>
            </a:r>
          </a:p>
          <a:p>
            <a:r>
              <a:t>BizAI Leadership Literacy Framework v1.2, 2026.</a:t>
            </a:r>
          </a:p>
          <a:p>
            <a:r>
              <a:t>BizAI Workflow-to-AI Opportunity Canvas — Team and Facilitator Editions v1.1, 2026.</a:t>
            </a:r>
          </a:p>
          <a:p>
            <a:r>
              <a:t>Association of College and Research Libraries, Framework for Information Literacy for Higher Education: https://www.ala.org/acrl/standards/ilframework</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31:00–31:20 / 31:20–35:00  |  Transition from workflow understanding to opportunity definition. Convert general enthusiasm into a specific, testable task.</a:t>
            </a:r>
          </a:p>
          <a:p>
            <a:r>
              <a:t>State the section question: What could AI help prepare, organize or draft without owning the business decision?</a:t>
            </a:r>
          </a:p>
          <a:p>
            <a:r>
              <a:t>Invite one or two alternatives, then test each against the mapped workflow. Ask: Which step does it support? What information would it use? What output would it produce?</a:t>
            </a:r>
          </a:p>
          <a:p>
            <a:r>
              <a:t>Watch for: Keep the divider brief. Reject answers such as ‘handle customer service’ or ‘make the team more efficient.’</a:t>
            </a:r>
          </a:p>
          <a:p>
            <a:r>
              <a:t>Transition: “A useful opportunity statement must be paired with an explicit boundary.”</a:t>
            </a:r>
          </a:p>
          <a:p>
            <a:r>
              <a:t>[Sources]</a:t>
            </a:r>
          </a:p>
          <a:p>
            <a:r>
              <a:t>BizAI Leadership Literacy Framework v1.2, 2026.</a:t>
            </a:r>
          </a:p>
          <a:p>
            <a:r>
              <a:t>BizAI Workflow-to-AI Opportunity Canvas — Team and Facilitator Editions v1.1, 2026.</a:t>
            </a:r>
          </a:p>
          <a:p>
            <a:r>
              <a:t>Association of College and Research Libraries, Framework for Information Literacy for Higher Education: https://www.ala.org/acrl/standards/ilframework</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35:00–39:00  |  Make prohibited decisions and actions explicit.</a:t>
            </a:r>
          </a:p>
          <a:p>
            <a:r>
              <a:t>Ask the group to complete ‘AI must not…’ Explain that boundaries should name consequential actions, not vague aspirations such as ‘be wrong.’ Distinguish organizing and drafting from deciding and acting.</a:t>
            </a:r>
          </a:p>
          <a:p>
            <a:r>
              <a:t>Watch for: Accidental auto-send, unsupported promises and hidden personnel judgments.</a:t>
            </a:r>
          </a:p>
          <a:p>
            <a:r>
              <a:t>Transition: “Boundaries become operational only when human control is named.”</a:t>
            </a:r>
          </a:p>
          <a:p>
            <a:r>
              <a:t>[Sources]</a:t>
            </a:r>
          </a:p>
          <a:p>
            <a:r>
              <a:t>BizAI Leadership Literacy Framework v1.2, 2026.</a:t>
            </a:r>
          </a:p>
          <a:p>
            <a:r>
              <a:t>BizAI Workflow-to-AI Opportunity Canvas — Team and Facilitator Editions v1.1, 2026.</a:t>
            </a:r>
          </a:p>
          <a:p>
            <a:r>
              <a:t>Association of College and Research Libraries, Framework for Information Literacy for Higher Education: https://www.ala.org/acrl/standards/ilframework</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39:00–39:20 / 39:20–46:00  |  Transition into verification and authority. Define an executable human-control method.</a:t>
            </a:r>
          </a:p>
          <a:p>
            <a:r>
              <a:t>State the section question: Who checks the output, against what source, and who may act?</a:t>
            </a:r>
          </a:p>
          <a:p>
            <a:r>
              <a:t>Ask four questions: Who verifies every output? What authoritative source is used? What must be checked? Who may approve, send or act? Replace ‘the team’ and ‘someone’ with roles. Include traceability, unsupported statements and missing issues in the review.</a:t>
            </a:r>
          </a:p>
          <a:p>
            <a:r>
              <a:t>Watch for: Keep the divider brief. Do not treat human review as a ceremonial click. Reviewer capacity matters.</a:t>
            </a:r>
          </a:p>
          <a:p>
            <a:r>
              <a:t>Transition: “With assistance and accountability bounded, the team can ask whether it is ready to test.”</a:t>
            </a:r>
          </a:p>
          <a:p>
            <a:r>
              <a:t>[Sources]</a:t>
            </a:r>
          </a:p>
          <a:p>
            <a:r>
              <a:t>BizAI Leadership Literacy Framework v1.2, 2026.</a:t>
            </a:r>
          </a:p>
          <a:p>
            <a:r>
              <a:t>BizAI Workflow-to-AI Opportunity Canvas — Team and Facilitator Editions v1.1, 2026.</a:t>
            </a:r>
          </a:p>
          <a:p>
            <a:r>
              <a:t>Association of College and Research Libraries, Framework for Information Literacy for Higher Education: https://www.ala.org/acrl/standards/ilframework</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46:00–46:20 / 46:20–50:30  |  Transition into the readiness gate. Apply the readiness gate.</a:t>
            </a:r>
          </a:p>
          <a:p>
            <a:r>
              <a:t>State the section question: Are the workflow, information, boundaries, controls and measures ready for a bounded experiment?</a:t>
            </a:r>
          </a:p>
          <a:p>
            <a:r>
              <a:t>Review each condition against the case. Use a readiness vote: Ready, Ready with Conditions or Not Yet. Ask one participant to explain a condition, not a tool preference.</a:t>
            </a:r>
          </a:p>
          <a:p>
            <a:r>
              <a:t>Watch for: Keep the divider brief. A single material gap should prevent an unqualified ‘Ready’ decision.</a:t>
            </a:r>
          </a:p>
          <a:p>
            <a:r>
              <a:t>Transition: “A ‘Not Yet’ result still produces useful business work.”</a:t>
            </a:r>
          </a:p>
          <a:p>
            <a:r>
              <a:t>[Sources]</a:t>
            </a:r>
          </a:p>
          <a:p>
            <a:r>
              <a:t>BizAI Leadership Literacy Framework v1.2, 2026.</a:t>
            </a:r>
          </a:p>
          <a:p>
            <a:r>
              <a:t>BizAI Workflow-to-AI Opportunity Canvas — Team and Facilitator Editions v1.1, 2026.</a:t>
            </a:r>
          </a:p>
          <a:p>
            <a:r>
              <a:t>Association of College and Research Libraries, Framework for Information Literacy for Higher Education: https://www.ala.org/acrl/standards/ilframework</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50:30–53:00  |  Normalize workflow improvement as a legitimate disposition.</a:t>
            </a:r>
          </a:p>
          <a:p>
            <a:r>
              <a:t>Give three examples: technician notes are inconsistent; records may not be permitted in the proposed tool; no qualified reviewer has capacity. Ask what should happen before reconsideration.</a:t>
            </a:r>
          </a:p>
          <a:p>
            <a:r>
              <a:t>Watch for: Do not reward motion for its own sake. Avoid framing readiness gaps as resistance.</a:t>
            </a:r>
          </a:p>
          <a:p>
            <a:r>
              <a:t>Transition: “If the conditions are sufficient, the next question is how small the first experiment can be.”</a:t>
            </a:r>
          </a:p>
          <a:p>
            <a:r>
              <a:t>[Sources]</a:t>
            </a:r>
          </a:p>
          <a:p>
            <a:r>
              <a:t>BizAI Leadership Literacy Framework v1.2, 2026.</a:t>
            </a:r>
          </a:p>
          <a:p>
            <a:r>
              <a:t>BizAI Workflow-to-AI Opportunity Canvas — Team and Facilitator Editions v1.1, 2026.</a:t>
            </a:r>
          </a:p>
          <a:p>
            <a:r>
              <a:t>Association of College and Research Libraries, Framework for Information Literacy for Higher Education: https://www.ala.org/acrl/standards/ilframework</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53:00–55:00  |  Define the required experiment components.</a:t>
            </a:r>
          </a:p>
          <a:p>
            <a:r>
              <a:t>Ask: What is the smallest test that could produce enough evidence for a responsible business decision? Include reviewer effort as a measure.</a:t>
            </a:r>
          </a:p>
          <a:p>
            <a:r>
              <a:t>Watch for: Do not test on every record, allow autonomous action or leave the review date open-ended.</a:t>
            </a:r>
          </a:p>
          <a:p>
            <a:r>
              <a:t>Transition: “The shared case shows what this looks like when completed.”</a:t>
            </a:r>
          </a:p>
          <a:p>
            <a:r>
              <a:t>[Sources]</a:t>
            </a:r>
          </a:p>
          <a:p>
            <a:r>
              <a:t>BizAI Leadership Literacy Framework v1.2, 2026.</a:t>
            </a:r>
          </a:p>
          <a:p>
            <a:r>
              <a:t>BizAI Workflow-to-AI Opportunity Canvas — Team and Facilitator Editions v1.1, 2026.</a:t>
            </a:r>
          </a:p>
          <a:p>
            <a:r>
              <a:t>Association of College and Research Libraries, Framework for Information Literacy for Higher Education: https://www.ala.org/acrl/standards/ilframework</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55:00–57:00  |  Complete the shared-case experiment.</a:t>
            </a:r>
          </a:p>
          <a:p>
            <a:r>
              <a:t>State stop conditions: unapproved protected data, untraceable facts or review effort exceeding the original process. Continue only if there are no missed issues or unsupported statements and total effort falls from 90 to 55 minutes or less.</a:t>
            </a:r>
          </a:p>
          <a:p>
            <a:r>
              <a:t>Watch for: Label thresholds as illustrative. Do not imply external benchmarks.</a:t>
            </a:r>
          </a:p>
          <a:p>
            <a:r>
              <a:t>Transition: “The final responsibility is to record the disposition and next action.”</a:t>
            </a:r>
          </a:p>
          <a:p>
            <a:r>
              <a:t>[Sources]</a:t>
            </a:r>
          </a:p>
          <a:p>
            <a:r>
              <a:t>BizAI Leadership Literacy Framework v1.2, 2026.</a:t>
            </a:r>
          </a:p>
          <a:p>
            <a:r>
              <a:t>BizAI Workflow-to-AI Opportunity Canvas — Team and Facilitator Editions v1.1, 2026.</a:t>
            </a:r>
          </a:p>
          <a:p>
            <a:r>
              <a:t>Association of College and Research Libraries, Framework for Information Literacy for Higher Education: https://www.ala.org/acrl/standards/ilframework</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57:00–58:00  |  Record a responsible next-step decision.</a:t>
            </a:r>
          </a:p>
          <a:p>
            <a:r>
              <a:t>For the illustrative case, record Proceed with the experiment; Customer Service Manager as owner; business-owner approval; due date, review date and record location. Ask participants why a written disposition matters.</a:t>
            </a:r>
          </a:p>
          <a:p>
            <a:r>
              <a:t>Watch for: Do not leave ownership, approval or review date implied.</a:t>
            </a:r>
          </a:p>
          <a:p>
            <a:r>
              <a:t>Transition: “Participants can now apply the same method to one workflow with their own team.”</a:t>
            </a:r>
          </a:p>
          <a:p>
            <a:r>
              <a:t>[Sources]</a:t>
            </a:r>
          </a:p>
          <a:p>
            <a:r>
              <a:t>BizAI Session 2 Facilitator Lesson Plan, Run-of-Show and approved slide-by-slide notes, 2026.</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58:00–59:15  |  Assign a realistic application task.</a:t>
            </a:r>
          </a:p>
          <a:p>
            <a:r>
              <a:t>Clarify that the assignment is workflow inquiry; it does not require buying or testing a tool. Ask participants to bring the completed pages or a concise summary to Session 3. Remind them not to enter sensitive information into an unapproved AI system.</a:t>
            </a:r>
          </a:p>
          <a:p>
            <a:r>
              <a:t>Watch for: Keep the assignment small enough to complete. Do not require a polished implementation plan.</a:t>
            </a:r>
          </a:p>
          <a:p>
            <a:r>
              <a:t>Transition: “Close with the leadership discipline that connects both sessions.”</a:t>
            </a:r>
          </a:p>
          <a:p>
            <a:r>
              <a:t>[Sources]</a:t>
            </a:r>
          </a:p>
          <a:p>
            <a:r>
              <a:t>BizAI Session 2 Facilitator Lesson Plan, Run-of-Show and approved slide-by-slide notes, 2026.</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59:15–60:00  |  Resolve the session with a concise, memorable standard.</a:t>
            </a:r>
          </a:p>
          <a:p>
            <a:r>
              <a:t>Thank participants. Preview Session 3 without inventing an unapproved title or date. Deliver the final sentence, then have the producer stop recording before informal conversation begins.</a:t>
            </a:r>
          </a:p>
          <a:p>
            <a:r>
              <a:t>Watch for: Do not end on logistics. Confirm recording has stopped before off-record discussion.</a:t>
            </a:r>
          </a:p>
          <a:p>
            <a:r>
              <a:t>Transition: “Formal session complete.”</a:t>
            </a:r>
          </a:p>
          <a:p>
            <a:r>
              <a:t>[Sources]</a:t>
            </a:r>
          </a:p>
          <a:p>
            <a:r>
              <a:t>BizAI Session 2 Facilitator Lesson Plan, Run-of-Show and approved slide-by-slide notes, 2026.</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aster">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a:lvl1pPr algn="l">
        <a:lnSpc>
          <a:spcPct val="90000"/>
        </a:lnSpc>
        <a:spcBef>
          <a:spcPts val="0"/>
        </a:spcBef>
        <a:buNone/>
        <a:defRPr sz="4400">
          <a:solidFill>
            <a:schemeClr val="tx1"/>
          </a:solidFill>
          <a:latin typeface="+mj-lt"/>
          <a:ea typeface="+mj-lt"/>
          <a:cs typeface="+mj-lt"/>
        </a:defRPr>
      </a:lvl1pPr>
    </p:titleStyle>
    <p:body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p:bodyStyle>
    <p:otherStyle>
      <a:lvl1pPr marL="0" algn="l">
        <a:buNone/>
        <a:defRPr sz="1800">
          <a:solidFill>
            <a:schemeClr val="tx1"/>
          </a:solidFill>
          <a:latin typeface="+mn-lt"/>
          <a:ea typeface="+mn-lt"/>
          <a:cs typeface="+mn-lt"/>
        </a:defRPr>
      </a:lvl1pPr>
      <a:lvl2pPr marL="457200" algn="l">
        <a:buNone/>
        <a:defRPr sz="1800">
          <a:solidFill>
            <a:schemeClr val="tx1"/>
          </a:solidFill>
          <a:latin typeface="+mn-lt"/>
          <a:ea typeface="+mn-lt"/>
          <a:cs typeface="+mn-lt"/>
        </a:defRPr>
      </a:lvl2pPr>
      <a:lvl3pPr marL="914400" algn="l">
        <a:buNone/>
        <a:defRPr sz="1800">
          <a:solidFill>
            <a:schemeClr val="tx1"/>
          </a:solidFill>
          <a:latin typeface="+mn-lt"/>
          <a:ea typeface="+mn-lt"/>
          <a:cs typeface="+mn-lt"/>
        </a:defRPr>
      </a:lvl3pPr>
      <a:lvl4pPr marL="1371600" algn="l">
        <a:buNone/>
        <a:defRPr sz="1800">
          <a:solidFill>
            <a:schemeClr val="tx1"/>
          </a:solidFill>
          <a:latin typeface="+mn-lt"/>
          <a:ea typeface="+mn-lt"/>
          <a:cs typeface="+mn-lt"/>
        </a:defRPr>
      </a:lvl4pPr>
      <a:lvl5pPr marL="1828800" algn="l">
        <a:buNone/>
        <a:defRPr sz="1800">
          <a:solidFill>
            <a:schemeClr val="tx1"/>
          </a:solidFill>
          <a:latin typeface="+mn-lt"/>
          <a:ea typeface="+mn-lt"/>
          <a:cs typeface="+mn-lt"/>
        </a:defRPr>
      </a:lvl5pPr>
      <a:lvl6pPr marL="2286000" algn="l">
        <a:buNone/>
        <a:defRPr sz="1800">
          <a:solidFill>
            <a:schemeClr val="tx1"/>
          </a:solidFill>
          <a:latin typeface="+mn-lt"/>
          <a:ea typeface="+mn-lt"/>
          <a:cs typeface="+mn-lt"/>
        </a:defRPr>
      </a:lvl6pPr>
      <a:lvl7pPr marL="2743200" algn="l">
        <a:buNone/>
        <a:defRPr sz="1800">
          <a:solidFill>
            <a:schemeClr val="tx1"/>
          </a:solidFill>
          <a:latin typeface="+mn-lt"/>
          <a:ea typeface="+mn-lt"/>
          <a:cs typeface="+mn-lt"/>
        </a:defRPr>
      </a:lvl7pPr>
      <a:lvl8pPr marL="3200400" algn="l">
        <a:buNone/>
        <a:defRPr sz="1800">
          <a:solidFill>
            <a:schemeClr val="tx1"/>
          </a:solidFill>
          <a:latin typeface="+mn-lt"/>
          <a:ea typeface="+mn-lt"/>
          <a:cs typeface="+mn-lt"/>
        </a:defRPr>
      </a:lvl8pPr>
      <a:lvl9pPr marL="3657600" algn="l">
        <a:buNone/>
        <a:defRPr sz="18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1251D"/>
        </a:solidFill>
        <a:effectLst/>
      </p:bgPr>
    </p:bg>
    <p:spTree>
      <p:nvGrpSpPr>
        <p:cNvPr id="1" name=""/>
        <p:cNvGrpSpPr/>
        <p:nvPr/>
      </p:nvGrpSpPr>
      <p:grpSpPr>
        <a:xfrm>
          <a:off x="0" y="0"/>
          <a:ext cx="0" cy="0"/>
          <a:chOff x="0" y="0"/>
          <a:chExt cx="0" cy="0"/>
        </a:xfrm>
      </p:grpSpPr>
      <p:sp>
        <p:nvSpPr>
          <p:cNvPr id="9" name="green-rail">
            <a:extLst>
              <a:ext uri="{FF2B5EF4-FFF2-40B4-BE49-F238E27FC236}">
                <a16:creationId xmlns:a16="http://schemas.microsoft.com/office/drawing/2014/main" id="{8DD8857A-EAD5-4B46-A35B-D4F188015633}"/>
              </a:ext>
            </a:extLst>
          </p:cNvPr>
          <p:cNvSpPr>
            <a:spLocks noGrp="1"/>
          </p:cNvSpPr>
          <p:nvPr/>
        </p:nvSpPr>
        <p:spPr>
          <a:xfrm>
            <a:off x="0" y="0"/>
            <a:ext cx="190500" cy="6858000"/>
          </a:xfrm>
          <a:prstGeom prst="rect">
            <a:avLst/>
          </a:prstGeom>
          <a:solidFill>
            <a:srgbClr val="1C6A49"/>
          </a:solidFill>
          <a:ln w="0">
            <a:noFill/>
            <a:prstDash val="solid"/>
          </a:ln>
        </p:spPr>
        <p:txBody>
          <a:bodyPr/>
          <a:lstStyle/>
          <a:p>
            <a:endParaRPr/>
          </a:p>
        </p:txBody>
      </p:sp>
      <p:sp>
        <p:nvSpPr>
          <p:cNvPr id="2" name="eyebrow">
            <a:extLst>
              <a:ext uri="{FF2B5EF4-FFF2-40B4-BE49-F238E27FC236}">
                <a16:creationId xmlns:a16="http://schemas.microsoft.com/office/drawing/2014/main" id="{547D946E-676A-43B4-ADC0-FAC35DB7F902}"/>
              </a:ext>
            </a:extLst>
          </p:cNvPr>
          <p:cNvSpPr>
            <a:spLocks noGrp="1"/>
          </p:cNvSpPr>
          <p:nvPr/>
        </p:nvSpPr>
        <p:spPr>
          <a:xfrm>
            <a:off x="781050" y="723900"/>
            <a:ext cx="6667500" cy="247650"/>
          </a:xfrm>
          <a:prstGeom prst="rect">
            <a:avLst/>
          </a:prstGeom>
          <a:noFill/>
          <a:ln w="0">
            <a:noFill/>
            <a:prstDash val="solid"/>
          </a:ln>
        </p:spPr>
        <p:txBody>
          <a:bodyPr anchor="t"/>
          <a:lstStyle/>
          <a:p>
            <a:pPr algn="l">
              <a:buNone/>
            </a:pPr>
            <a:r>
              <a:rPr sz="1200" b="1" i="0">
                <a:solidFill>
                  <a:srgbClr val="D9F2E5"/>
                </a:solidFill>
                <a:latin typeface="Aptos"/>
                <a:ea typeface="Aptos"/>
                <a:cs typeface="Aptos"/>
              </a:rPr>
              <a:t>BIZ AI • MONTHLY LEARNING SESSION – A COMMUNITY LEARNING PROJECT</a:t>
            </a:r>
          </a:p>
        </p:txBody>
      </p:sp>
      <p:sp>
        <p:nvSpPr>
          <p:cNvPr id="3" name="session-title">
            <a:extLst>
              <a:ext uri="{FF2B5EF4-FFF2-40B4-BE49-F238E27FC236}">
                <a16:creationId xmlns:a16="http://schemas.microsoft.com/office/drawing/2014/main" id="{A546A3F1-7902-4763-828A-C9F0A7FD1C38}"/>
              </a:ext>
            </a:extLst>
          </p:cNvPr>
          <p:cNvSpPr>
            <a:spLocks noGrp="1"/>
          </p:cNvSpPr>
          <p:nvPr/>
        </p:nvSpPr>
        <p:spPr>
          <a:xfrm>
            <a:off x="742950" y="1397446"/>
            <a:ext cx="8953500" cy="1047750"/>
          </a:xfrm>
          <a:prstGeom prst="rect">
            <a:avLst/>
          </a:prstGeom>
          <a:noFill/>
          <a:ln w="0">
            <a:noFill/>
            <a:prstDash val="solid"/>
          </a:ln>
        </p:spPr>
        <p:txBody>
          <a:bodyPr anchor="t"/>
          <a:lstStyle/>
          <a:p>
            <a:pPr algn="l">
              <a:buNone/>
            </a:pPr>
            <a:r>
              <a:rPr sz="5100" b="1" i="0" dirty="0">
                <a:solidFill>
                  <a:srgbClr val="FFFFFF"/>
                </a:solidFill>
                <a:latin typeface="Georgia"/>
                <a:ea typeface="Georgia"/>
                <a:cs typeface="Georgia"/>
              </a:rPr>
              <a:t>From Workflow Friction to a Responsible AI Experiment</a:t>
            </a:r>
          </a:p>
        </p:txBody>
      </p:sp>
      <p:sp>
        <p:nvSpPr>
          <p:cNvPr id="4" name="session-promise">
            <a:extLst>
              <a:ext uri="{FF2B5EF4-FFF2-40B4-BE49-F238E27FC236}">
                <a16:creationId xmlns:a16="http://schemas.microsoft.com/office/drawing/2014/main" id="{631DF63D-00FE-497D-858D-FA88CE8D4A93}"/>
              </a:ext>
            </a:extLst>
          </p:cNvPr>
          <p:cNvSpPr>
            <a:spLocks noGrp="1"/>
          </p:cNvSpPr>
          <p:nvPr/>
        </p:nvSpPr>
        <p:spPr>
          <a:xfrm>
            <a:off x="781050" y="4095751"/>
            <a:ext cx="8572500" cy="762000"/>
          </a:xfrm>
          <a:prstGeom prst="rect">
            <a:avLst/>
          </a:prstGeom>
          <a:noFill/>
          <a:ln w="0">
            <a:noFill/>
            <a:prstDash val="solid"/>
          </a:ln>
        </p:spPr>
        <p:txBody>
          <a:bodyPr anchor="t"/>
          <a:lstStyle/>
          <a:p>
            <a:pPr algn="l">
              <a:buNone/>
            </a:pPr>
            <a:r>
              <a:rPr sz="2025" b="0" i="0" dirty="0">
                <a:solidFill>
                  <a:srgbClr val="D9F2E5"/>
                </a:solidFill>
                <a:latin typeface="Aptos"/>
                <a:ea typeface="Aptos"/>
                <a:cs typeface="Aptos"/>
              </a:rPr>
              <a:t>A workflow-first method for finding one bounded, responsible AI opportunity.</a:t>
            </a:r>
          </a:p>
        </p:txBody>
      </p:sp>
      <p:sp>
        <p:nvSpPr>
          <p:cNvPr id="5" name="session-details">
            <a:extLst>
              <a:ext uri="{FF2B5EF4-FFF2-40B4-BE49-F238E27FC236}">
                <a16:creationId xmlns:a16="http://schemas.microsoft.com/office/drawing/2014/main" id="{3EAC4F10-D590-4B97-9099-A69155F66396}"/>
              </a:ext>
            </a:extLst>
          </p:cNvPr>
          <p:cNvSpPr>
            <a:spLocks noGrp="1"/>
          </p:cNvSpPr>
          <p:nvPr/>
        </p:nvSpPr>
        <p:spPr>
          <a:xfrm>
            <a:off x="781050" y="5334000"/>
            <a:ext cx="8572500" cy="285750"/>
          </a:xfrm>
          <a:prstGeom prst="rect">
            <a:avLst/>
          </a:prstGeom>
          <a:noFill/>
          <a:ln w="0">
            <a:noFill/>
            <a:prstDash val="solid"/>
          </a:ln>
        </p:spPr>
        <p:txBody>
          <a:bodyPr anchor="t"/>
          <a:lstStyle/>
          <a:p>
            <a:pPr algn="l">
              <a:buNone/>
            </a:pPr>
            <a:r>
              <a:rPr sz="1275" b="1" i="0">
                <a:solidFill>
                  <a:srgbClr val="FFFFFF"/>
                </a:solidFill>
                <a:latin typeface="Aptos"/>
                <a:ea typeface="Aptos"/>
                <a:cs typeface="Aptos"/>
              </a:rPr>
              <a:t>OCTOBER 13, 2026  •  8:00–9:00 PM ET  •  LIVE ON ZOOM</a:t>
            </a:r>
          </a:p>
        </p:txBody>
      </p:sp>
      <p:sp>
        <p:nvSpPr>
          <p:cNvPr id="6" name="presenters">
            <a:extLst>
              <a:ext uri="{FF2B5EF4-FFF2-40B4-BE49-F238E27FC236}">
                <a16:creationId xmlns:a16="http://schemas.microsoft.com/office/drawing/2014/main" id="{1788E3AD-2043-48C0-B8BE-33CE8B4608D0}"/>
              </a:ext>
            </a:extLst>
          </p:cNvPr>
          <p:cNvSpPr>
            <a:spLocks noGrp="1"/>
          </p:cNvSpPr>
          <p:nvPr/>
        </p:nvSpPr>
        <p:spPr>
          <a:xfrm>
            <a:off x="781050" y="5762625"/>
            <a:ext cx="5715000" cy="266700"/>
          </a:xfrm>
          <a:prstGeom prst="rect">
            <a:avLst/>
          </a:prstGeom>
          <a:noFill/>
          <a:ln w="0">
            <a:noFill/>
            <a:prstDash val="solid"/>
          </a:ln>
        </p:spPr>
        <p:txBody>
          <a:bodyPr anchor="t"/>
          <a:lstStyle/>
          <a:p>
            <a:pPr algn="l">
              <a:buNone/>
            </a:pPr>
            <a:r>
              <a:rPr sz="1425" b="0" i="0">
                <a:solidFill>
                  <a:srgbClr val="D9F2E5"/>
                </a:solidFill>
                <a:latin typeface="Aptos"/>
                <a:ea typeface="Aptos"/>
                <a:cs typeface="Aptos"/>
              </a:rPr>
              <a:t>Thom Duclos • Max Li • Richard Li</a:t>
            </a:r>
          </a:p>
        </p:txBody>
      </p:sp>
      <p:sp>
        <p:nvSpPr>
          <p:cNvPr id="7" name="brand">
            <a:extLst>
              <a:ext uri="{FF2B5EF4-FFF2-40B4-BE49-F238E27FC236}">
                <a16:creationId xmlns:a16="http://schemas.microsoft.com/office/drawing/2014/main" id="{4A6E93A6-C3C2-45BA-8D9A-0937893E7A35}"/>
              </a:ext>
            </a:extLst>
          </p:cNvPr>
          <p:cNvSpPr>
            <a:spLocks noGrp="1"/>
          </p:cNvSpPr>
          <p:nvPr/>
        </p:nvSpPr>
        <p:spPr>
          <a:xfrm>
            <a:off x="742950" y="6372225"/>
            <a:ext cx="1143000" cy="209550"/>
          </a:xfrm>
          <a:prstGeom prst="rect">
            <a:avLst/>
          </a:prstGeom>
          <a:noFill/>
          <a:ln w="0">
            <a:noFill/>
            <a:prstDash val="solid"/>
          </a:ln>
        </p:spPr>
        <p:txBody>
          <a:bodyPr anchor="t"/>
          <a:lstStyle/>
          <a:p>
            <a:pPr algn="l">
              <a:buNone/>
            </a:pPr>
            <a:r>
              <a:rPr sz="1125" b="1" i="0">
                <a:solidFill>
                  <a:srgbClr val="FFFFFF"/>
                </a:solidFill>
                <a:latin typeface="Aptos"/>
                <a:ea typeface="Aptos"/>
                <a:cs typeface="Aptos"/>
              </a:rPr>
              <a:t>BIZ AI</a:t>
            </a:r>
          </a:p>
        </p:txBody>
      </p:sp>
      <p:sp>
        <p:nvSpPr>
          <p:cNvPr id="8" name="page">
            <a:extLst>
              <a:ext uri="{FF2B5EF4-FFF2-40B4-BE49-F238E27FC236}">
                <a16:creationId xmlns:a16="http://schemas.microsoft.com/office/drawing/2014/main" id="{86666D71-4B29-4E33-A3DD-27074C52167A}"/>
              </a:ext>
            </a:extLst>
          </p:cNvPr>
          <p:cNvSpPr>
            <a:spLocks noGrp="1"/>
          </p:cNvSpPr>
          <p:nvPr/>
        </p:nvSpPr>
        <p:spPr>
          <a:xfrm>
            <a:off x="11049000" y="6372225"/>
            <a:ext cx="381000" cy="209550"/>
          </a:xfrm>
          <a:prstGeom prst="rect">
            <a:avLst/>
          </a:prstGeom>
          <a:noFill/>
          <a:ln w="0">
            <a:noFill/>
            <a:prstDash val="solid"/>
          </a:ln>
        </p:spPr>
        <p:txBody>
          <a:bodyPr anchor="t"/>
          <a:lstStyle/>
          <a:p>
            <a:pPr algn="r">
              <a:buNone/>
            </a:pPr>
            <a:r>
              <a:rPr sz="1050" b="1" i="0">
                <a:solidFill>
                  <a:srgbClr val="D9F2E5"/>
                </a:solidFill>
                <a:latin typeface="Aptos"/>
                <a:ea typeface="Aptos"/>
                <a:cs typeface="Aptos"/>
              </a:rPr>
              <a:t>01</a:t>
            </a:r>
          </a:p>
        </p:txBody>
      </p:sp>
    </p:spTree>
    <p:extLst>
      <p:ext uri="{BB962C8B-B14F-4D97-AF65-F5344CB8AC3E}">
        <p14:creationId xmlns:p14="http://schemas.microsoft.com/office/powerpoint/2010/main" val="15296478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7F4ED"/>
        </a:solidFill>
        <a:effectLst/>
      </p:bgPr>
    </p:bg>
    <p:spTree>
      <p:nvGrpSpPr>
        <p:cNvPr id="1" name=""/>
        <p:cNvGrpSpPr/>
        <p:nvPr/>
      </p:nvGrpSpPr>
      <p:grpSpPr>
        <a:xfrm>
          <a:off x="0" y="0"/>
          <a:ext cx="0" cy="0"/>
          <a:chOff x="0" y="0"/>
          <a:chExt cx="0" cy="0"/>
        </a:xfrm>
      </p:grpSpPr>
      <p:sp>
        <p:nvSpPr>
          <p:cNvPr id="11" name="eyebrow">
            <a:extLst>
              <a:ext uri="{FF2B5EF4-FFF2-40B4-BE49-F238E27FC236}">
                <a16:creationId xmlns:a16="http://schemas.microsoft.com/office/drawing/2014/main" id="{46FF24C5-748B-4FDE-AF95-3200D8C88CB8}"/>
              </a:ext>
            </a:extLst>
          </p:cNvPr>
          <p:cNvSpPr>
            <a:spLocks noGrp="1"/>
          </p:cNvSpPr>
          <p:nvPr/>
        </p:nvSpPr>
        <p:spPr>
          <a:xfrm>
            <a:off x="742950" y="552450"/>
            <a:ext cx="6667500" cy="247650"/>
          </a:xfrm>
          <a:prstGeom prst="rect">
            <a:avLst/>
          </a:prstGeom>
          <a:noFill/>
          <a:ln w="0">
            <a:noFill/>
            <a:prstDash val="solid"/>
          </a:ln>
        </p:spPr>
        <p:txBody>
          <a:bodyPr anchor="t"/>
          <a:lstStyle/>
          <a:p>
            <a:pPr algn="l">
              <a:buNone/>
            </a:pPr>
            <a:r>
              <a:rPr sz="1200" b="1" i="0">
                <a:solidFill>
                  <a:srgbClr val="1C6A49"/>
                </a:solidFill>
                <a:latin typeface="Aptos"/>
                <a:ea typeface="Aptos"/>
                <a:cs typeface="Aptos"/>
              </a:rPr>
              <a:t>TONIGHT’S PROMISE</a:t>
            </a:r>
          </a:p>
        </p:txBody>
      </p:sp>
      <p:sp>
        <p:nvSpPr>
          <p:cNvPr id="2" name="slide-title">
            <a:extLst>
              <a:ext uri="{FF2B5EF4-FFF2-40B4-BE49-F238E27FC236}">
                <a16:creationId xmlns:a16="http://schemas.microsoft.com/office/drawing/2014/main" id="{08A11889-F8E9-469B-ADFD-D894BC8F182E}"/>
              </a:ext>
            </a:extLst>
          </p:cNvPr>
          <p:cNvSpPr>
            <a:spLocks noGrp="1"/>
          </p:cNvSpPr>
          <p:nvPr/>
        </p:nvSpPr>
        <p:spPr>
          <a:xfrm>
            <a:off x="742950" y="1047750"/>
            <a:ext cx="10773860" cy="742950"/>
          </a:xfrm>
          <a:prstGeom prst="rect">
            <a:avLst/>
          </a:prstGeom>
          <a:noFill/>
          <a:ln w="0">
            <a:noFill/>
            <a:prstDash val="solid"/>
          </a:ln>
        </p:spPr>
        <p:txBody>
          <a:bodyPr anchor="t"/>
          <a:lstStyle/>
          <a:p>
            <a:pPr algn="l">
              <a:buNone/>
            </a:pPr>
            <a:r>
              <a:rPr sz="4200" b="1" i="0">
                <a:solidFill>
                  <a:srgbClr val="11251D"/>
                </a:solidFill>
                <a:latin typeface="Georgia"/>
                <a:ea typeface="Georgia"/>
                <a:cs typeface="Georgia"/>
              </a:rPr>
              <a:t>One workflow. One responsible next step.</a:t>
            </a:r>
          </a:p>
        </p:txBody>
      </p:sp>
      <p:sp>
        <p:nvSpPr>
          <p:cNvPr id="3" name="claim">
            <a:extLst>
              <a:ext uri="{FF2B5EF4-FFF2-40B4-BE49-F238E27FC236}">
                <a16:creationId xmlns:a16="http://schemas.microsoft.com/office/drawing/2014/main" id="{6C405103-965A-4933-84FC-35B96C17CD34}"/>
              </a:ext>
            </a:extLst>
          </p:cNvPr>
          <p:cNvSpPr>
            <a:spLocks noGrp="1"/>
          </p:cNvSpPr>
          <p:nvPr/>
        </p:nvSpPr>
        <p:spPr>
          <a:xfrm>
            <a:off x="742950" y="2606356"/>
            <a:ext cx="6305550" cy="857250"/>
          </a:xfrm>
          <a:prstGeom prst="rect">
            <a:avLst/>
          </a:prstGeom>
          <a:noFill/>
          <a:ln w="0">
            <a:noFill/>
            <a:prstDash val="solid"/>
          </a:ln>
        </p:spPr>
        <p:txBody>
          <a:bodyPr anchor="t"/>
          <a:lstStyle/>
          <a:p>
            <a:pPr algn="l">
              <a:buNone/>
            </a:pPr>
            <a:r>
              <a:rPr sz="3750" b="1" i="0">
                <a:solidFill>
                  <a:srgbClr val="11251D"/>
                </a:solidFill>
                <a:latin typeface="Georgia"/>
                <a:ea typeface="Georgia"/>
                <a:cs typeface="Georgia"/>
              </a:rPr>
              <a:t>No tool selection required.</a:t>
            </a:r>
          </a:p>
        </p:txBody>
      </p:sp>
      <p:sp>
        <p:nvSpPr>
          <p:cNvPr id="4" name="rule">
            <a:extLst>
              <a:ext uri="{FF2B5EF4-FFF2-40B4-BE49-F238E27FC236}">
                <a16:creationId xmlns:a16="http://schemas.microsoft.com/office/drawing/2014/main" id="{CA667A67-C70A-4C85-B2E6-9FB29C3A92E6}"/>
              </a:ext>
            </a:extLst>
          </p:cNvPr>
          <p:cNvSpPr>
            <a:spLocks noGrp="1"/>
          </p:cNvSpPr>
          <p:nvPr/>
        </p:nvSpPr>
        <p:spPr>
          <a:xfrm>
            <a:off x="742950" y="3917823"/>
            <a:ext cx="2286000" cy="57150"/>
          </a:xfrm>
          <a:prstGeom prst="rect">
            <a:avLst/>
          </a:prstGeom>
          <a:solidFill>
            <a:srgbClr val="1C6A49"/>
          </a:solidFill>
          <a:ln w="0">
            <a:noFill/>
            <a:prstDash val="solid"/>
          </a:ln>
        </p:spPr>
        <p:txBody>
          <a:bodyPr/>
          <a:lstStyle/>
          <a:p>
            <a:endParaRPr/>
          </a:p>
        </p:txBody>
      </p:sp>
      <p:sp>
        <p:nvSpPr>
          <p:cNvPr id="5" name="explanation">
            <a:extLst>
              <a:ext uri="{FF2B5EF4-FFF2-40B4-BE49-F238E27FC236}">
                <a16:creationId xmlns:a16="http://schemas.microsoft.com/office/drawing/2014/main" id="{5D064EF2-DB4B-4A6B-BD00-A791C72B9D40}"/>
              </a:ext>
            </a:extLst>
          </p:cNvPr>
          <p:cNvSpPr>
            <a:spLocks noGrp="1"/>
          </p:cNvSpPr>
          <p:nvPr/>
        </p:nvSpPr>
        <p:spPr>
          <a:xfrm>
            <a:off x="742949" y="4429190"/>
            <a:ext cx="6667499" cy="1143000"/>
          </a:xfrm>
          <a:prstGeom prst="rect">
            <a:avLst/>
          </a:prstGeom>
          <a:noFill/>
          <a:ln w="0">
            <a:noFill/>
            <a:prstDash val="solid"/>
          </a:ln>
        </p:spPr>
        <p:txBody>
          <a:bodyPr anchor="t"/>
          <a:lstStyle/>
          <a:p>
            <a:pPr marL="342900" indent="-342900" algn="l">
              <a:buFont typeface="Wingdings"/>
              <a:buChar char="q"/>
            </a:pPr>
            <a:r>
              <a:rPr sz="1875" b="0" i="0">
                <a:solidFill>
                  <a:srgbClr val="333333"/>
                </a:solidFill>
                <a:latin typeface="Aptos"/>
                <a:ea typeface="Aptos"/>
                <a:cs typeface="Aptos"/>
              </a:rPr>
              <a:t>By 9:00 PM, you will know whether one recurring workflow is ready for a small, controlled AI experiment.</a:t>
            </a:r>
          </a:p>
        </p:txBody>
      </p:sp>
      <p:sp>
        <p:nvSpPr>
          <p:cNvPr id="9" name="brand">
            <a:extLst>
              <a:ext uri="{FF2B5EF4-FFF2-40B4-BE49-F238E27FC236}">
                <a16:creationId xmlns:a16="http://schemas.microsoft.com/office/drawing/2014/main" id="{0864082D-2F14-4B55-AE70-245952E653AD}"/>
              </a:ext>
            </a:extLst>
          </p:cNvPr>
          <p:cNvSpPr>
            <a:spLocks noGrp="1"/>
          </p:cNvSpPr>
          <p:nvPr/>
        </p:nvSpPr>
        <p:spPr>
          <a:xfrm>
            <a:off x="742950" y="6372225"/>
            <a:ext cx="1143000" cy="209550"/>
          </a:xfrm>
          <a:prstGeom prst="rect">
            <a:avLst/>
          </a:prstGeom>
          <a:noFill/>
          <a:ln w="0">
            <a:noFill/>
            <a:prstDash val="solid"/>
          </a:ln>
        </p:spPr>
        <p:txBody>
          <a:bodyPr anchor="t"/>
          <a:lstStyle/>
          <a:p>
            <a:pPr algn="l">
              <a:buNone/>
            </a:pPr>
            <a:r>
              <a:rPr sz="1125" b="1" i="0">
                <a:solidFill>
                  <a:srgbClr val="11251D"/>
                </a:solidFill>
                <a:latin typeface="Aptos"/>
                <a:ea typeface="Aptos"/>
                <a:cs typeface="Aptos"/>
              </a:rPr>
              <a:t>BIZ AI</a:t>
            </a:r>
          </a:p>
        </p:txBody>
      </p:sp>
      <p:sp>
        <p:nvSpPr>
          <p:cNvPr id="10" name="page">
            <a:extLst>
              <a:ext uri="{FF2B5EF4-FFF2-40B4-BE49-F238E27FC236}">
                <a16:creationId xmlns:a16="http://schemas.microsoft.com/office/drawing/2014/main" id="{107B0A6E-FA15-44BA-BBC9-073B800A8B9E}"/>
              </a:ext>
            </a:extLst>
          </p:cNvPr>
          <p:cNvSpPr>
            <a:spLocks noGrp="1"/>
          </p:cNvSpPr>
          <p:nvPr/>
        </p:nvSpPr>
        <p:spPr>
          <a:xfrm>
            <a:off x="11049000" y="6372225"/>
            <a:ext cx="381000" cy="209550"/>
          </a:xfrm>
          <a:prstGeom prst="rect">
            <a:avLst/>
          </a:prstGeom>
          <a:noFill/>
          <a:ln w="0">
            <a:noFill/>
            <a:prstDash val="solid"/>
          </a:ln>
        </p:spPr>
        <p:txBody>
          <a:bodyPr anchor="t"/>
          <a:lstStyle/>
          <a:p>
            <a:pPr algn="r">
              <a:buNone/>
            </a:pPr>
            <a:r>
              <a:rPr sz="1050" b="1" i="0">
                <a:solidFill>
                  <a:srgbClr val="5E6B65"/>
                </a:solidFill>
                <a:latin typeface="Aptos"/>
                <a:ea typeface="Aptos"/>
                <a:cs typeface="Aptos"/>
              </a:rPr>
              <a:t>02</a:t>
            </a:r>
          </a:p>
        </p:txBody>
      </p:sp>
      <p:sp>
        <p:nvSpPr>
          <p:cNvPr id="13" name="rule">
            <a:extLst>
              <a:ext uri="{FF2B5EF4-FFF2-40B4-BE49-F238E27FC236}">
                <a16:creationId xmlns:a16="http://schemas.microsoft.com/office/drawing/2014/main" id="{B6688BB6-3DDB-92BA-2940-0A3BDB1F3BCE}"/>
              </a:ext>
            </a:extLst>
          </p:cNvPr>
          <p:cNvSpPr>
            <a:spLocks noGrp="1"/>
          </p:cNvSpPr>
          <p:nvPr/>
        </p:nvSpPr>
        <p:spPr>
          <a:xfrm>
            <a:off x="7982393" y="3265872"/>
            <a:ext cx="2719351" cy="60830"/>
          </a:xfrm>
          <a:prstGeom prst="rect">
            <a:avLst/>
          </a:prstGeom>
          <a:solidFill>
            <a:srgbClr val="1C6A49"/>
          </a:solidFill>
          <a:ln w="0">
            <a:noFill/>
            <a:prstDash val="solid"/>
          </a:ln>
        </p:spPr>
        <p:txBody>
          <a:bodyPr/>
          <a:lstStyle/>
          <a:p>
            <a:endParaRPr/>
          </a:p>
        </p:txBody>
      </p:sp>
      <p:sp>
        <p:nvSpPr>
          <p:cNvPr id="15" name="poll-cue">
            <a:extLst>
              <a:ext uri="{FF2B5EF4-FFF2-40B4-BE49-F238E27FC236}">
                <a16:creationId xmlns:a16="http://schemas.microsoft.com/office/drawing/2014/main" id="{A056B762-F04D-42C3-F3F7-8E19A0FB7CD6}"/>
              </a:ext>
            </a:extLst>
          </p:cNvPr>
          <p:cNvSpPr>
            <a:spLocks noGrp="1"/>
          </p:cNvSpPr>
          <p:nvPr/>
        </p:nvSpPr>
        <p:spPr>
          <a:xfrm>
            <a:off x="7845757" y="2451484"/>
            <a:ext cx="3181983" cy="2909706"/>
          </a:xfrm>
          <a:prstGeom prst="roundRect">
            <a:avLst>
              <a:gd name="adj" fmla="val 1832"/>
            </a:avLst>
          </a:prstGeom>
          <a:solidFill>
            <a:srgbClr val="D9F2E5"/>
          </a:solidFill>
          <a:ln w="15875" cmpd="sng">
            <a:solidFill>
              <a:srgbClr val="1C6A49"/>
            </a:solidFill>
            <a:prstDash val="solid"/>
          </a:ln>
          <a:effectLst>
            <a:outerShdw blurRad="63500" dist="25400" dir="2700000" algn="tl" rotWithShape="0">
              <a:srgbClr val="000000">
                <a:alpha val="15000"/>
              </a:srgbClr>
            </a:outerShdw>
          </a:effectLst>
        </p:spPr>
        <p:txBody>
          <a:bodyPr/>
          <a:lstStyle/>
          <a:p>
            <a:endParaRPr/>
          </a:p>
        </p:txBody>
      </p:sp>
      <p:sp>
        <p:nvSpPr>
          <p:cNvPr id="17" name="poll-cue-label">
            <a:extLst>
              <a:ext uri="{FF2B5EF4-FFF2-40B4-BE49-F238E27FC236}">
                <a16:creationId xmlns:a16="http://schemas.microsoft.com/office/drawing/2014/main" id="{5D04AF0A-565A-24E6-11E0-15AB3395400C}"/>
              </a:ext>
            </a:extLst>
          </p:cNvPr>
          <p:cNvSpPr>
            <a:spLocks noGrp="1"/>
          </p:cNvSpPr>
          <p:nvPr/>
        </p:nvSpPr>
        <p:spPr>
          <a:xfrm>
            <a:off x="8135180" y="3034981"/>
            <a:ext cx="2913820" cy="1879984"/>
          </a:xfrm>
          <a:prstGeom prst="rect">
            <a:avLst/>
          </a:prstGeom>
          <a:noFill/>
          <a:ln w="0">
            <a:noFill/>
            <a:prstDash val="solid"/>
          </a:ln>
        </p:spPr>
        <p:txBody>
          <a:bodyPr anchor="ctr"/>
          <a:lstStyle/>
          <a:p>
            <a:pPr>
              <a:buNone/>
            </a:pPr>
            <a:r>
              <a:rPr sz="1650" b="1" i="0">
                <a:solidFill>
                  <a:srgbClr val="11251D"/>
                </a:solidFill>
                <a:latin typeface="Aptos"/>
                <a:ea typeface="Aptos"/>
                <a:cs typeface="Aptos"/>
              </a:rPr>
              <a:t>TONIGHT</a:t>
            </a:r>
          </a:p>
          <a:p>
            <a:pPr algn="ctr">
              <a:buNone/>
            </a:pPr>
            <a:endParaRPr sz="1650" b="1">
              <a:solidFill>
                <a:srgbClr val="11251D"/>
              </a:solidFill>
              <a:latin typeface="Aptos"/>
              <a:ea typeface="Aptos"/>
              <a:cs typeface="Aptos"/>
            </a:endParaRPr>
          </a:p>
          <a:p>
            <a:pPr algn="ctr">
              <a:buNone/>
            </a:pPr>
            <a:r>
              <a:t>UNDERSTAND</a:t>
            </a:r>
            <a:endParaRPr sz="1650" b="1" i="0">
              <a:solidFill>
                <a:srgbClr val="11251D"/>
              </a:solidFill>
              <a:latin typeface="Aptos"/>
              <a:ea typeface="Aptos"/>
              <a:cs typeface="Aptos"/>
            </a:endParaRPr>
          </a:p>
          <a:p>
            <a:pPr>
              <a:buNone/>
            </a:pPr>
            <a:r>
              <a:rPr sz="2850" b="1">
                <a:solidFill>
                  <a:srgbClr val="11251D"/>
                </a:solidFill>
                <a:latin typeface="Georgia"/>
                <a:ea typeface="Georgia"/>
                <a:cs typeface="Georgia"/>
              </a:rPr>
              <a:t>BOUND</a:t>
            </a:r>
          </a:p>
          <a:p>
            <a:pPr>
              <a:buNone/>
            </a:pPr>
            <a:r>
              <a:rPr sz="2850" b="1">
                <a:solidFill>
                  <a:srgbClr val="11251D"/>
                </a:solidFill>
                <a:latin typeface="Georgia"/>
                <a:ea typeface="Georgia"/>
                <a:cs typeface="Georgia"/>
              </a:rPr>
              <a:t>CONTROL</a:t>
            </a:r>
          </a:p>
          <a:p>
            <a:pPr>
              <a:buNone/>
            </a:pPr>
            <a:r>
              <a:rPr sz="2850" b="1">
                <a:solidFill>
                  <a:srgbClr val="11251D"/>
                </a:solidFill>
                <a:latin typeface="Georgia"/>
                <a:ea typeface="Georgia"/>
                <a:cs typeface="Georgia"/>
              </a:rPr>
              <a:t>TEST</a:t>
            </a:r>
          </a:p>
        </p:txBody>
      </p:sp>
    </p:spTree>
    <p:extLst>
      <p:ext uri="{BB962C8B-B14F-4D97-AF65-F5344CB8AC3E}">
        <p14:creationId xmlns:p14="http://schemas.microsoft.com/office/powerpoint/2010/main" val="943939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7F4ED"/>
        </a:solidFill>
        <a:effectLst/>
      </p:bgPr>
    </p:bg>
    <p:spTree>
      <p:nvGrpSpPr>
        <p:cNvPr id="1" name=""/>
        <p:cNvGrpSpPr/>
        <p:nvPr/>
      </p:nvGrpSpPr>
      <p:grpSpPr>
        <a:xfrm>
          <a:off x="0" y="0"/>
          <a:ext cx="0" cy="0"/>
          <a:chOff x="0" y="0"/>
          <a:chExt cx="0" cy="0"/>
        </a:xfrm>
      </p:grpSpPr>
      <p:sp>
        <p:nvSpPr>
          <p:cNvPr id="28" name="eyebrow">
            <a:extLst>
              <a:ext uri="{FF2B5EF4-FFF2-40B4-BE49-F238E27FC236}">
                <a16:creationId xmlns:a16="http://schemas.microsoft.com/office/drawing/2014/main" id="{F72090E6-AF8D-382F-187A-C658C41302FE}"/>
              </a:ext>
            </a:extLst>
          </p:cNvPr>
          <p:cNvSpPr>
            <a:spLocks noGrp="1"/>
          </p:cNvSpPr>
          <p:nvPr/>
        </p:nvSpPr>
        <p:spPr>
          <a:xfrm>
            <a:off x="742950" y="552450"/>
            <a:ext cx="6667500" cy="247650"/>
          </a:xfrm>
          <a:prstGeom prst="rect">
            <a:avLst/>
          </a:prstGeom>
          <a:noFill/>
          <a:ln w="0">
            <a:noFill/>
            <a:prstDash val="solid"/>
          </a:ln>
        </p:spPr>
        <p:txBody>
          <a:bodyPr anchor="t"/>
          <a:lstStyle/>
          <a:p>
            <a:pPr algn="l">
              <a:buNone/>
            </a:pPr>
            <a:r>
              <a:rPr sz="1200" b="1" i="0">
                <a:solidFill>
                  <a:srgbClr val="1C6A49"/>
                </a:solidFill>
                <a:latin typeface="Aptos"/>
                <a:ea typeface="Aptos"/>
                <a:cs typeface="Aptos"/>
              </a:rPr>
              <a:t>SESSION 1 → SESSION 2</a:t>
            </a:r>
          </a:p>
        </p:txBody>
      </p:sp>
      <p:sp>
        <p:nvSpPr>
          <p:cNvPr id="2" name="slide-title">
            <a:extLst>
              <a:ext uri="{FF2B5EF4-FFF2-40B4-BE49-F238E27FC236}">
                <a16:creationId xmlns:a16="http://schemas.microsoft.com/office/drawing/2014/main" id="{D5E3732A-0D26-9A85-8B7D-894DA9229711}"/>
              </a:ext>
            </a:extLst>
          </p:cNvPr>
          <p:cNvSpPr>
            <a:spLocks noGrp="1"/>
          </p:cNvSpPr>
          <p:nvPr/>
        </p:nvSpPr>
        <p:spPr>
          <a:xfrm>
            <a:off x="742950" y="1047750"/>
            <a:ext cx="10572750" cy="742950"/>
          </a:xfrm>
          <a:prstGeom prst="rect">
            <a:avLst/>
          </a:prstGeom>
          <a:noFill/>
          <a:ln w="0">
            <a:noFill/>
            <a:prstDash val="solid"/>
          </a:ln>
        </p:spPr>
        <p:txBody>
          <a:bodyPr anchor="t"/>
          <a:lstStyle/>
          <a:p>
            <a:pPr algn="l">
              <a:buNone/>
            </a:pPr>
            <a:r>
              <a:rPr sz="3750" b="1" i="0">
                <a:solidFill>
                  <a:srgbClr val="11251D"/>
                </a:solidFill>
                <a:latin typeface="Georgia"/>
                <a:ea typeface="Georgia"/>
                <a:cs typeface="Georgia"/>
              </a:rPr>
              <a:t>Six literacy shifts become six business actions.</a:t>
            </a:r>
          </a:p>
        </p:txBody>
      </p:sp>
      <p:sp>
        <p:nvSpPr>
          <p:cNvPr id="3" name="rule-copy">
            <a:extLst>
              <a:ext uri="{FF2B5EF4-FFF2-40B4-BE49-F238E27FC236}">
                <a16:creationId xmlns:a16="http://schemas.microsoft.com/office/drawing/2014/main" id="{FF7902EB-E893-25BA-2FB2-0305F31AB43C}"/>
              </a:ext>
            </a:extLst>
          </p:cNvPr>
          <p:cNvSpPr>
            <a:spLocks noGrp="1"/>
          </p:cNvSpPr>
          <p:nvPr/>
        </p:nvSpPr>
        <p:spPr>
          <a:xfrm>
            <a:off x="781050" y="2290763"/>
            <a:ext cx="10287000" cy="590550"/>
          </a:xfrm>
          <a:prstGeom prst="rect">
            <a:avLst/>
          </a:prstGeom>
          <a:noFill/>
          <a:ln w="0">
            <a:noFill/>
            <a:prstDash val="solid"/>
          </a:ln>
        </p:spPr>
        <p:txBody>
          <a:bodyPr anchor="t"/>
          <a:lstStyle/>
          <a:p>
            <a:pPr algn="l">
              <a:buNone/>
            </a:pPr>
            <a:r>
              <a:rPr sz="1800" b="0" i="0">
                <a:solidFill>
                  <a:srgbClr val="333333"/>
                </a:solidFill>
                <a:latin typeface="Aptos"/>
                <a:ea typeface="Aptos"/>
                <a:cs typeface="Aptos"/>
              </a:rPr>
              <a:t>The Canvas converts leadership questions into an operating method.</a:t>
            </a:r>
          </a:p>
        </p:txBody>
      </p:sp>
      <p:sp>
        <p:nvSpPr>
          <p:cNvPr id="24" name="dont-field">
            <a:extLst>
              <a:ext uri="{FF2B5EF4-FFF2-40B4-BE49-F238E27FC236}">
                <a16:creationId xmlns:a16="http://schemas.microsoft.com/office/drawing/2014/main" id="{0DD05A36-910B-5886-A33D-DDB85AF6A396}"/>
              </a:ext>
            </a:extLst>
          </p:cNvPr>
          <p:cNvSpPr>
            <a:spLocks noGrp="1"/>
          </p:cNvSpPr>
          <p:nvPr/>
        </p:nvSpPr>
        <p:spPr>
          <a:xfrm>
            <a:off x="876300" y="3024428"/>
            <a:ext cx="3238500" cy="1291061"/>
          </a:xfrm>
          <a:prstGeom prst="rect">
            <a:avLst/>
          </a:prstGeom>
          <a:solidFill>
            <a:srgbClr val="FFFFFF"/>
          </a:solidFill>
          <a:ln w="19050">
            <a:solidFill>
              <a:srgbClr val="C9D4CC"/>
            </a:solidFill>
            <a:prstDash val="solid"/>
          </a:ln>
        </p:spPr>
        <p:txBody>
          <a:bodyPr/>
          <a:lstStyle/>
          <a:p>
            <a:pPr>
              <a:buNone/>
            </a:pPr>
            <a:r>
              <a:rPr sz="1600" b="1">
                <a:solidFill>
                  <a:srgbClr val="1C6A49"/>
                </a:solidFill>
                <a:latin typeface="Aptos"/>
                <a:ea typeface="Aptos"/>
                <a:cs typeface="Aptos"/>
              </a:rPr>
              <a:t>01 – CONTEXT</a:t>
            </a:r>
          </a:p>
          <a:p>
            <a:pPr>
              <a:buNone/>
            </a:pPr>
            <a:endParaRPr sz="1400" b="1">
              <a:solidFill>
                <a:srgbClr val="1C6A49"/>
              </a:solidFill>
              <a:latin typeface="Georgia"/>
              <a:ea typeface="Georgia"/>
              <a:cs typeface="Georgia"/>
            </a:endParaRPr>
          </a:p>
          <a:p>
            <a:pPr>
              <a:buNone/>
            </a:pPr>
            <a:r>
              <a:rPr b="1">
                <a:solidFill>
                  <a:srgbClr val="000000"/>
                </a:solidFill>
                <a:latin typeface="Georgia"/>
                <a:ea typeface="Georgia"/>
                <a:cs typeface="Georgia"/>
              </a:rPr>
              <a:t>Specify the workflow.</a:t>
            </a:r>
          </a:p>
        </p:txBody>
      </p:sp>
      <p:sp>
        <p:nvSpPr>
          <p:cNvPr id="25" name="dont">
            <a:extLst>
              <a:ext uri="{FF2B5EF4-FFF2-40B4-BE49-F238E27FC236}">
                <a16:creationId xmlns:a16="http://schemas.microsoft.com/office/drawing/2014/main" id="{B0B34127-6352-3466-75C7-BDA1A338D5AF}"/>
              </a:ext>
            </a:extLst>
          </p:cNvPr>
          <p:cNvSpPr>
            <a:spLocks noGrp="1"/>
          </p:cNvSpPr>
          <p:nvPr/>
        </p:nvSpPr>
        <p:spPr>
          <a:xfrm>
            <a:off x="1085850" y="3014904"/>
            <a:ext cx="5100562" cy="266700"/>
          </a:xfrm>
          <a:prstGeom prst="rect">
            <a:avLst/>
          </a:prstGeom>
          <a:noFill/>
          <a:ln w="0">
            <a:noFill/>
            <a:prstDash val="solid"/>
          </a:ln>
        </p:spPr>
        <p:txBody>
          <a:bodyPr anchor="t"/>
          <a:lstStyle/>
          <a:p>
            <a:pPr algn="l">
              <a:buNone/>
            </a:pPr>
            <a:endParaRPr sz="1575" b="1" i="0">
              <a:solidFill>
                <a:srgbClr val="333333"/>
              </a:solidFill>
              <a:latin typeface="Aptos"/>
              <a:ea typeface="Aptos"/>
              <a:cs typeface="Aptos"/>
            </a:endParaRPr>
          </a:p>
        </p:txBody>
      </p:sp>
      <p:sp>
        <p:nvSpPr>
          <p:cNvPr id="26" name="brand">
            <a:extLst>
              <a:ext uri="{FF2B5EF4-FFF2-40B4-BE49-F238E27FC236}">
                <a16:creationId xmlns:a16="http://schemas.microsoft.com/office/drawing/2014/main" id="{6D03A73A-DB59-2F51-524F-938F1DF6276C}"/>
              </a:ext>
            </a:extLst>
          </p:cNvPr>
          <p:cNvSpPr>
            <a:spLocks noGrp="1"/>
          </p:cNvSpPr>
          <p:nvPr/>
        </p:nvSpPr>
        <p:spPr>
          <a:xfrm>
            <a:off x="742950" y="6305550"/>
            <a:ext cx="1143000" cy="209550"/>
          </a:xfrm>
          <a:prstGeom prst="rect">
            <a:avLst/>
          </a:prstGeom>
          <a:noFill/>
          <a:ln w="0">
            <a:noFill/>
            <a:prstDash val="solid"/>
          </a:ln>
        </p:spPr>
        <p:txBody>
          <a:bodyPr anchor="t"/>
          <a:lstStyle/>
          <a:p>
            <a:pPr algn="l">
              <a:buNone/>
            </a:pPr>
            <a:r>
              <a:rPr sz="1125" b="1" i="0">
                <a:solidFill>
                  <a:srgbClr val="11251D"/>
                </a:solidFill>
                <a:latin typeface="Aptos"/>
                <a:ea typeface="Aptos"/>
                <a:cs typeface="Aptos"/>
              </a:rPr>
              <a:t>BIZ AI</a:t>
            </a:r>
          </a:p>
        </p:txBody>
      </p:sp>
      <p:sp>
        <p:nvSpPr>
          <p:cNvPr id="27" name="page">
            <a:extLst>
              <a:ext uri="{FF2B5EF4-FFF2-40B4-BE49-F238E27FC236}">
                <a16:creationId xmlns:a16="http://schemas.microsoft.com/office/drawing/2014/main" id="{77814779-CD24-EF90-FE13-644BEAE052A4}"/>
              </a:ext>
            </a:extLst>
          </p:cNvPr>
          <p:cNvSpPr>
            <a:spLocks noGrp="1"/>
          </p:cNvSpPr>
          <p:nvPr/>
        </p:nvSpPr>
        <p:spPr>
          <a:xfrm>
            <a:off x="6242853" y="3919779"/>
            <a:ext cx="400535" cy="209550"/>
          </a:xfrm>
          <a:prstGeom prst="rect">
            <a:avLst/>
          </a:prstGeom>
          <a:noFill/>
          <a:ln w="0">
            <a:noFill/>
            <a:prstDash val="solid"/>
          </a:ln>
        </p:spPr>
        <p:txBody>
          <a:bodyPr anchor="t"/>
          <a:lstStyle/>
          <a:p>
            <a:pPr algn="r">
              <a:buNone/>
            </a:pPr>
            <a:endParaRPr/>
          </a:p>
        </p:txBody>
      </p:sp>
      <p:sp>
        <p:nvSpPr>
          <p:cNvPr id="30" name="accent-bar">
            <a:extLst>
              <a:ext uri="{FF2B5EF4-FFF2-40B4-BE49-F238E27FC236}">
                <a16:creationId xmlns:a16="http://schemas.microsoft.com/office/drawing/2014/main" id="{28169601-5B9B-11BF-E7E1-7C55A21DAB20}"/>
              </a:ext>
            </a:extLst>
          </p:cNvPr>
          <p:cNvSpPr>
            <a:spLocks noGrp="1"/>
          </p:cNvSpPr>
          <p:nvPr/>
        </p:nvSpPr>
        <p:spPr>
          <a:xfrm>
            <a:off x="876300" y="2895420"/>
            <a:ext cx="3238500" cy="159996"/>
          </a:xfrm>
          <a:prstGeom prst="rect">
            <a:avLst/>
          </a:prstGeom>
          <a:solidFill>
            <a:srgbClr val="1C6A49"/>
          </a:solidFill>
          <a:ln w="0">
            <a:noFill/>
            <a:prstDash val="solid"/>
          </a:ln>
        </p:spPr>
        <p:txBody>
          <a:bodyPr/>
          <a:lstStyle/>
          <a:p>
            <a:endParaRPr/>
          </a:p>
        </p:txBody>
      </p:sp>
      <p:sp>
        <p:nvSpPr>
          <p:cNvPr id="32" name="dont-field">
            <a:extLst>
              <a:ext uri="{FF2B5EF4-FFF2-40B4-BE49-F238E27FC236}">
                <a16:creationId xmlns:a16="http://schemas.microsoft.com/office/drawing/2014/main" id="{BD85BA5D-1161-9BF6-69C0-C6C2697E809E}"/>
              </a:ext>
            </a:extLst>
          </p:cNvPr>
          <p:cNvSpPr>
            <a:spLocks noGrp="1"/>
          </p:cNvSpPr>
          <p:nvPr/>
        </p:nvSpPr>
        <p:spPr>
          <a:xfrm>
            <a:off x="4305300" y="3024428"/>
            <a:ext cx="3238500" cy="1291061"/>
          </a:xfrm>
          <a:prstGeom prst="rect">
            <a:avLst/>
          </a:prstGeom>
          <a:solidFill>
            <a:srgbClr val="FFFFFF"/>
          </a:solidFill>
          <a:ln w="19050">
            <a:solidFill>
              <a:srgbClr val="C9D4CC"/>
            </a:solidFill>
            <a:prstDash val="solid"/>
          </a:ln>
        </p:spPr>
        <p:txBody>
          <a:bodyPr/>
          <a:lstStyle/>
          <a:p>
            <a:pPr>
              <a:buNone/>
            </a:pPr>
            <a:r>
              <a:rPr sz="1600" b="1">
                <a:solidFill>
                  <a:srgbClr val="C18A20"/>
                </a:solidFill>
                <a:latin typeface="Aptos"/>
                <a:ea typeface="Aptos"/>
                <a:cs typeface="Aptos"/>
              </a:rPr>
              <a:t>02 – VERIFICATION</a:t>
            </a:r>
          </a:p>
          <a:p>
            <a:pPr>
              <a:buNone/>
            </a:pPr>
            <a:endParaRPr sz="1400" b="1">
              <a:solidFill>
                <a:srgbClr val="1C6A49"/>
              </a:solidFill>
              <a:latin typeface="Georgia"/>
              <a:ea typeface="Georgia"/>
              <a:cs typeface="Georgia"/>
            </a:endParaRPr>
          </a:p>
          <a:p>
            <a:pPr>
              <a:buNone/>
            </a:pPr>
            <a:r>
              <a:rPr b="1">
                <a:solidFill>
                  <a:srgbClr val="000000"/>
                </a:solidFill>
                <a:latin typeface="Georgia"/>
                <a:ea typeface="Georgia"/>
                <a:cs typeface="Georgia"/>
              </a:rPr>
              <a:t>Name sources and checks.</a:t>
            </a:r>
          </a:p>
        </p:txBody>
      </p:sp>
      <p:sp>
        <p:nvSpPr>
          <p:cNvPr id="34" name="accent-bar">
            <a:extLst>
              <a:ext uri="{FF2B5EF4-FFF2-40B4-BE49-F238E27FC236}">
                <a16:creationId xmlns:a16="http://schemas.microsoft.com/office/drawing/2014/main" id="{B5FD0D5B-9A69-045A-0F48-1AED5863925C}"/>
              </a:ext>
            </a:extLst>
          </p:cNvPr>
          <p:cNvSpPr>
            <a:spLocks noGrp="1"/>
          </p:cNvSpPr>
          <p:nvPr/>
        </p:nvSpPr>
        <p:spPr>
          <a:xfrm>
            <a:off x="4305300" y="2895420"/>
            <a:ext cx="3238500" cy="159996"/>
          </a:xfrm>
          <a:prstGeom prst="rect">
            <a:avLst/>
          </a:prstGeom>
          <a:solidFill>
            <a:srgbClr val="C18A20"/>
          </a:solidFill>
          <a:ln w="0">
            <a:noFill/>
            <a:prstDash val="solid"/>
          </a:ln>
        </p:spPr>
        <p:txBody>
          <a:bodyPr/>
          <a:lstStyle/>
          <a:p>
            <a:endParaRPr/>
          </a:p>
        </p:txBody>
      </p:sp>
      <p:sp>
        <p:nvSpPr>
          <p:cNvPr id="36" name="page">
            <a:extLst>
              <a:ext uri="{FF2B5EF4-FFF2-40B4-BE49-F238E27FC236}">
                <a16:creationId xmlns:a16="http://schemas.microsoft.com/office/drawing/2014/main" id="{D407418D-3019-BEED-0F6D-CDBDF5646EEC}"/>
              </a:ext>
            </a:extLst>
          </p:cNvPr>
          <p:cNvSpPr>
            <a:spLocks noGrp="1"/>
          </p:cNvSpPr>
          <p:nvPr/>
        </p:nvSpPr>
        <p:spPr>
          <a:xfrm>
            <a:off x="9671853" y="3905672"/>
            <a:ext cx="400535" cy="209550"/>
          </a:xfrm>
          <a:prstGeom prst="rect">
            <a:avLst/>
          </a:prstGeom>
          <a:noFill/>
          <a:ln w="0">
            <a:noFill/>
            <a:prstDash val="solid"/>
          </a:ln>
        </p:spPr>
        <p:txBody>
          <a:bodyPr anchor="t"/>
          <a:lstStyle/>
          <a:p>
            <a:pPr algn="r">
              <a:buNone/>
            </a:pPr>
            <a:endParaRPr/>
          </a:p>
        </p:txBody>
      </p:sp>
      <p:sp>
        <p:nvSpPr>
          <p:cNvPr id="38" name="dont-field">
            <a:extLst>
              <a:ext uri="{FF2B5EF4-FFF2-40B4-BE49-F238E27FC236}">
                <a16:creationId xmlns:a16="http://schemas.microsoft.com/office/drawing/2014/main" id="{2DFE86AF-210E-25A1-632D-4C84BC746656}"/>
              </a:ext>
            </a:extLst>
          </p:cNvPr>
          <p:cNvSpPr>
            <a:spLocks noGrp="1"/>
          </p:cNvSpPr>
          <p:nvPr/>
        </p:nvSpPr>
        <p:spPr>
          <a:xfrm>
            <a:off x="7734300" y="3010321"/>
            <a:ext cx="3238500" cy="1305168"/>
          </a:xfrm>
          <a:prstGeom prst="rect">
            <a:avLst/>
          </a:prstGeom>
          <a:solidFill>
            <a:srgbClr val="FFFFFF"/>
          </a:solidFill>
          <a:ln w="19050">
            <a:solidFill>
              <a:srgbClr val="C9D4CC"/>
            </a:solidFill>
            <a:prstDash val="solid"/>
          </a:ln>
        </p:spPr>
        <p:txBody>
          <a:bodyPr/>
          <a:lstStyle/>
          <a:p>
            <a:pPr>
              <a:buNone/>
            </a:pPr>
            <a:r>
              <a:rPr sz="1600" b="1">
                <a:solidFill>
                  <a:srgbClr val="6F4AA1"/>
                </a:solidFill>
                <a:latin typeface="Aptos"/>
                <a:ea typeface="Aptos"/>
                <a:cs typeface="Aptos"/>
              </a:rPr>
              <a:t>03 – INFORMATION</a:t>
            </a:r>
          </a:p>
          <a:p>
            <a:pPr>
              <a:buNone/>
            </a:pPr>
            <a:endParaRPr sz="1400" b="1">
              <a:solidFill>
                <a:srgbClr val="1C6A49"/>
              </a:solidFill>
              <a:latin typeface="Georgia"/>
              <a:ea typeface="Georgia"/>
              <a:cs typeface="Georgia"/>
            </a:endParaRPr>
          </a:p>
          <a:p>
            <a:pPr>
              <a:buNone/>
            </a:pPr>
            <a:r>
              <a:rPr b="1">
                <a:solidFill>
                  <a:srgbClr val="000000"/>
                </a:solidFill>
                <a:latin typeface="Georgia"/>
                <a:ea typeface="Georgia"/>
                <a:cs typeface="Georgia"/>
              </a:rPr>
              <a:t>Confirm permitted use.</a:t>
            </a:r>
          </a:p>
        </p:txBody>
      </p:sp>
      <p:sp>
        <p:nvSpPr>
          <p:cNvPr id="40" name="accent-bar">
            <a:extLst>
              <a:ext uri="{FF2B5EF4-FFF2-40B4-BE49-F238E27FC236}">
                <a16:creationId xmlns:a16="http://schemas.microsoft.com/office/drawing/2014/main" id="{981DB175-31FD-C8AD-783D-924314C5C0F9}"/>
              </a:ext>
            </a:extLst>
          </p:cNvPr>
          <p:cNvSpPr>
            <a:spLocks noGrp="1"/>
          </p:cNvSpPr>
          <p:nvPr/>
        </p:nvSpPr>
        <p:spPr>
          <a:xfrm>
            <a:off x="7734300" y="2881313"/>
            <a:ext cx="3238500" cy="159996"/>
          </a:xfrm>
          <a:prstGeom prst="rect">
            <a:avLst/>
          </a:prstGeom>
          <a:solidFill>
            <a:srgbClr val="6F4AA1"/>
          </a:solidFill>
          <a:ln w="0">
            <a:noFill/>
            <a:prstDash val="solid"/>
          </a:ln>
        </p:spPr>
        <p:txBody>
          <a:bodyPr/>
          <a:lstStyle/>
          <a:p>
            <a:endParaRPr/>
          </a:p>
        </p:txBody>
      </p:sp>
      <p:sp>
        <p:nvSpPr>
          <p:cNvPr id="42" name="dont-field">
            <a:extLst>
              <a:ext uri="{FF2B5EF4-FFF2-40B4-BE49-F238E27FC236}">
                <a16:creationId xmlns:a16="http://schemas.microsoft.com/office/drawing/2014/main" id="{17892D8E-1DB5-5650-6BE6-50BD9369486F}"/>
              </a:ext>
            </a:extLst>
          </p:cNvPr>
          <p:cNvSpPr>
            <a:spLocks noGrp="1"/>
          </p:cNvSpPr>
          <p:nvPr/>
        </p:nvSpPr>
        <p:spPr>
          <a:xfrm>
            <a:off x="876300" y="4578088"/>
            <a:ext cx="3238500" cy="1291061"/>
          </a:xfrm>
          <a:prstGeom prst="rect">
            <a:avLst/>
          </a:prstGeom>
          <a:solidFill>
            <a:srgbClr val="FFFFFF"/>
          </a:solidFill>
          <a:ln w="19050">
            <a:solidFill>
              <a:srgbClr val="C9D4CC"/>
            </a:solidFill>
            <a:prstDash val="solid"/>
          </a:ln>
        </p:spPr>
        <p:txBody>
          <a:bodyPr/>
          <a:lstStyle/>
          <a:p>
            <a:pPr>
              <a:buNone/>
            </a:pPr>
            <a:r>
              <a:rPr sz="1600" b="1">
                <a:solidFill>
                  <a:srgbClr val="C45E2D"/>
                </a:solidFill>
                <a:latin typeface="Aptos"/>
                <a:ea typeface="Aptos"/>
                <a:cs typeface="Aptos"/>
              </a:rPr>
              <a:t>04 – INQUIRY</a:t>
            </a:r>
          </a:p>
          <a:p>
            <a:pPr>
              <a:buNone/>
            </a:pPr>
            <a:endParaRPr sz="1400" b="1">
              <a:solidFill>
                <a:srgbClr val="1C6A49"/>
              </a:solidFill>
              <a:latin typeface="Georgia"/>
              <a:ea typeface="Georgia"/>
              <a:cs typeface="Georgia"/>
            </a:endParaRPr>
          </a:p>
          <a:p>
            <a:pPr>
              <a:buNone/>
            </a:pPr>
            <a:r>
              <a:rPr b="1">
                <a:solidFill>
                  <a:srgbClr val="000000"/>
                </a:solidFill>
                <a:latin typeface="Georgia"/>
                <a:ea typeface="Georgia"/>
                <a:cs typeface="Georgia"/>
              </a:rPr>
              <a:t>Investigate the friction.</a:t>
            </a:r>
          </a:p>
        </p:txBody>
      </p:sp>
      <p:sp>
        <p:nvSpPr>
          <p:cNvPr id="44" name="dont">
            <a:extLst>
              <a:ext uri="{FF2B5EF4-FFF2-40B4-BE49-F238E27FC236}">
                <a16:creationId xmlns:a16="http://schemas.microsoft.com/office/drawing/2014/main" id="{981B3710-649D-E121-7F10-6FA08B8BAB7F}"/>
              </a:ext>
            </a:extLst>
          </p:cNvPr>
          <p:cNvSpPr>
            <a:spLocks noGrp="1"/>
          </p:cNvSpPr>
          <p:nvPr/>
        </p:nvSpPr>
        <p:spPr>
          <a:xfrm>
            <a:off x="1085850" y="4568564"/>
            <a:ext cx="5100562" cy="266700"/>
          </a:xfrm>
          <a:prstGeom prst="rect">
            <a:avLst/>
          </a:prstGeom>
          <a:noFill/>
          <a:ln w="0">
            <a:noFill/>
            <a:prstDash val="solid"/>
          </a:ln>
        </p:spPr>
        <p:txBody>
          <a:bodyPr anchor="t"/>
          <a:lstStyle/>
          <a:p>
            <a:pPr algn="l">
              <a:buNone/>
            </a:pPr>
            <a:endParaRPr sz="1575" b="1" i="0">
              <a:solidFill>
                <a:srgbClr val="333333"/>
              </a:solidFill>
              <a:latin typeface="Aptos"/>
              <a:ea typeface="Aptos"/>
              <a:cs typeface="Aptos"/>
            </a:endParaRPr>
          </a:p>
        </p:txBody>
      </p:sp>
      <p:sp>
        <p:nvSpPr>
          <p:cNvPr id="46" name="page">
            <a:extLst>
              <a:ext uri="{FF2B5EF4-FFF2-40B4-BE49-F238E27FC236}">
                <a16:creationId xmlns:a16="http://schemas.microsoft.com/office/drawing/2014/main" id="{3747488B-18E0-E72C-350E-D3DA16C38F9D}"/>
              </a:ext>
            </a:extLst>
          </p:cNvPr>
          <p:cNvSpPr>
            <a:spLocks noGrp="1"/>
          </p:cNvSpPr>
          <p:nvPr/>
        </p:nvSpPr>
        <p:spPr>
          <a:xfrm>
            <a:off x="6242853" y="5473439"/>
            <a:ext cx="400535" cy="209550"/>
          </a:xfrm>
          <a:prstGeom prst="rect">
            <a:avLst/>
          </a:prstGeom>
          <a:noFill/>
          <a:ln w="0">
            <a:noFill/>
            <a:prstDash val="solid"/>
          </a:ln>
        </p:spPr>
        <p:txBody>
          <a:bodyPr anchor="t"/>
          <a:lstStyle/>
          <a:p>
            <a:pPr algn="r">
              <a:buNone/>
            </a:pPr>
            <a:endParaRPr/>
          </a:p>
        </p:txBody>
      </p:sp>
      <p:sp>
        <p:nvSpPr>
          <p:cNvPr id="48" name="accent-bar">
            <a:extLst>
              <a:ext uri="{FF2B5EF4-FFF2-40B4-BE49-F238E27FC236}">
                <a16:creationId xmlns:a16="http://schemas.microsoft.com/office/drawing/2014/main" id="{471194F5-58D4-E614-3D98-426E6C46C484}"/>
              </a:ext>
            </a:extLst>
          </p:cNvPr>
          <p:cNvSpPr>
            <a:spLocks noGrp="1"/>
          </p:cNvSpPr>
          <p:nvPr/>
        </p:nvSpPr>
        <p:spPr>
          <a:xfrm>
            <a:off x="876300" y="4449080"/>
            <a:ext cx="3238500" cy="159996"/>
          </a:xfrm>
          <a:prstGeom prst="rect">
            <a:avLst/>
          </a:prstGeom>
          <a:solidFill>
            <a:srgbClr val="C45E2D"/>
          </a:solidFill>
          <a:ln w="0">
            <a:noFill/>
            <a:prstDash val="solid"/>
          </a:ln>
        </p:spPr>
        <p:txBody>
          <a:bodyPr/>
          <a:lstStyle/>
          <a:p>
            <a:endParaRPr/>
          </a:p>
        </p:txBody>
      </p:sp>
      <p:sp>
        <p:nvSpPr>
          <p:cNvPr id="50" name="dont-field">
            <a:extLst>
              <a:ext uri="{FF2B5EF4-FFF2-40B4-BE49-F238E27FC236}">
                <a16:creationId xmlns:a16="http://schemas.microsoft.com/office/drawing/2014/main" id="{FE6F3263-23EB-D4B9-AEBD-B9E9FB09011B}"/>
              </a:ext>
            </a:extLst>
          </p:cNvPr>
          <p:cNvSpPr>
            <a:spLocks noGrp="1"/>
          </p:cNvSpPr>
          <p:nvPr/>
        </p:nvSpPr>
        <p:spPr>
          <a:xfrm>
            <a:off x="4305300" y="4578088"/>
            <a:ext cx="3238500" cy="1291061"/>
          </a:xfrm>
          <a:prstGeom prst="rect">
            <a:avLst/>
          </a:prstGeom>
          <a:solidFill>
            <a:srgbClr val="FFFFFF"/>
          </a:solidFill>
          <a:ln w="19050">
            <a:solidFill>
              <a:srgbClr val="C9D4CC"/>
            </a:solidFill>
            <a:prstDash val="solid"/>
          </a:ln>
        </p:spPr>
        <p:txBody>
          <a:bodyPr/>
          <a:lstStyle/>
          <a:p>
            <a:pPr>
              <a:buNone/>
            </a:pPr>
            <a:r>
              <a:rPr sz="1600" b="1">
                <a:solidFill>
                  <a:srgbClr val="3B8A62"/>
                </a:solidFill>
                <a:latin typeface="Aptos"/>
                <a:ea typeface="Aptos"/>
                <a:cs typeface="Aptos"/>
              </a:rPr>
              <a:t>05 – ACCOUNTABILITY</a:t>
            </a:r>
          </a:p>
          <a:p>
            <a:pPr>
              <a:buNone/>
            </a:pPr>
            <a:endParaRPr sz="1400" b="1">
              <a:solidFill>
                <a:srgbClr val="1C6A49"/>
              </a:solidFill>
              <a:latin typeface="Georgia"/>
              <a:ea typeface="Georgia"/>
              <a:cs typeface="Georgia"/>
            </a:endParaRPr>
          </a:p>
          <a:p>
            <a:pPr>
              <a:buNone/>
            </a:pPr>
            <a:r>
              <a:rPr b="1">
                <a:solidFill>
                  <a:srgbClr val="000000"/>
                </a:solidFill>
                <a:latin typeface="Georgia"/>
                <a:ea typeface="Georgia"/>
                <a:cs typeface="Georgia"/>
              </a:rPr>
              <a:t>Name reviewer and authority.</a:t>
            </a:r>
          </a:p>
        </p:txBody>
      </p:sp>
      <p:sp>
        <p:nvSpPr>
          <p:cNvPr id="52" name="accent-bar">
            <a:extLst>
              <a:ext uri="{FF2B5EF4-FFF2-40B4-BE49-F238E27FC236}">
                <a16:creationId xmlns:a16="http://schemas.microsoft.com/office/drawing/2014/main" id="{D73DC0C4-6074-2B77-560F-6983E3BC1709}"/>
              </a:ext>
            </a:extLst>
          </p:cNvPr>
          <p:cNvSpPr>
            <a:spLocks noGrp="1"/>
          </p:cNvSpPr>
          <p:nvPr/>
        </p:nvSpPr>
        <p:spPr>
          <a:xfrm>
            <a:off x="4305300" y="4449080"/>
            <a:ext cx="3238500" cy="159996"/>
          </a:xfrm>
          <a:prstGeom prst="rect">
            <a:avLst/>
          </a:prstGeom>
          <a:solidFill>
            <a:srgbClr val="3B8A62"/>
          </a:solidFill>
          <a:ln w="0">
            <a:noFill/>
            <a:prstDash val="solid"/>
          </a:ln>
        </p:spPr>
        <p:txBody>
          <a:bodyPr/>
          <a:lstStyle/>
          <a:p>
            <a:endParaRPr/>
          </a:p>
        </p:txBody>
      </p:sp>
      <p:sp>
        <p:nvSpPr>
          <p:cNvPr id="54" name="page">
            <a:extLst>
              <a:ext uri="{FF2B5EF4-FFF2-40B4-BE49-F238E27FC236}">
                <a16:creationId xmlns:a16="http://schemas.microsoft.com/office/drawing/2014/main" id="{CB3FC73E-9EBA-3BCD-B444-94B192AE506B}"/>
              </a:ext>
            </a:extLst>
          </p:cNvPr>
          <p:cNvSpPr>
            <a:spLocks noGrp="1"/>
          </p:cNvSpPr>
          <p:nvPr/>
        </p:nvSpPr>
        <p:spPr>
          <a:xfrm>
            <a:off x="9671853" y="5459332"/>
            <a:ext cx="400535" cy="209550"/>
          </a:xfrm>
          <a:prstGeom prst="rect">
            <a:avLst/>
          </a:prstGeom>
          <a:noFill/>
          <a:ln w="0">
            <a:noFill/>
            <a:prstDash val="solid"/>
          </a:ln>
        </p:spPr>
        <p:txBody>
          <a:bodyPr anchor="t"/>
          <a:lstStyle/>
          <a:p>
            <a:pPr algn="r">
              <a:buNone/>
            </a:pPr>
            <a:endParaRPr/>
          </a:p>
        </p:txBody>
      </p:sp>
      <p:sp>
        <p:nvSpPr>
          <p:cNvPr id="56" name="dont-field">
            <a:extLst>
              <a:ext uri="{FF2B5EF4-FFF2-40B4-BE49-F238E27FC236}">
                <a16:creationId xmlns:a16="http://schemas.microsoft.com/office/drawing/2014/main" id="{17D5D877-A81B-1CF8-E402-B2E5112E39FD}"/>
              </a:ext>
            </a:extLst>
          </p:cNvPr>
          <p:cNvSpPr>
            <a:spLocks noGrp="1"/>
          </p:cNvSpPr>
          <p:nvPr/>
        </p:nvSpPr>
        <p:spPr>
          <a:xfrm>
            <a:off x="7734300" y="4563981"/>
            <a:ext cx="3238500" cy="1305168"/>
          </a:xfrm>
          <a:prstGeom prst="rect">
            <a:avLst/>
          </a:prstGeom>
          <a:solidFill>
            <a:srgbClr val="FFFFFF"/>
          </a:solidFill>
          <a:ln w="19050">
            <a:solidFill>
              <a:srgbClr val="C9D4CC"/>
            </a:solidFill>
            <a:prstDash val="solid"/>
          </a:ln>
        </p:spPr>
        <p:txBody>
          <a:bodyPr/>
          <a:lstStyle/>
          <a:p>
            <a:pPr>
              <a:buNone/>
            </a:pPr>
            <a:r>
              <a:rPr sz="1600" b="1">
                <a:solidFill>
                  <a:srgbClr val="2D6FA6"/>
                </a:solidFill>
                <a:latin typeface="Aptos"/>
                <a:ea typeface="Aptos"/>
                <a:cs typeface="Aptos"/>
              </a:rPr>
              <a:t>06 – EXPERIMENTATION</a:t>
            </a:r>
          </a:p>
          <a:p>
            <a:pPr>
              <a:buNone/>
            </a:pPr>
            <a:endParaRPr sz="1400" b="1">
              <a:solidFill>
                <a:srgbClr val="1C6A49"/>
              </a:solidFill>
              <a:latin typeface="Georgia"/>
              <a:ea typeface="Georgia"/>
              <a:cs typeface="Georgia"/>
            </a:endParaRPr>
          </a:p>
          <a:p>
            <a:pPr>
              <a:buNone/>
            </a:pPr>
            <a:r>
              <a:rPr b="1">
                <a:solidFill>
                  <a:srgbClr val="000000"/>
                </a:solidFill>
                <a:latin typeface="Georgia"/>
                <a:ea typeface="Georgia"/>
                <a:cs typeface="Georgia"/>
              </a:rPr>
              <a:t>Design a measured test.</a:t>
            </a:r>
          </a:p>
        </p:txBody>
      </p:sp>
      <p:sp>
        <p:nvSpPr>
          <p:cNvPr id="58" name="accent-bar">
            <a:extLst>
              <a:ext uri="{FF2B5EF4-FFF2-40B4-BE49-F238E27FC236}">
                <a16:creationId xmlns:a16="http://schemas.microsoft.com/office/drawing/2014/main" id="{8084C0CA-CD3E-3C8B-F4AF-D5F3789E887B}"/>
              </a:ext>
            </a:extLst>
          </p:cNvPr>
          <p:cNvSpPr>
            <a:spLocks noGrp="1"/>
          </p:cNvSpPr>
          <p:nvPr/>
        </p:nvSpPr>
        <p:spPr>
          <a:xfrm>
            <a:off x="7734300" y="4434973"/>
            <a:ext cx="3238500" cy="159996"/>
          </a:xfrm>
          <a:prstGeom prst="rect">
            <a:avLst/>
          </a:prstGeom>
          <a:solidFill>
            <a:srgbClr val="2D6FA6"/>
          </a:solidFill>
          <a:ln w="0">
            <a:noFill/>
            <a:prstDash val="solid"/>
          </a:ln>
        </p:spPr>
        <p:txBody>
          <a:bodyPr/>
          <a:lstStyle/>
          <a:p>
            <a:endParaRPr/>
          </a:p>
        </p:txBody>
      </p:sp>
      <p:sp>
        <p:nvSpPr>
          <p:cNvPr id="60" name="page">
            <a:extLst>
              <a:ext uri="{FF2B5EF4-FFF2-40B4-BE49-F238E27FC236}">
                <a16:creationId xmlns:a16="http://schemas.microsoft.com/office/drawing/2014/main" id="{E2A80AF2-0F34-B08D-6411-06B8D66F34A6}"/>
              </a:ext>
            </a:extLst>
          </p:cNvPr>
          <p:cNvSpPr>
            <a:spLocks noGrp="1"/>
          </p:cNvSpPr>
          <p:nvPr/>
        </p:nvSpPr>
        <p:spPr>
          <a:xfrm>
            <a:off x="11068050" y="6305550"/>
            <a:ext cx="381000" cy="209550"/>
          </a:xfrm>
          <a:prstGeom prst="rect">
            <a:avLst/>
          </a:prstGeom>
          <a:noFill/>
          <a:ln w="0">
            <a:noFill/>
            <a:prstDash val="solid"/>
          </a:ln>
        </p:spPr>
        <p:txBody>
          <a:bodyPr anchor="t"/>
          <a:lstStyle/>
          <a:p>
            <a:pPr algn="r">
              <a:buNone/>
            </a:pPr>
            <a:r>
              <a:rPr sz="1050" b="1" i="0">
                <a:solidFill>
                  <a:srgbClr val="5E6B65"/>
                </a:solidFill>
                <a:latin typeface="Aptos"/>
                <a:ea typeface="Aptos"/>
                <a:cs typeface="Aptos"/>
              </a:rPr>
              <a:t>03</a:t>
            </a:r>
          </a:p>
        </p:txBody>
      </p:sp>
    </p:spTree>
    <p:extLst>
      <p:ext uri="{BB962C8B-B14F-4D97-AF65-F5344CB8AC3E}">
        <p14:creationId xmlns:p14="http://schemas.microsoft.com/office/powerpoint/2010/main" val="40351930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3" name="eyebrow">
            <a:extLst>
              <a:ext uri="{FF2B5EF4-FFF2-40B4-BE49-F238E27FC236}">
                <a16:creationId xmlns:a16="http://schemas.microsoft.com/office/drawing/2014/main" id="{DBF2C6EE-204E-4196-8FDC-506C4996DC40}"/>
              </a:ext>
            </a:extLst>
          </p:cNvPr>
          <p:cNvSpPr>
            <a:spLocks noGrp="1"/>
          </p:cNvSpPr>
          <p:nvPr/>
        </p:nvSpPr>
        <p:spPr>
          <a:xfrm>
            <a:off x="742950" y="552450"/>
            <a:ext cx="6667500" cy="247650"/>
          </a:xfrm>
          <a:prstGeom prst="rect">
            <a:avLst/>
          </a:prstGeom>
          <a:noFill/>
          <a:ln w="0">
            <a:noFill/>
            <a:prstDash val="solid"/>
          </a:ln>
        </p:spPr>
        <p:txBody>
          <a:bodyPr anchor="t"/>
          <a:lstStyle/>
          <a:p>
            <a:pPr algn="l">
              <a:buNone/>
            </a:pPr>
            <a:r>
              <a:rPr sz="1200" b="1" i="0">
                <a:solidFill>
                  <a:srgbClr val="C00000"/>
                </a:solidFill>
                <a:latin typeface="Aptos"/>
                <a:ea typeface="Aptos"/>
                <a:cs typeface="Aptos"/>
              </a:rPr>
              <a:t>LIVE POLL</a:t>
            </a:r>
          </a:p>
        </p:txBody>
      </p:sp>
      <p:sp>
        <p:nvSpPr>
          <p:cNvPr id="2" name="slide-title">
            <a:extLst>
              <a:ext uri="{FF2B5EF4-FFF2-40B4-BE49-F238E27FC236}">
                <a16:creationId xmlns:a16="http://schemas.microsoft.com/office/drawing/2014/main" id="{ACD11834-E3C9-4169-9DFF-C5FD97BF7F55}"/>
              </a:ext>
            </a:extLst>
          </p:cNvPr>
          <p:cNvSpPr>
            <a:spLocks noGrp="1"/>
          </p:cNvSpPr>
          <p:nvPr/>
        </p:nvSpPr>
        <p:spPr>
          <a:xfrm>
            <a:off x="742950" y="690563"/>
            <a:ext cx="10572750" cy="742950"/>
          </a:xfrm>
          <a:prstGeom prst="rect">
            <a:avLst/>
          </a:prstGeom>
          <a:noFill/>
          <a:ln w="0">
            <a:noFill/>
            <a:prstDash val="solid"/>
          </a:ln>
        </p:spPr>
        <p:txBody>
          <a:bodyPr anchor="t"/>
          <a:lstStyle/>
          <a:p>
            <a:pPr algn="l">
              <a:buNone/>
            </a:pPr>
            <a:r>
              <a:rPr sz="3750" b="1" i="0">
                <a:solidFill>
                  <a:srgbClr val="11251D"/>
                </a:solidFill>
                <a:latin typeface="Georgia"/>
                <a:ea typeface="Georgia"/>
                <a:cs typeface="Georgia"/>
              </a:rPr>
              <a:t>Where does recurring work create the most friction?</a:t>
            </a:r>
          </a:p>
        </p:txBody>
      </p:sp>
      <p:sp>
        <p:nvSpPr>
          <p:cNvPr id="3" name="instruction">
            <a:extLst>
              <a:ext uri="{FF2B5EF4-FFF2-40B4-BE49-F238E27FC236}">
                <a16:creationId xmlns:a16="http://schemas.microsoft.com/office/drawing/2014/main" id="{F5E99967-0AB0-4C50-BC95-22AD50213B11}"/>
              </a:ext>
            </a:extLst>
          </p:cNvPr>
          <p:cNvSpPr>
            <a:spLocks noGrp="1"/>
          </p:cNvSpPr>
          <p:nvPr/>
        </p:nvSpPr>
        <p:spPr>
          <a:xfrm>
            <a:off x="781050" y="1952625"/>
            <a:ext cx="9525000" cy="428625"/>
          </a:xfrm>
          <a:prstGeom prst="rect">
            <a:avLst/>
          </a:prstGeom>
          <a:noFill/>
          <a:ln w="0">
            <a:noFill/>
            <a:prstDash val="solid"/>
          </a:ln>
        </p:spPr>
        <p:txBody>
          <a:bodyPr anchor="t"/>
          <a:lstStyle/>
          <a:p>
            <a:pPr algn="l">
              <a:buNone/>
            </a:pPr>
            <a:r>
              <a:rPr sz="1725" b="0" i="0">
                <a:solidFill>
                  <a:srgbClr val="333333"/>
                </a:solidFill>
                <a:latin typeface="Aptos"/>
                <a:ea typeface="Aptos"/>
                <a:cs typeface="Aptos"/>
              </a:rPr>
              <a:t>Choose the closest answer. Focus on the work—not the AI tool.</a:t>
            </a:r>
          </a:p>
        </p:txBody>
      </p:sp>
      <p:sp>
        <p:nvSpPr>
          <p:cNvPr id="4" name="option-letter">
            <a:extLst>
              <a:ext uri="{FF2B5EF4-FFF2-40B4-BE49-F238E27FC236}">
                <a16:creationId xmlns:a16="http://schemas.microsoft.com/office/drawing/2014/main" id="{D3340FB7-544B-4B72-A647-6030AE507233}"/>
              </a:ext>
            </a:extLst>
          </p:cNvPr>
          <p:cNvSpPr>
            <a:spLocks noGrp="1"/>
          </p:cNvSpPr>
          <p:nvPr/>
        </p:nvSpPr>
        <p:spPr>
          <a:xfrm>
            <a:off x="3409950" y="2809875"/>
            <a:ext cx="400050" cy="381000"/>
          </a:xfrm>
          <a:prstGeom prst="rect">
            <a:avLst/>
          </a:prstGeom>
          <a:noFill/>
          <a:ln w="0">
            <a:noFill/>
            <a:prstDash val="solid"/>
          </a:ln>
        </p:spPr>
        <p:txBody>
          <a:bodyPr anchor="t"/>
          <a:lstStyle/>
          <a:p>
            <a:pPr algn="ctr">
              <a:buNone/>
            </a:pPr>
            <a:r>
              <a:rPr sz="1800" b="1" i="0">
                <a:solidFill>
                  <a:srgbClr val="1C6A49"/>
                </a:solidFill>
                <a:latin typeface="Aptos"/>
                <a:ea typeface="Aptos"/>
                <a:cs typeface="Aptos"/>
              </a:rPr>
              <a:t>A</a:t>
            </a:r>
          </a:p>
        </p:txBody>
      </p:sp>
      <p:sp>
        <p:nvSpPr>
          <p:cNvPr id="5" name="option">
            <a:extLst>
              <a:ext uri="{FF2B5EF4-FFF2-40B4-BE49-F238E27FC236}">
                <a16:creationId xmlns:a16="http://schemas.microsoft.com/office/drawing/2014/main" id="{11283AF0-38EE-4940-BE1C-9E238AE336BD}"/>
              </a:ext>
            </a:extLst>
          </p:cNvPr>
          <p:cNvSpPr>
            <a:spLocks noGrp="1"/>
          </p:cNvSpPr>
          <p:nvPr/>
        </p:nvSpPr>
        <p:spPr>
          <a:xfrm>
            <a:off x="4076700" y="2809875"/>
            <a:ext cx="6858000" cy="381000"/>
          </a:xfrm>
          <a:prstGeom prst="rect">
            <a:avLst/>
          </a:prstGeom>
          <a:noFill/>
          <a:ln w="0">
            <a:noFill/>
            <a:prstDash val="solid"/>
          </a:ln>
        </p:spPr>
        <p:txBody>
          <a:bodyPr anchor="t"/>
          <a:lstStyle/>
          <a:p>
            <a:pPr algn="l">
              <a:buNone/>
            </a:pPr>
            <a:r>
              <a:rPr sz="2025" b="1" i="0">
                <a:solidFill>
                  <a:srgbClr val="11251D"/>
                </a:solidFill>
                <a:latin typeface="Aptos"/>
                <a:ea typeface="Aptos"/>
                <a:cs typeface="Aptos"/>
              </a:rPr>
              <a:t>Customer communication</a:t>
            </a:r>
          </a:p>
        </p:txBody>
      </p:sp>
      <p:sp>
        <p:nvSpPr>
          <p:cNvPr id="6" name="rule">
            <a:extLst>
              <a:ext uri="{FF2B5EF4-FFF2-40B4-BE49-F238E27FC236}">
                <a16:creationId xmlns:a16="http://schemas.microsoft.com/office/drawing/2014/main" id="{E1456A41-7172-4D81-AD2E-0ADC0CC4B7DC}"/>
              </a:ext>
            </a:extLst>
          </p:cNvPr>
          <p:cNvSpPr>
            <a:spLocks noGrp="1"/>
          </p:cNvSpPr>
          <p:nvPr/>
        </p:nvSpPr>
        <p:spPr>
          <a:xfrm>
            <a:off x="4076700" y="3267075"/>
            <a:ext cx="7239000" cy="9525"/>
          </a:xfrm>
          <a:prstGeom prst="rect">
            <a:avLst/>
          </a:prstGeom>
          <a:solidFill>
            <a:srgbClr val="C9D4CC"/>
          </a:solidFill>
          <a:ln w="0">
            <a:noFill/>
            <a:prstDash val="solid"/>
          </a:ln>
        </p:spPr>
        <p:txBody>
          <a:bodyPr/>
          <a:lstStyle/>
          <a:p>
            <a:endParaRPr/>
          </a:p>
        </p:txBody>
      </p:sp>
      <p:sp>
        <p:nvSpPr>
          <p:cNvPr id="7" name="option-letter">
            <a:extLst>
              <a:ext uri="{FF2B5EF4-FFF2-40B4-BE49-F238E27FC236}">
                <a16:creationId xmlns:a16="http://schemas.microsoft.com/office/drawing/2014/main" id="{4B7DF514-EB58-4C20-A385-7E0ADF39E00C}"/>
              </a:ext>
            </a:extLst>
          </p:cNvPr>
          <p:cNvSpPr>
            <a:spLocks noGrp="1"/>
          </p:cNvSpPr>
          <p:nvPr/>
        </p:nvSpPr>
        <p:spPr>
          <a:xfrm>
            <a:off x="3409950" y="3438525"/>
            <a:ext cx="400050" cy="381000"/>
          </a:xfrm>
          <a:prstGeom prst="rect">
            <a:avLst/>
          </a:prstGeom>
          <a:noFill/>
          <a:ln w="0">
            <a:noFill/>
            <a:prstDash val="solid"/>
          </a:ln>
        </p:spPr>
        <p:txBody>
          <a:bodyPr anchor="t"/>
          <a:lstStyle/>
          <a:p>
            <a:pPr algn="ctr">
              <a:buNone/>
            </a:pPr>
            <a:r>
              <a:rPr sz="1800" b="1" i="0">
                <a:solidFill>
                  <a:srgbClr val="1C6A49"/>
                </a:solidFill>
                <a:latin typeface="Aptos"/>
                <a:ea typeface="Aptos"/>
                <a:cs typeface="Aptos"/>
              </a:rPr>
              <a:t>B</a:t>
            </a:r>
          </a:p>
        </p:txBody>
      </p:sp>
      <p:sp>
        <p:nvSpPr>
          <p:cNvPr id="8" name="option">
            <a:extLst>
              <a:ext uri="{FF2B5EF4-FFF2-40B4-BE49-F238E27FC236}">
                <a16:creationId xmlns:a16="http://schemas.microsoft.com/office/drawing/2014/main" id="{02B5E692-624E-4D7D-AF87-3C2302F564AD}"/>
              </a:ext>
            </a:extLst>
          </p:cNvPr>
          <p:cNvSpPr>
            <a:spLocks noGrp="1"/>
          </p:cNvSpPr>
          <p:nvPr/>
        </p:nvSpPr>
        <p:spPr>
          <a:xfrm>
            <a:off x="4076700" y="3438525"/>
            <a:ext cx="6858000" cy="381000"/>
          </a:xfrm>
          <a:prstGeom prst="rect">
            <a:avLst/>
          </a:prstGeom>
          <a:noFill/>
          <a:ln w="0">
            <a:noFill/>
            <a:prstDash val="solid"/>
          </a:ln>
        </p:spPr>
        <p:txBody>
          <a:bodyPr anchor="t"/>
          <a:lstStyle/>
          <a:p>
            <a:pPr algn="l">
              <a:buNone/>
            </a:pPr>
            <a:r>
              <a:rPr sz="2025" b="1" i="0">
                <a:solidFill>
                  <a:srgbClr val="11251D"/>
                </a:solidFill>
                <a:latin typeface="Aptos"/>
                <a:ea typeface="Aptos"/>
                <a:cs typeface="Aptos"/>
              </a:rPr>
              <a:t>Administrative reporting</a:t>
            </a:r>
          </a:p>
        </p:txBody>
      </p:sp>
      <p:sp>
        <p:nvSpPr>
          <p:cNvPr id="9" name="rule">
            <a:extLst>
              <a:ext uri="{FF2B5EF4-FFF2-40B4-BE49-F238E27FC236}">
                <a16:creationId xmlns:a16="http://schemas.microsoft.com/office/drawing/2014/main" id="{0B3A1889-DEE5-4899-A4BF-A2455F24F2A6}"/>
              </a:ext>
            </a:extLst>
          </p:cNvPr>
          <p:cNvSpPr>
            <a:spLocks noGrp="1"/>
          </p:cNvSpPr>
          <p:nvPr/>
        </p:nvSpPr>
        <p:spPr>
          <a:xfrm>
            <a:off x="4076700" y="3895725"/>
            <a:ext cx="7239000" cy="9525"/>
          </a:xfrm>
          <a:prstGeom prst="rect">
            <a:avLst/>
          </a:prstGeom>
          <a:solidFill>
            <a:srgbClr val="C9D4CC"/>
          </a:solidFill>
          <a:ln w="0">
            <a:noFill/>
            <a:prstDash val="solid"/>
          </a:ln>
        </p:spPr>
        <p:txBody>
          <a:bodyPr/>
          <a:lstStyle/>
          <a:p>
            <a:endParaRPr/>
          </a:p>
        </p:txBody>
      </p:sp>
      <p:sp>
        <p:nvSpPr>
          <p:cNvPr id="10" name="option-letter">
            <a:extLst>
              <a:ext uri="{FF2B5EF4-FFF2-40B4-BE49-F238E27FC236}">
                <a16:creationId xmlns:a16="http://schemas.microsoft.com/office/drawing/2014/main" id="{CAA6D7FE-F86B-4363-AC12-5BD3ED520F01}"/>
              </a:ext>
            </a:extLst>
          </p:cNvPr>
          <p:cNvSpPr>
            <a:spLocks noGrp="1"/>
          </p:cNvSpPr>
          <p:nvPr/>
        </p:nvSpPr>
        <p:spPr>
          <a:xfrm>
            <a:off x="3409950" y="4067175"/>
            <a:ext cx="400050" cy="381000"/>
          </a:xfrm>
          <a:prstGeom prst="rect">
            <a:avLst/>
          </a:prstGeom>
          <a:noFill/>
          <a:ln w="0">
            <a:noFill/>
            <a:prstDash val="solid"/>
          </a:ln>
        </p:spPr>
        <p:txBody>
          <a:bodyPr anchor="t"/>
          <a:lstStyle/>
          <a:p>
            <a:pPr algn="ctr">
              <a:buNone/>
            </a:pPr>
            <a:r>
              <a:rPr sz="1800" b="1" i="0">
                <a:solidFill>
                  <a:srgbClr val="1C6A49"/>
                </a:solidFill>
                <a:latin typeface="Aptos"/>
                <a:ea typeface="Aptos"/>
                <a:cs typeface="Aptos"/>
              </a:rPr>
              <a:t>C</a:t>
            </a:r>
          </a:p>
        </p:txBody>
      </p:sp>
      <p:sp>
        <p:nvSpPr>
          <p:cNvPr id="11" name="option">
            <a:extLst>
              <a:ext uri="{FF2B5EF4-FFF2-40B4-BE49-F238E27FC236}">
                <a16:creationId xmlns:a16="http://schemas.microsoft.com/office/drawing/2014/main" id="{4BB878E5-EC59-40BE-9640-2FD0ED0EF300}"/>
              </a:ext>
            </a:extLst>
          </p:cNvPr>
          <p:cNvSpPr>
            <a:spLocks noGrp="1"/>
          </p:cNvSpPr>
          <p:nvPr/>
        </p:nvSpPr>
        <p:spPr>
          <a:xfrm>
            <a:off x="4076700" y="4067175"/>
            <a:ext cx="6858000" cy="381000"/>
          </a:xfrm>
          <a:prstGeom prst="rect">
            <a:avLst/>
          </a:prstGeom>
          <a:noFill/>
          <a:ln w="0">
            <a:noFill/>
            <a:prstDash val="solid"/>
          </a:ln>
        </p:spPr>
        <p:txBody>
          <a:bodyPr anchor="t"/>
          <a:lstStyle/>
          <a:p>
            <a:pPr algn="l">
              <a:buNone/>
            </a:pPr>
            <a:r>
              <a:rPr sz="2025" b="1" i="0">
                <a:solidFill>
                  <a:srgbClr val="11251D"/>
                </a:solidFill>
                <a:latin typeface="Aptos"/>
                <a:ea typeface="Aptos"/>
                <a:cs typeface="Aptos"/>
              </a:rPr>
              <a:t>Sales follow-up</a:t>
            </a:r>
          </a:p>
        </p:txBody>
      </p:sp>
      <p:sp>
        <p:nvSpPr>
          <p:cNvPr id="12" name="rule">
            <a:extLst>
              <a:ext uri="{FF2B5EF4-FFF2-40B4-BE49-F238E27FC236}">
                <a16:creationId xmlns:a16="http://schemas.microsoft.com/office/drawing/2014/main" id="{3070EBE2-541D-49E4-A470-DE4FD600A0AD}"/>
              </a:ext>
            </a:extLst>
          </p:cNvPr>
          <p:cNvSpPr>
            <a:spLocks noGrp="1"/>
          </p:cNvSpPr>
          <p:nvPr/>
        </p:nvSpPr>
        <p:spPr>
          <a:xfrm>
            <a:off x="4076700" y="4524375"/>
            <a:ext cx="7239000" cy="9525"/>
          </a:xfrm>
          <a:prstGeom prst="rect">
            <a:avLst/>
          </a:prstGeom>
          <a:solidFill>
            <a:srgbClr val="C9D4CC"/>
          </a:solidFill>
          <a:ln w="0">
            <a:noFill/>
            <a:prstDash val="solid"/>
          </a:ln>
        </p:spPr>
        <p:txBody>
          <a:bodyPr/>
          <a:lstStyle/>
          <a:p>
            <a:endParaRPr/>
          </a:p>
        </p:txBody>
      </p:sp>
      <p:sp>
        <p:nvSpPr>
          <p:cNvPr id="13" name="option-letter">
            <a:extLst>
              <a:ext uri="{FF2B5EF4-FFF2-40B4-BE49-F238E27FC236}">
                <a16:creationId xmlns:a16="http://schemas.microsoft.com/office/drawing/2014/main" id="{7B72C4D1-0E87-4BDA-A70E-B9A0E9B2417D}"/>
              </a:ext>
            </a:extLst>
          </p:cNvPr>
          <p:cNvSpPr>
            <a:spLocks noGrp="1"/>
          </p:cNvSpPr>
          <p:nvPr/>
        </p:nvSpPr>
        <p:spPr>
          <a:xfrm>
            <a:off x="3409950" y="4695825"/>
            <a:ext cx="400050" cy="381000"/>
          </a:xfrm>
          <a:prstGeom prst="rect">
            <a:avLst/>
          </a:prstGeom>
          <a:noFill/>
          <a:ln w="0">
            <a:noFill/>
            <a:prstDash val="solid"/>
          </a:ln>
        </p:spPr>
        <p:txBody>
          <a:bodyPr anchor="t"/>
          <a:lstStyle/>
          <a:p>
            <a:pPr algn="ctr">
              <a:buNone/>
            </a:pPr>
            <a:r>
              <a:rPr sz="1800" b="1" i="0">
                <a:solidFill>
                  <a:srgbClr val="1C6A49"/>
                </a:solidFill>
                <a:latin typeface="Aptos"/>
                <a:ea typeface="Aptos"/>
                <a:cs typeface="Aptos"/>
              </a:rPr>
              <a:t>D</a:t>
            </a:r>
          </a:p>
        </p:txBody>
      </p:sp>
      <p:sp>
        <p:nvSpPr>
          <p:cNvPr id="14" name="option">
            <a:extLst>
              <a:ext uri="{FF2B5EF4-FFF2-40B4-BE49-F238E27FC236}">
                <a16:creationId xmlns:a16="http://schemas.microsoft.com/office/drawing/2014/main" id="{B24C1626-7427-4505-8532-DEB64591677B}"/>
              </a:ext>
            </a:extLst>
          </p:cNvPr>
          <p:cNvSpPr>
            <a:spLocks noGrp="1"/>
          </p:cNvSpPr>
          <p:nvPr/>
        </p:nvSpPr>
        <p:spPr>
          <a:xfrm>
            <a:off x="4076700" y="4695825"/>
            <a:ext cx="6858000" cy="381000"/>
          </a:xfrm>
          <a:prstGeom prst="rect">
            <a:avLst/>
          </a:prstGeom>
          <a:noFill/>
          <a:ln w="0">
            <a:noFill/>
            <a:prstDash val="solid"/>
          </a:ln>
        </p:spPr>
        <p:txBody>
          <a:bodyPr anchor="t"/>
          <a:lstStyle/>
          <a:p>
            <a:pPr algn="l">
              <a:buNone/>
            </a:pPr>
            <a:r>
              <a:rPr sz="2025" b="1" i="0">
                <a:solidFill>
                  <a:srgbClr val="11251D"/>
                </a:solidFill>
                <a:latin typeface="Aptos"/>
                <a:ea typeface="Aptos"/>
                <a:cs typeface="Aptos"/>
              </a:rPr>
              <a:t>Scheduling or coordination</a:t>
            </a:r>
          </a:p>
        </p:txBody>
      </p:sp>
      <p:sp>
        <p:nvSpPr>
          <p:cNvPr id="15" name="rule">
            <a:extLst>
              <a:ext uri="{FF2B5EF4-FFF2-40B4-BE49-F238E27FC236}">
                <a16:creationId xmlns:a16="http://schemas.microsoft.com/office/drawing/2014/main" id="{592EA092-290D-4268-8F5B-A99627DD8F79}"/>
              </a:ext>
            </a:extLst>
          </p:cNvPr>
          <p:cNvSpPr>
            <a:spLocks noGrp="1"/>
          </p:cNvSpPr>
          <p:nvPr/>
        </p:nvSpPr>
        <p:spPr>
          <a:xfrm>
            <a:off x="4076700" y="5153025"/>
            <a:ext cx="7239000" cy="9525"/>
          </a:xfrm>
          <a:prstGeom prst="rect">
            <a:avLst/>
          </a:prstGeom>
          <a:solidFill>
            <a:srgbClr val="C9D4CC"/>
          </a:solidFill>
          <a:ln w="0">
            <a:noFill/>
            <a:prstDash val="solid"/>
          </a:ln>
        </p:spPr>
        <p:txBody>
          <a:bodyPr/>
          <a:lstStyle/>
          <a:p>
            <a:endParaRPr/>
          </a:p>
        </p:txBody>
      </p:sp>
      <p:sp>
        <p:nvSpPr>
          <p:cNvPr id="16" name="option-letter">
            <a:extLst>
              <a:ext uri="{FF2B5EF4-FFF2-40B4-BE49-F238E27FC236}">
                <a16:creationId xmlns:a16="http://schemas.microsoft.com/office/drawing/2014/main" id="{FA496CE7-52EA-47CA-B740-E3DE4524B183}"/>
              </a:ext>
            </a:extLst>
          </p:cNvPr>
          <p:cNvSpPr>
            <a:spLocks noGrp="1"/>
          </p:cNvSpPr>
          <p:nvPr/>
        </p:nvSpPr>
        <p:spPr>
          <a:xfrm>
            <a:off x="3409950" y="5324475"/>
            <a:ext cx="400050" cy="381000"/>
          </a:xfrm>
          <a:prstGeom prst="rect">
            <a:avLst/>
          </a:prstGeom>
          <a:noFill/>
          <a:ln w="0">
            <a:noFill/>
            <a:prstDash val="solid"/>
          </a:ln>
        </p:spPr>
        <p:txBody>
          <a:bodyPr anchor="t"/>
          <a:lstStyle/>
          <a:p>
            <a:pPr algn="ctr">
              <a:buNone/>
            </a:pPr>
            <a:r>
              <a:rPr sz="1800" b="1" i="0">
                <a:solidFill>
                  <a:srgbClr val="1C6A49"/>
                </a:solidFill>
                <a:latin typeface="Aptos"/>
                <a:ea typeface="Aptos"/>
                <a:cs typeface="Aptos"/>
              </a:rPr>
              <a:t>E</a:t>
            </a:r>
          </a:p>
        </p:txBody>
      </p:sp>
      <p:sp>
        <p:nvSpPr>
          <p:cNvPr id="17" name="option">
            <a:extLst>
              <a:ext uri="{FF2B5EF4-FFF2-40B4-BE49-F238E27FC236}">
                <a16:creationId xmlns:a16="http://schemas.microsoft.com/office/drawing/2014/main" id="{8869D00C-70F4-4E8E-A0A6-7FEAE89EE0FA}"/>
              </a:ext>
            </a:extLst>
          </p:cNvPr>
          <p:cNvSpPr>
            <a:spLocks noGrp="1"/>
          </p:cNvSpPr>
          <p:nvPr/>
        </p:nvSpPr>
        <p:spPr>
          <a:xfrm>
            <a:off x="4076700" y="5324475"/>
            <a:ext cx="6858000" cy="381000"/>
          </a:xfrm>
          <a:prstGeom prst="rect">
            <a:avLst/>
          </a:prstGeom>
          <a:noFill/>
          <a:ln w="0">
            <a:noFill/>
            <a:prstDash val="solid"/>
          </a:ln>
        </p:spPr>
        <p:txBody>
          <a:bodyPr anchor="t"/>
          <a:lstStyle/>
          <a:p>
            <a:pPr algn="l">
              <a:buNone/>
            </a:pPr>
            <a:r>
              <a:rPr sz="2025" b="1" i="0">
                <a:solidFill>
                  <a:srgbClr val="11251D"/>
                </a:solidFill>
                <a:latin typeface="Aptos"/>
                <a:ea typeface="Aptos"/>
                <a:cs typeface="Aptos"/>
              </a:rPr>
              <a:t>Document or information review</a:t>
            </a:r>
          </a:p>
        </p:txBody>
      </p:sp>
      <p:sp>
        <p:nvSpPr>
          <p:cNvPr id="18" name="rule">
            <a:extLst>
              <a:ext uri="{FF2B5EF4-FFF2-40B4-BE49-F238E27FC236}">
                <a16:creationId xmlns:a16="http://schemas.microsoft.com/office/drawing/2014/main" id="{FC01CC42-4F97-41BD-81A5-D9498064A106}"/>
              </a:ext>
            </a:extLst>
          </p:cNvPr>
          <p:cNvSpPr>
            <a:spLocks noGrp="1"/>
          </p:cNvSpPr>
          <p:nvPr/>
        </p:nvSpPr>
        <p:spPr>
          <a:xfrm>
            <a:off x="4076700" y="5781675"/>
            <a:ext cx="7239000" cy="9525"/>
          </a:xfrm>
          <a:prstGeom prst="rect">
            <a:avLst/>
          </a:prstGeom>
          <a:solidFill>
            <a:srgbClr val="C9D4CC"/>
          </a:solidFill>
          <a:ln w="0">
            <a:noFill/>
            <a:prstDash val="solid"/>
          </a:ln>
        </p:spPr>
        <p:txBody>
          <a:bodyPr/>
          <a:lstStyle/>
          <a:p>
            <a:endParaRPr/>
          </a:p>
        </p:txBody>
      </p:sp>
      <p:sp>
        <p:nvSpPr>
          <p:cNvPr id="19" name="poll-cue">
            <a:extLst>
              <a:ext uri="{FF2B5EF4-FFF2-40B4-BE49-F238E27FC236}">
                <a16:creationId xmlns:a16="http://schemas.microsoft.com/office/drawing/2014/main" id="{4A79FE0B-7E81-4219-B961-AD38D4944EF6}"/>
              </a:ext>
            </a:extLst>
          </p:cNvPr>
          <p:cNvSpPr>
            <a:spLocks noGrp="1"/>
          </p:cNvSpPr>
          <p:nvPr/>
        </p:nvSpPr>
        <p:spPr>
          <a:xfrm>
            <a:off x="644414" y="2900362"/>
            <a:ext cx="2674908" cy="2733675"/>
          </a:xfrm>
          <a:prstGeom prst="roundRect">
            <a:avLst>
              <a:gd name="adj" fmla="val 1832"/>
            </a:avLst>
          </a:prstGeom>
          <a:solidFill>
            <a:srgbClr val="D9F2E5"/>
          </a:solidFill>
          <a:ln w="15875" cmpd="sng">
            <a:solidFill>
              <a:srgbClr val="1C6A49"/>
            </a:solidFill>
            <a:prstDash val="solid"/>
          </a:ln>
          <a:effectLst>
            <a:outerShdw blurRad="63500" dist="25400" dir="2700000" algn="tl" rotWithShape="0">
              <a:srgbClr val="000000">
                <a:alpha val="15000"/>
              </a:srgbClr>
            </a:outerShdw>
          </a:effectLst>
        </p:spPr>
        <p:txBody>
          <a:bodyPr/>
          <a:lstStyle/>
          <a:p>
            <a:endParaRPr/>
          </a:p>
        </p:txBody>
      </p:sp>
      <p:sp>
        <p:nvSpPr>
          <p:cNvPr id="20" name="poll-cue-label">
            <a:extLst>
              <a:ext uri="{FF2B5EF4-FFF2-40B4-BE49-F238E27FC236}">
                <a16:creationId xmlns:a16="http://schemas.microsoft.com/office/drawing/2014/main" id="{62EEE718-9D99-456B-9BA4-88BF2FABFD98}"/>
              </a:ext>
            </a:extLst>
          </p:cNvPr>
          <p:cNvSpPr>
            <a:spLocks noGrp="1"/>
          </p:cNvSpPr>
          <p:nvPr/>
        </p:nvSpPr>
        <p:spPr>
          <a:xfrm>
            <a:off x="532271" y="3217383"/>
            <a:ext cx="2787051" cy="2016604"/>
          </a:xfrm>
          <a:prstGeom prst="rect">
            <a:avLst/>
          </a:prstGeom>
          <a:noFill/>
          <a:ln w="0">
            <a:noFill/>
            <a:prstDash val="solid"/>
          </a:ln>
        </p:spPr>
        <p:txBody>
          <a:bodyPr anchor="ctr"/>
          <a:lstStyle/>
          <a:p>
            <a:pPr algn="ctr">
              <a:buNone/>
            </a:pPr>
            <a:r>
              <a:rPr sz="2400" b="1" i="0">
                <a:solidFill>
                  <a:srgbClr val="1C6A49"/>
                </a:solidFill>
                <a:latin typeface="Aptos"/>
                <a:ea typeface="Aptos"/>
                <a:cs typeface="Aptos"/>
              </a:rPr>
              <a:t>POLL OPEN</a:t>
            </a:r>
          </a:p>
          <a:p>
            <a:pPr algn="ctr">
              <a:buNone/>
            </a:pPr>
            <a:endParaRPr sz="2400" b="1" i="0">
              <a:solidFill>
                <a:srgbClr val="1C6A49"/>
              </a:solidFill>
              <a:latin typeface="Aptos"/>
              <a:ea typeface="Aptos"/>
              <a:cs typeface="Aptos"/>
            </a:endParaRPr>
          </a:p>
          <a:p>
            <a:pPr algn="ctr">
              <a:buNone/>
            </a:pPr>
            <a:r>
              <a:rPr sz="2400" b="1" i="0">
                <a:solidFill>
                  <a:srgbClr val="1C6A49"/>
                </a:solidFill>
                <a:latin typeface="Aptos"/>
                <a:ea typeface="Aptos"/>
                <a:cs typeface="Aptos"/>
              </a:rPr>
              <a:t>Choose one response in Zoom</a:t>
            </a:r>
          </a:p>
        </p:txBody>
      </p:sp>
      <p:sp>
        <p:nvSpPr>
          <p:cNvPr id="21" name="brand">
            <a:extLst>
              <a:ext uri="{FF2B5EF4-FFF2-40B4-BE49-F238E27FC236}">
                <a16:creationId xmlns:a16="http://schemas.microsoft.com/office/drawing/2014/main" id="{C74B5F04-1AF2-428F-A2DB-3E24ADBEA6FC}"/>
              </a:ext>
            </a:extLst>
          </p:cNvPr>
          <p:cNvSpPr>
            <a:spLocks noGrp="1"/>
          </p:cNvSpPr>
          <p:nvPr/>
        </p:nvSpPr>
        <p:spPr>
          <a:xfrm>
            <a:off x="742950" y="6372225"/>
            <a:ext cx="1143000" cy="209550"/>
          </a:xfrm>
          <a:prstGeom prst="rect">
            <a:avLst/>
          </a:prstGeom>
          <a:noFill/>
          <a:ln w="0">
            <a:noFill/>
            <a:prstDash val="solid"/>
          </a:ln>
        </p:spPr>
        <p:txBody>
          <a:bodyPr anchor="t"/>
          <a:lstStyle/>
          <a:p>
            <a:pPr algn="l">
              <a:buNone/>
            </a:pPr>
            <a:r>
              <a:rPr sz="1125" b="1" i="0">
                <a:solidFill>
                  <a:srgbClr val="11251D"/>
                </a:solidFill>
                <a:latin typeface="Aptos"/>
                <a:ea typeface="Aptos"/>
                <a:cs typeface="Aptos"/>
              </a:rPr>
              <a:t>BIZ AI</a:t>
            </a:r>
          </a:p>
        </p:txBody>
      </p:sp>
      <p:sp>
        <p:nvSpPr>
          <p:cNvPr id="22" name="page">
            <a:extLst>
              <a:ext uri="{FF2B5EF4-FFF2-40B4-BE49-F238E27FC236}">
                <a16:creationId xmlns:a16="http://schemas.microsoft.com/office/drawing/2014/main" id="{AB04BD8A-AD2C-42D3-A8BD-B354A7A4F591}"/>
              </a:ext>
            </a:extLst>
          </p:cNvPr>
          <p:cNvSpPr>
            <a:spLocks noGrp="1"/>
          </p:cNvSpPr>
          <p:nvPr/>
        </p:nvSpPr>
        <p:spPr>
          <a:xfrm>
            <a:off x="11049000" y="6372225"/>
            <a:ext cx="381000" cy="209550"/>
          </a:xfrm>
          <a:prstGeom prst="rect">
            <a:avLst/>
          </a:prstGeom>
          <a:noFill/>
          <a:ln w="0">
            <a:noFill/>
            <a:prstDash val="solid"/>
          </a:ln>
        </p:spPr>
        <p:txBody>
          <a:bodyPr anchor="t"/>
          <a:lstStyle/>
          <a:p>
            <a:pPr algn="r">
              <a:buNone/>
            </a:pPr>
            <a:r>
              <a:rPr sz="1050" b="1" i="0">
                <a:solidFill>
                  <a:srgbClr val="5E6B65"/>
                </a:solidFill>
                <a:latin typeface="Aptos"/>
                <a:ea typeface="Aptos"/>
                <a:cs typeface="Aptos"/>
              </a:rPr>
              <a:t>04</a:t>
            </a:r>
          </a:p>
        </p:txBody>
      </p:sp>
    </p:spTree>
    <p:extLst>
      <p:ext uri="{BB962C8B-B14F-4D97-AF65-F5344CB8AC3E}">
        <p14:creationId xmlns:p14="http://schemas.microsoft.com/office/powerpoint/2010/main" val="4209134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7F4ED"/>
        </a:solidFill>
        <a:effectLst/>
      </p:bgPr>
    </p:bg>
    <p:spTree>
      <p:nvGrpSpPr>
        <p:cNvPr id="1" name=""/>
        <p:cNvGrpSpPr/>
        <p:nvPr/>
      </p:nvGrpSpPr>
      <p:grpSpPr>
        <a:xfrm>
          <a:off x="0" y="0"/>
          <a:ext cx="0" cy="0"/>
          <a:chOff x="0" y="0"/>
          <a:chExt cx="0" cy="0"/>
        </a:xfrm>
      </p:grpSpPr>
      <p:sp>
        <p:nvSpPr>
          <p:cNvPr id="11" name="eyebrow">
            <a:extLst>
              <a:ext uri="{FF2B5EF4-FFF2-40B4-BE49-F238E27FC236}">
                <a16:creationId xmlns:a16="http://schemas.microsoft.com/office/drawing/2014/main" id="{46FF24C5-748B-4FDE-AF95-3200D8C88CB8}"/>
              </a:ext>
            </a:extLst>
          </p:cNvPr>
          <p:cNvSpPr>
            <a:spLocks noGrp="1"/>
          </p:cNvSpPr>
          <p:nvPr/>
        </p:nvSpPr>
        <p:spPr>
          <a:xfrm>
            <a:off x="742950" y="552450"/>
            <a:ext cx="6667500" cy="247650"/>
          </a:xfrm>
          <a:prstGeom prst="rect">
            <a:avLst/>
          </a:prstGeom>
          <a:noFill/>
          <a:ln w="0">
            <a:noFill/>
            <a:prstDash val="solid"/>
          </a:ln>
        </p:spPr>
        <p:txBody>
          <a:bodyPr anchor="t"/>
          <a:lstStyle/>
          <a:p>
            <a:pPr algn="l">
              <a:buNone/>
            </a:pPr>
            <a:r>
              <a:rPr sz="1200" b="1" i="0">
                <a:solidFill>
                  <a:srgbClr val="1C6A49"/>
                </a:solidFill>
                <a:latin typeface="Aptos"/>
                <a:ea typeface="Aptos"/>
                <a:cs typeface="Aptos"/>
              </a:rPr>
              <a:t>WORKFLOW FIRST</a:t>
            </a:r>
          </a:p>
        </p:txBody>
      </p:sp>
      <p:sp>
        <p:nvSpPr>
          <p:cNvPr id="2" name="slide-title">
            <a:extLst>
              <a:ext uri="{FF2B5EF4-FFF2-40B4-BE49-F238E27FC236}">
                <a16:creationId xmlns:a16="http://schemas.microsoft.com/office/drawing/2014/main" id="{08A11889-F8E9-469B-ADFD-D894BC8F182E}"/>
              </a:ext>
            </a:extLst>
          </p:cNvPr>
          <p:cNvSpPr>
            <a:spLocks noGrp="1"/>
          </p:cNvSpPr>
          <p:nvPr/>
        </p:nvSpPr>
        <p:spPr>
          <a:xfrm>
            <a:off x="742950" y="1047750"/>
            <a:ext cx="10572750" cy="742950"/>
          </a:xfrm>
          <a:prstGeom prst="rect">
            <a:avLst/>
          </a:prstGeom>
          <a:noFill/>
          <a:ln w="0">
            <a:noFill/>
            <a:prstDash val="solid"/>
          </a:ln>
        </p:spPr>
        <p:txBody>
          <a:bodyPr anchor="t"/>
          <a:lstStyle/>
          <a:p>
            <a:pPr algn="l">
              <a:buNone/>
            </a:pPr>
            <a:r>
              <a:rPr sz="4200" b="1" i="0">
                <a:solidFill>
                  <a:srgbClr val="11251D"/>
                </a:solidFill>
                <a:latin typeface="Georgia"/>
                <a:ea typeface="Georgia"/>
                <a:cs typeface="Georgia"/>
              </a:rPr>
              <a:t>Begin with the work—not the tool.</a:t>
            </a:r>
          </a:p>
        </p:txBody>
      </p:sp>
      <p:sp>
        <p:nvSpPr>
          <p:cNvPr id="3" name="claim">
            <a:extLst>
              <a:ext uri="{FF2B5EF4-FFF2-40B4-BE49-F238E27FC236}">
                <a16:creationId xmlns:a16="http://schemas.microsoft.com/office/drawing/2014/main" id="{6C405103-965A-4933-84FC-35B96C17CD34}"/>
              </a:ext>
            </a:extLst>
          </p:cNvPr>
          <p:cNvSpPr>
            <a:spLocks noGrp="1"/>
          </p:cNvSpPr>
          <p:nvPr/>
        </p:nvSpPr>
        <p:spPr>
          <a:xfrm>
            <a:off x="742950" y="2647950"/>
            <a:ext cx="6343650" cy="857250"/>
          </a:xfrm>
          <a:prstGeom prst="rect">
            <a:avLst/>
          </a:prstGeom>
          <a:noFill/>
          <a:ln w="0">
            <a:noFill/>
            <a:prstDash val="solid"/>
          </a:ln>
        </p:spPr>
        <p:txBody>
          <a:bodyPr anchor="t"/>
          <a:lstStyle/>
          <a:p>
            <a:pPr algn="l">
              <a:buNone/>
            </a:pPr>
            <a:r>
              <a:rPr sz="3750" b="1" i="0">
                <a:solidFill>
                  <a:srgbClr val="11251D"/>
                </a:solidFill>
                <a:latin typeface="Georgia"/>
                <a:ea typeface="Georgia"/>
                <a:cs typeface="Georgia"/>
              </a:rPr>
              <a:t>A tool-first conversation hides the business decision.</a:t>
            </a:r>
          </a:p>
        </p:txBody>
      </p:sp>
      <p:sp>
        <p:nvSpPr>
          <p:cNvPr id="4" name="rule">
            <a:extLst>
              <a:ext uri="{FF2B5EF4-FFF2-40B4-BE49-F238E27FC236}">
                <a16:creationId xmlns:a16="http://schemas.microsoft.com/office/drawing/2014/main" id="{CA667A67-C70A-4C85-B2E6-9FB29C3A92E6}"/>
              </a:ext>
            </a:extLst>
          </p:cNvPr>
          <p:cNvSpPr>
            <a:spLocks noGrp="1"/>
          </p:cNvSpPr>
          <p:nvPr/>
        </p:nvSpPr>
        <p:spPr>
          <a:xfrm>
            <a:off x="781050" y="4600575"/>
            <a:ext cx="2286000" cy="57150"/>
          </a:xfrm>
          <a:prstGeom prst="rect">
            <a:avLst/>
          </a:prstGeom>
          <a:solidFill>
            <a:srgbClr val="1C6A49"/>
          </a:solidFill>
          <a:ln w="0">
            <a:noFill/>
            <a:prstDash val="solid"/>
          </a:ln>
        </p:spPr>
        <p:txBody>
          <a:bodyPr/>
          <a:lstStyle/>
          <a:p>
            <a:endParaRPr/>
          </a:p>
        </p:txBody>
      </p:sp>
      <p:sp>
        <p:nvSpPr>
          <p:cNvPr id="5" name="explanation">
            <a:extLst>
              <a:ext uri="{FF2B5EF4-FFF2-40B4-BE49-F238E27FC236}">
                <a16:creationId xmlns:a16="http://schemas.microsoft.com/office/drawing/2014/main" id="{5D064EF2-DB4B-4A6B-BD00-A791C72B9D40}"/>
              </a:ext>
            </a:extLst>
          </p:cNvPr>
          <p:cNvSpPr>
            <a:spLocks noGrp="1"/>
          </p:cNvSpPr>
          <p:nvPr/>
        </p:nvSpPr>
        <p:spPr>
          <a:xfrm>
            <a:off x="742950" y="4943475"/>
            <a:ext cx="6071163" cy="1143000"/>
          </a:xfrm>
          <a:prstGeom prst="rect">
            <a:avLst/>
          </a:prstGeom>
          <a:noFill/>
          <a:ln w="0">
            <a:noFill/>
            <a:prstDash val="solid"/>
          </a:ln>
        </p:spPr>
        <p:txBody>
          <a:bodyPr anchor="t"/>
          <a:lstStyle/>
          <a:p>
            <a:pPr algn="l">
              <a:buNone/>
            </a:pPr>
            <a:r>
              <a:rPr sz="1875" b="0" i="0">
                <a:solidFill>
                  <a:srgbClr val="333333"/>
                </a:solidFill>
                <a:latin typeface="Aptos"/>
                <a:ea typeface="Aptos"/>
                <a:cs typeface="Aptos"/>
              </a:rPr>
              <a:t>First define the outcome, trigger, owner, information and friction. Then ask whether bounded AI assistance belongs anywhere in the work.</a:t>
            </a:r>
          </a:p>
        </p:txBody>
      </p:sp>
      <p:sp>
        <p:nvSpPr>
          <p:cNvPr id="9" name="brand">
            <a:extLst>
              <a:ext uri="{FF2B5EF4-FFF2-40B4-BE49-F238E27FC236}">
                <a16:creationId xmlns:a16="http://schemas.microsoft.com/office/drawing/2014/main" id="{0864082D-2F14-4B55-AE70-245952E653AD}"/>
              </a:ext>
            </a:extLst>
          </p:cNvPr>
          <p:cNvSpPr>
            <a:spLocks noGrp="1"/>
          </p:cNvSpPr>
          <p:nvPr/>
        </p:nvSpPr>
        <p:spPr>
          <a:xfrm>
            <a:off x="742950" y="6372225"/>
            <a:ext cx="1143000" cy="209550"/>
          </a:xfrm>
          <a:prstGeom prst="rect">
            <a:avLst/>
          </a:prstGeom>
          <a:noFill/>
          <a:ln w="0">
            <a:noFill/>
            <a:prstDash val="solid"/>
          </a:ln>
        </p:spPr>
        <p:txBody>
          <a:bodyPr anchor="t"/>
          <a:lstStyle/>
          <a:p>
            <a:pPr algn="l">
              <a:buNone/>
            </a:pPr>
            <a:r>
              <a:rPr sz="1125" b="1" i="0">
                <a:solidFill>
                  <a:srgbClr val="11251D"/>
                </a:solidFill>
                <a:latin typeface="Aptos"/>
                <a:ea typeface="Aptos"/>
                <a:cs typeface="Aptos"/>
              </a:rPr>
              <a:t>BIZ AI</a:t>
            </a:r>
          </a:p>
        </p:txBody>
      </p:sp>
      <p:sp>
        <p:nvSpPr>
          <p:cNvPr id="10" name="page">
            <a:extLst>
              <a:ext uri="{FF2B5EF4-FFF2-40B4-BE49-F238E27FC236}">
                <a16:creationId xmlns:a16="http://schemas.microsoft.com/office/drawing/2014/main" id="{107B0A6E-FA15-44BA-BBC9-073B800A8B9E}"/>
              </a:ext>
            </a:extLst>
          </p:cNvPr>
          <p:cNvSpPr>
            <a:spLocks noGrp="1"/>
          </p:cNvSpPr>
          <p:nvPr/>
        </p:nvSpPr>
        <p:spPr>
          <a:xfrm>
            <a:off x="11049000" y="6372225"/>
            <a:ext cx="381000" cy="209550"/>
          </a:xfrm>
          <a:prstGeom prst="rect">
            <a:avLst/>
          </a:prstGeom>
          <a:noFill/>
          <a:ln w="0">
            <a:noFill/>
            <a:prstDash val="solid"/>
          </a:ln>
        </p:spPr>
        <p:txBody>
          <a:bodyPr anchor="t"/>
          <a:lstStyle/>
          <a:p>
            <a:pPr algn="r">
              <a:buNone/>
            </a:pPr>
            <a:r>
              <a:rPr sz="1050" b="1" i="0">
                <a:solidFill>
                  <a:srgbClr val="5E6B65"/>
                </a:solidFill>
                <a:latin typeface="Aptos"/>
                <a:ea typeface="Aptos"/>
                <a:cs typeface="Aptos"/>
              </a:rPr>
              <a:t>05</a:t>
            </a:r>
          </a:p>
        </p:txBody>
      </p:sp>
      <p:sp>
        <p:nvSpPr>
          <p:cNvPr id="13" name="poll-cue">
            <a:extLst>
              <a:ext uri="{FF2B5EF4-FFF2-40B4-BE49-F238E27FC236}">
                <a16:creationId xmlns:a16="http://schemas.microsoft.com/office/drawing/2014/main" id="{9FD42EB3-CA80-7018-7A6E-C4A3C5C5AD59}"/>
              </a:ext>
            </a:extLst>
          </p:cNvPr>
          <p:cNvSpPr>
            <a:spLocks noGrp="1"/>
          </p:cNvSpPr>
          <p:nvPr/>
        </p:nvSpPr>
        <p:spPr>
          <a:xfrm>
            <a:off x="7791450" y="3224212"/>
            <a:ext cx="3524250" cy="2752725"/>
          </a:xfrm>
          <a:prstGeom prst="roundRect">
            <a:avLst>
              <a:gd name="adj" fmla="val 1832"/>
            </a:avLst>
          </a:prstGeom>
          <a:solidFill>
            <a:srgbClr val="D9F2E5"/>
          </a:solidFill>
          <a:ln w="15875" cmpd="sng">
            <a:solidFill>
              <a:srgbClr val="1C6A49"/>
            </a:solidFill>
            <a:prstDash val="solid"/>
          </a:ln>
          <a:effectLst>
            <a:outerShdw blurRad="63500" dist="25400" dir="2700000" algn="tl" rotWithShape="0">
              <a:srgbClr val="000000">
                <a:alpha val="15000"/>
              </a:srgbClr>
            </a:outerShdw>
          </a:effectLst>
        </p:spPr>
        <p:txBody>
          <a:bodyPr/>
          <a:lstStyle/>
          <a:p>
            <a:endParaRPr/>
          </a:p>
        </p:txBody>
      </p:sp>
      <p:sp>
        <p:nvSpPr>
          <p:cNvPr id="8" name="question">
            <a:extLst>
              <a:ext uri="{FF2B5EF4-FFF2-40B4-BE49-F238E27FC236}">
                <a16:creationId xmlns:a16="http://schemas.microsoft.com/office/drawing/2014/main" id="{B8CD7B2D-CCB3-477E-A2A5-E6BF8CBA2BDB}"/>
              </a:ext>
            </a:extLst>
          </p:cNvPr>
          <p:cNvSpPr>
            <a:spLocks noGrp="1"/>
          </p:cNvSpPr>
          <p:nvPr/>
        </p:nvSpPr>
        <p:spPr>
          <a:xfrm>
            <a:off x="8115300" y="3833812"/>
            <a:ext cx="3048000" cy="1238250"/>
          </a:xfrm>
          <a:prstGeom prst="rect">
            <a:avLst/>
          </a:prstGeom>
          <a:noFill/>
          <a:ln w="0">
            <a:noFill/>
            <a:prstDash val="solid"/>
          </a:ln>
        </p:spPr>
        <p:txBody>
          <a:bodyPr anchor="t"/>
          <a:lstStyle/>
          <a:p>
            <a:pPr algn="l">
              <a:buNone/>
            </a:pPr>
            <a:r>
              <a:rPr sz="2400" b="1" i="0">
                <a:solidFill>
                  <a:srgbClr val="11251D"/>
                </a:solidFill>
                <a:latin typeface="Georgia"/>
                <a:ea typeface="Georgia"/>
                <a:cs typeface="Georgia"/>
              </a:rPr>
              <a:t>Can we explain the workflow before proposing technology?</a:t>
            </a:r>
          </a:p>
        </p:txBody>
      </p:sp>
      <p:sp>
        <p:nvSpPr>
          <p:cNvPr id="7" name="question-label">
            <a:extLst>
              <a:ext uri="{FF2B5EF4-FFF2-40B4-BE49-F238E27FC236}">
                <a16:creationId xmlns:a16="http://schemas.microsoft.com/office/drawing/2014/main" id="{E356D8D2-1252-4EBE-92DA-82DBD064BD70}"/>
              </a:ext>
            </a:extLst>
          </p:cNvPr>
          <p:cNvSpPr>
            <a:spLocks noGrp="1"/>
          </p:cNvSpPr>
          <p:nvPr/>
        </p:nvSpPr>
        <p:spPr>
          <a:xfrm>
            <a:off x="8115300" y="3405187"/>
            <a:ext cx="3200400" cy="247650"/>
          </a:xfrm>
          <a:prstGeom prst="rect">
            <a:avLst/>
          </a:prstGeom>
          <a:noFill/>
          <a:ln w="0">
            <a:noFill/>
            <a:prstDash val="solid"/>
          </a:ln>
        </p:spPr>
        <p:txBody>
          <a:bodyPr anchor="t"/>
          <a:lstStyle/>
          <a:p>
            <a:pPr algn="l">
              <a:buNone/>
            </a:pPr>
            <a:r>
              <a:rPr sz="1275" b="1" i="0">
                <a:solidFill>
                  <a:srgbClr val="1C6A49"/>
                </a:solidFill>
                <a:latin typeface="Aptos"/>
                <a:ea typeface="Aptos"/>
                <a:cs typeface="Aptos"/>
              </a:rPr>
              <a:t>LEADERSHIP TEST</a:t>
            </a:r>
          </a:p>
        </p:txBody>
      </p:sp>
    </p:spTree>
    <p:extLst>
      <p:ext uri="{BB962C8B-B14F-4D97-AF65-F5344CB8AC3E}">
        <p14:creationId xmlns:p14="http://schemas.microsoft.com/office/powerpoint/2010/main" val="943939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7F4ED"/>
        </a:solidFill>
        <a:effectLst/>
      </p:bgPr>
    </p:bg>
    <p:spTree>
      <p:nvGrpSpPr>
        <p:cNvPr id="1" name=""/>
        <p:cNvGrpSpPr/>
        <p:nvPr/>
      </p:nvGrpSpPr>
      <p:grpSpPr>
        <a:xfrm>
          <a:off x="0" y="0"/>
          <a:ext cx="0" cy="0"/>
          <a:chOff x="0" y="0"/>
          <a:chExt cx="0" cy="0"/>
        </a:xfrm>
      </p:grpSpPr>
      <p:sp>
        <p:nvSpPr>
          <p:cNvPr id="28" name="eyebrow">
            <a:extLst>
              <a:ext uri="{FF2B5EF4-FFF2-40B4-BE49-F238E27FC236}">
                <a16:creationId xmlns:a16="http://schemas.microsoft.com/office/drawing/2014/main" id="{F72090E6-AF8D-382F-187A-C658C41302FE}"/>
              </a:ext>
            </a:extLst>
          </p:cNvPr>
          <p:cNvSpPr>
            <a:spLocks noGrp="1"/>
          </p:cNvSpPr>
          <p:nvPr/>
        </p:nvSpPr>
        <p:spPr>
          <a:xfrm>
            <a:off x="742950" y="552450"/>
            <a:ext cx="6667500" cy="247650"/>
          </a:xfrm>
          <a:prstGeom prst="rect">
            <a:avLst/>
          </a:prstGeom>
          <a:noFill/>
          <a:ln w="0">
            <a:noFill/>
            <a:prstDash val="solid"/>
          </a:ln>
        </p:spPr>
        <p:txBody>
          <a:bodyPr anchor="t"/>
          <a:lstStyle/>
          <a:p>
            <a:pPr algn="l">
              <a:buNone/>
            </a:pPr>
            <a:r>
              <a:rPr sz="1200" b="1" i="0">
                <a:solidFill>
                  <a:srgbClr val="1C6A49"/>
                </a:solidFill>
                <a:latin typeface="Aptos"/>
                <a:ea typeface="Aptos"/>
                <a:cs typeface="Aptos"/>
              </a:rPr>
              <a:t>WORKFLOW-TO-AI OPPORTUNITY CANVAS</a:t>
            </a:r>
          </a:p>
        </p:txBody>
      </p:sp>
      <p:sp>
        <p:nvSpPr>
          <p:cNvPr id="2" name="slide-title">
            <a:extLst>
              <a:ext uri="{FF2B5EF4-FFF2-40B4-BE49-F238E27FC236}">
                <a16:creationId xmlns:a16="http://schemas.microsoft.com/office/drawing/2014/main" id="{D5E3732A-0D26-9A85-8B7D-894DA9229711}"/>
              </a:ext>
            </a:extLst>
          </p:cNvPr>
          <p:cNvSpPr>
            <a:spLocks noGrp="1"/>
          </p:cNvSpPr>
          <p:nvPr/>
        </p:nvSpPr>
        <p:spPr>
          <a:xfrm>
            <a:off x="742950" y="1047750"/>
            <a:ext cx="10572750" cy="742950"/>
          </a:xfrm>
          <a:prstGeom prst="rect">
            <a:avLst/>
          </a:prstGeom>
          <a:noFill/>
          <a:ln w="0">
            <a:noFill/>
            <a:prstDash val="solid"/>
          </a:ln>
        </p:spPr>
        <p:txBody>
          <a:bodyPr anchor="t"/>
          <a:lstStyle/>
          <a:p>
            <a:pPr algn="l">
              <a:buNone/>
            </a:pPr>
            <a:r>
              <a:rPr sz="3750" b="1" i="0">
                <a:solidFill>
                  <a:srgbClr val="11251D"/>
                </a:solidFill>
                <a:latin typeface="Georgia"/>
                <a:ea typeface="Georgia"/>
                <a:cs typeface="Georgia"/>
              </a:rPr>
              <a:t>The Canvas moves through four decisions.</a:t>
            </a:r>
          </a:p>
        </p:txBody>
      </p:sp>
      <p:sp>
        <p:nvSpPr>
          <p:cNvPr id="3" name="rule-copy">
            <a:extLst>
              <a:ext uri="{FF2B5EF4-FFF2-40B4-BE49-F238E27FC236}">
                <a16:creationId xmlns:a16="http://schemas.microsoft.com/office/drawing/2014/main" id="{FF7902EB-E893-25BA-2FB2-0305F31AB43C}"/>
              </a:ext>
            </a:extLst>
          </p:cNvPr>
          <p:cNvSpPr>
            <a:spLocks noGrp="1"/>
          </p:cNvSpPr>
          <p:nvPr/>
        </p:nvSpPr>
        <p:spPr>
          <a:xfrm>
            <a:off x="781050" y="2290763"/>
            <a:ext cx="10287000" cy="590550"/>
          </a:xfrm>
          <a:prstGeom prst="rect">
            <a:avLst/>
          </a:prstGeom>
          <a:noFill/>
          <a:ln w="0">
            <a:noFill/>
            <a:prstDash val="solid"/>
          </a:ln>
        </p:spPr>
        <p:txBody>
          <a:bodyPr anchor="t"/>
          <a:lstStyle/>
          <a:p>
            <a:pPr algn="l">
              <a:buNone/>
            </a:pPr>
            <a:r>
              <a:rPr sz="1800" b="0" i="0">
                <a:solidFill>
                  <a:srgbClr val="333333"/>
                </a:solidFill>
                <a:latin typeface="Aptos"/>
                <a:ea typeface="Aptos"/>
                <a:cs typeface="Aptos"/>
              </a:rPr>
              <a:t>Each decision creates the evidence needed for the next.</a:t>
            </a:r>
          </a:p>
        </p:txBody>
      </p:sp>
      <p:sp>
        <p:nvSpPr>
          <p:cNvPr id="24" name="dont-field">
            <a:extLst>
              <a:ext uri="{FF2B5EF4-FFF2-40B4-BE49-F238E27FC236}">
                <a16:creationId xmlns:a16="http://schemas.microsoft.com/office/drawing/2014/main" id="{0DD05A36-910B-5886-A33D-DDB85AF6A396}"/>
              </a:ext>
            </a:extLst>
          </p:cNvPr>
          <p:cNvSpPr>
            <a:spLocks noGrp="1"/>
          </p:cNvSpPr>
          <p:nvPr/>
        </p:nvSpPr>
        <p:spPr>
          <a:xfrm>
            <a:off x="2672935" y="3074694"/>
            <a:ext cx="3238500" cy="1291061"/>
          </a:xfrm>
          <a:prstGeom prst="rect">
            <a:avLst/>
          </a:prstGeom>
          <a:solidFill>
            <a:srgbClr val="FFFFFF"/>
          </a:solidFill>
          <a:ln w="19050">
            <a:solidFill>
              <a:srgbClr val="C9D4CC"/>
            </a:solidFill>
            <a:prstDash val="solid"/>
          </a:ln>
        </p:spPr>
        <p:txBody>
          <a:bodyPr/>
          <a:lstStyle/>
          <a:p>
            <a:pPr>
              <a:buNone/>
            </a:pPr>
            <a:r>
              <a:rPr sz="1600" b="1">
                <a:solidFill>
                  <a:srgbClr val="1C6A49"/>
                </a:solidFill>
                <a:latin typeface="Aptos"/>
                <a:ea typeface="Aptos"/>
                <a:cs typeface="Aptos"/>
              </a:rPr>
              <a:t>01 – UNDERSTAND</a:t>
            </a:r>
          </a:p>
          <a:p>
            <a:pPr>
              <a:buNone/>
            </a:pPr>
            <a:endParaRPr sz="1400" b="1">
              <a:solidFill>
                <a:srgbClr val="1C6A49"/>
              </a:solidFill>
              <a:latin typeface="Georgia"/>
              <a:ea typeface="Georgia"/>
              <a:cs typeface="Georgia"/>
            </a:endParaRPr>
          </a:p>
          <a:p>
            <a:pPr>
              <a:buNone/>
            </a:pPr>
            <a:r>
              <a:rPr b="1">
                <a:solidFill>
                  <a:srgbClr val="000000"/>
                </a:solidFill>
                <a:latin typeface="Georgia"/>
                <a:ea typeface="Georgia"/>
                <a:cs typeface="Georgia"/>
              </a:rPr>
              <a:t>What happens today?</a:t>
            </a:r>
          </a:p>
        </p:txBody>
      </p:sp>
      <p:sp>
        <p:nvSpPr>
          <p:cNvPr id="25" name="dont">
            <a:extLst>
              <a:ext uri="{FF2B5EF4-FFF2-40B4-BE49-F238E27FC236}">
                <a16:creationId xmlns:a16="http://schemas.microsoft.com/office/drawing/2014/main" id="{B0B34127-6352-3466-75C7-BDA1A338D5AF}"/>
              </a:ext>
            </a:extLst>
          </p:cNvPr>
          <p:cNvSpPr>
            <a:spLocks noGrp="1"/>
          </p:cNvSpPr>
          <p:nvPr/>
        </p:nvSpPr>
        <p:spPr>
          <a:xfrm>
            <a:off x="1085850" y="3014904"/>
            <a:ext cx="5100562" cy="266700"/>
          </a:xfrm>
          <a:prstGeom prst="rect">
            <a:avLst/>
          </a:prstGeom>
          <a:noFill/>
          <a:ln w="0">
            <a:noFill/>
            <a:prstDash val="solid"/>
          </a:ln>
        </p:spPr>
        <p:txBody>
          <a:bodyPr anchor="t"/>
          <a:lstStyle/>
          <a:p>
            <a:pPr algn="l">
              <a:buNone/>
            </a:pPr>
            <a:endParaRPr sz="1575" b="1" i="0">
              <a:solidFill>
                <a:srgbClr val="333333"/>
              </a:solidFill>
              <a:latin typeface="Aptos"/>
              <a:ea typeface="Aptos"/>
              <a:cs typeface="Aptos"/>
            </a:endParaRPr>
          </a:p>
        </p:txBody>
      </p:sp>
      <p:sp>
        <p:nvSpPr>
          <p:cNvPr id="26" name="brand">
            <a:extLst>
              <a:ext uri="{FF2B5EF4-FFF2-40B4-BE49-F238E27FC236}">
                <a16:creationId xmlns:a16="http://schemas.microsoft.com/office/drawing/2014/main" id="{6D03A73A-DB59-2F51-524F-938F1DF6276C}"/>
              </a:ext>
            </a:extLst>
          </p:cNvPr>
          <p:cNvSpPr>
            <a:spLocks noGrp="1"/>
          </p:cNvSpPr>
          <p:nvPr/>
        </p:nvSpPr>
        <p:spPr>
          <a:xfrm>
            <a:off x="742950" y="6305550"/>
            <a:ext cx="1143000" cy="209550"/>
          </a:xfrm>
          <a:prstGeom prst="rect">
            <a:avLst/>
          </a:prstGeom>
          <a:noFill/>
          <a:ln w="0">
            <a:noFill/>
            <a:prstDash val="solid"/>
          </a:ln>
        </p:spPr>
        <p:txBody>
          <a:bodyPr anchor="t"/>
          <a:lstStyle/>
          <a:p>
            <a:pPr algn="l">
              <a:buNone/>
            </a:pPr>
            <a:r>
              <a:rPr sz="1125" b="1" i="0">
                <a:solidFill>
                  <a:srgbClr val="11251D"/>
                </a:solidFill>
                <a:latin typeface="Aptos"/>
                <a:ea typeface="Aptos"/>
                <a:cs typeface="Aptos"/>
              </a:rPr>
              <a:t>BIZ AI</a:t>
            </a:r>
          </a:p>
        </p:txBody>
      </p:sp>
      <p:sp>
        <p:nvSpPr>
          <p:cNvPr id="27" name="page">
            <a:extLst>
              <a:ext uri="{FF2B5EF4-FFF2-40B4-BE49-F238E27FC236}">
                <a16:creationId xmlns:a16="http://schemas.microsoft.com/office/drawing/2014/main" id="{77814779-CD24-EF90-FE13-644BEAE052A4}"/>
              </a:ext>
            </a:extLst>
          </p:cNvPr>
          <p:cNvSpPr>
            <a:spLocks noGrp="1"/>
          </p:cNvSpPr>
          <p:nvPr/>
        </p:nvSpPr>
        <p:spPr>
          <a:xfrm>
            <a:off x="6242853" y="3919779"/>
            <a:ext cx="400535" cy="209550"/>
          </a:xfrm>
          <a:prstGeom prst="rect">
            <a:avLst/>
          </a:prstGeom>
          <a:noFill/>
          <a:ln w="0">
            <a:noFill/>
            <a:prstDash val="solid"/>
          </a:ln>
        </p:spPr>
        <p:txBody>
          <a:bodyPr anchor="t"/>
          <a:lstStyle/>
          <a:p>
            <a:pPr algn="r">
              <a:buNone/>
            </a:pPr>
            <a:endParaRPr/>
          </a:p>
        </p:txBody>
      </p:sp>
      <p:sp>
        <p:nvSpPr>
          <p:cNvPr id="30" name="accent-bar">
            <a:extLst>
              <a:ext uri="{FF2B5EF4-FFF2-40B4-BE49-F238E27FC236}">
                <a16:creationId xmlns:a16="http://schemas.microsoft.com/office/drawing/2014/main" id="{28169601-5B9B-11BF-E7E1-7C55A21DAB20}"/>
              </a:ext>
            </a:extLst>
          </p:cNvPr>
          <p:cNvSpPr>
            <a:spLocks noGrp="1"/>
          </p:cNvSpPr>
          <p:nvPr/>
        </p:nvSpPr>
        <p:spPr>
          <a:xfrm>
            <a:off x="2672935" y="2945686"/>
            <a:ext cx="3238500" cy="159996"/>
          </a:xfrm>
          <a:prstGeom prst="rect">
            <a:avLst/>
          </a:prstGeom>
          <a:solidFill>
            <a:srgbClr val="1C6A49"/>
          </a:solidFill>
          <a:ln w="0">
            <a:noFill/>
            <a:prstDash val="solid"/>
          </a:ln>
        </p:spPr>
        <p:txBody>
          <a:bodyPr/>
          <a:lstStyle/>
          <a:p>
            <a:endParaRPr/>
          </a:p>
        </p:txBody>
      </p:sp>
      <p:sp>
        <p:nvSpPr>
          <p:cNvPr id="32" name="dont-field">
            <a:extLst>
              <a:ext uri="{FF2B5EF4-FFF2-40B4-BE49-F238E27FC236}">
                <a16:creationId xmlns:a16="http://schemas.microsoft.com/office/drawing/2014/main" id="{BD85BA5D-1161-9BF6-69C0-C6C2697E809E}"/>
              </a:ext>
            </a:extLst>
          </p:cNvPr>
          <p:cNvSpPr>
            <a:spLocks noGrp="1"/>
          </p:cNvSpPr>
          <p:nvPr/>
        </p:nvSpPr>
        <p:spPr>
          <a:xfrm>
            <a:off x="6101935" y="3074694"/>
            <a:ext cx="3238500" cy="1291061"/>
          </a:xfrm>
          <a:prstGeom prst="rect">
            <a:avLst/>
          </a:prstGeom>
          <a:solidFill>
            <a:srgbClr val="FFFFFF"/>
          </a:solidFill>
          <a:ln w="19050">
            <a:solidFill>
              <a:srgbClr val="C9D4CC"/>
            </a:solidFill>
            <a:prstDash val="solid"/>
          </a:ln>
        </p:spPr>
        <p:txBody>
          <a:bodyPr/>
          <a:lstStyle/>
          <a:p>
            <a:pPr>
              <a:buNone/>
            </a:pPr>
            <a:r>
              <a:rPr sz="1600" b="1">
                <a:solidFill>
                  <a:srgbClr val="C18A20"/>
                </a:solidFill>
                <a:latin typeface="Aptos"/>
                <a:ea typeface="Aptos"/>
                <a:cs typeface="Aptos"/>
              </a:rPr>
              <a:t>02 – BOUND</a:t>
            </a:r>
          </a:p>
          <a:p>
            <a:pPr>
              <a:buNone/>
            </a:pPr>
            <a:endParaRPr sz="1400" b="1">
              <a:solidFill>
                <a:srgbClr val="1C6A49"/>
              </a:solidFill>
              <a:latin typeface="Georgia"/>
              <a:ea typeface="Georgia"/>
              <a:cs typeface="Georgia"/>
            </a:endParaRPr>
          </a:p>
          <a:p>
            <a:pPr>
              <a:buNone/>
            </a:pPr>
            <a:r>
              <a:rPr b="1">
                <a:solidFill>
                  <a:srgbClr val="000000"/>
                </a:solidFill>
                <a:latin typeface="Georgia"/>
                <a:ea typeface="Georgia"/>
                <a:cs typeface="Georgia"/>
              </a:rPr>
              <a:t>What could AI assist?</a:t>
            </a:r>
          </a:p>
        </p:txBody>
      </p:sp>
      <p:sp>
        <p:nvSpPr>
          <p:cNvPr id="34" name="accent-bar">
            <a:extLst>
              <a:ext uri="{FF2B5EF4-FFF2-40B4-BE49-F238E27FC236}">
                <a16:creationId xmlns:a16="http://schemas.microsoft.com/office/drawing/2014/main" id="{B5FD0D5B-9A69-045A-0F48-1AED5863925C}"/>
              </a:ext>
            </a:extLst>
          </p:cNvPr>
          <p:cNvSpPr>
            <a:spLocks noGrp="1"/>
          </p:cNvSpPr>
          <p:nvPr/>
        </p:nvSpPr>
        <p:spPr>
          <a:xfrm>
            <a:off x="6101935" y="2945686"/>
            <a:ext cx="3238500" cy="159996"/>
          </a:xfrm>
          <a:prstGeom prst="rect">
            <a:avLst/>
          </a:prstGeom>
          <a:solidFill>
            <a:srgbClr val="C18A20"/>
          </a:solidFill>
          <a:ln w="0">
            <a:noFill/>
            <a:prstDash val="solid"/>
          </a:ln>
        </p:spPr>
        <p:txBody>
          <a:bodyPr/>
          <a:lstStyle/>
          <a:p>
            <a:endParaRPr/>
          </a:p>
        </p:txBody>
      </p:sp>
      <p:sp>
        <p:nvSpPr>
          <p:cNvPr id="36" name="page">
            <a:extLst>
              <a:ext uri="{FF2B5EF4-FFF2-40B4-BE49-F238E27FC236}">
                <a16:creationId xmlns:a16="http://schemas.microsoft.com/office/drawing/2014/main" id="{D407418D-3019-BEED-0F6D-CDBDF5646EEC}"/>
              </a:ext>
            </a:extLst>
          </p:cNvPr>
          <p:cNvSpPr>
            <a:spLocks noGrp="1"/>
          </p:cNvSpPr>
          <p:nvPr/>
        </p:nvSpPr>
        <p:spPr>
          <a:xfrm>
            <a:off x="9671853" y="3905672"/>
            <a:ext cx="400535" cy="209550"/>
          </a:xfrm>
          <a:prstGeom prst="rect">
            <a:avLst/>
          </a:prstGeom>
          <a:noFill/>
          <a:ln w="0">
            <a:noFill/>
            <a:prstDash val="solid"/>
          </a:ln>
        </p:spPr>
        <p:txBody>
          <a:bodyPr anchor="t"/>
          <a:lstStyle/>
          <a:p>
            <a:pPr algn="r">
              <a:buNone/>
            </a:pPr>
            <a:endParaRPr/>
          </a:p>
        </p:txBody>
      </p:sp>
      <p:sp>
        <p:nvSpPr>
          <p:cNvPr id="38" name="dont-field">
            <a:extLst>
              <a:ext uri="{FF2B5EF4-FFF2-40B4-BE49-F238E27FC236}">
                <a16:creationId xmlns:a16="http://schemas.microsoft.com/office/drawing/2014/main" id="{2DFE86AF-210E-25A1-632D-4C84BC746656}"/>
              </a:ext>
            </a:extLst>
          </p:cNvPr>
          <p:cNvSpPr>
            <a:spLocks noGrp="1"/>
          </p:cNvSpPr>
          <p:nvPr/>
        </p:nvSpPr>
        <p:spPr>
          <a:xfrm>
            <a:off x="2672935" y="4677992"/>
            <a:ext cx="3238500" cy="1305168"/>
          </a:xfrm>
          <a:prstGeom prst="rect">
            <a:avLst/>
          </a:prstGeom>
          <a:solidFill>
            <a:srgbClr val="FFFFFF"/>
          </a:solidFill>
          <a:ln w="19050">
            <a:solidFill>
              <a:srgbClr val="C9D4CC"/>
            </a:solidFill>
            <a:prstDash val="solid"/>
          </a:ln>
        </p:spPr>
        <p:txBody>
          <a:bodyPr/>
          <a:lstStyle/>
          <a:p>
            <a:pPr>
              <a:buNone/>
            </a:pPr>
            <a:r>
              <a:rPr sz="1600" b="1">
                <a:solidFill>
                  <a:srgbClr val="6F4AA1"/>
                </a:solidFill>
                <a:latin typeface="Aptos"/>
                <a:ea typeface="Aptos"/>
                <a:cs typeface="Aptos"/>
              </a:rPr>
              <a:t>03 – CONTROL</a:t>
            </a:r>
          </a:p>
          <a:p>
            <a:pPr>
              <a:buNone/>
            </a:pPr>
            <a:endParaRPr sz="1400" b="1">
              <a:solidFill>
                <a:srgbClr val="1C6A49"/>
              </a:solidFill>
              <a:latin typeface="Georgia"/>
              <a:ea typeface="Georgia"/>
              <a:cs typeface="Georgia"/>
            </a:endParaRPr>
          </a:p>
          <a:p>
            <a:pPr>
              <a:buNone/>
            </a:pPr>
            <a:r>
              <a:rPr b="1">
                <a:solidFill>
                  <a:srgbClr val="000000"/>
                </a:solidFill>
                <a:latin typeface="Georgia"/>
                <a:ea typeface="Georgia"/>
                <a:cs typeface="Georgia"/>
              </a:rPr>
              <a:t>Who verifies and decides?</a:t>
            </a:r>
          </a:p>
        </p:txBody>
      </p:sp>
      <p:sp>
        <p:nvSpPr>
          <p:cNvPr id="40" name="accent-bar">
            <a:extLst>
              <a:ext uri="{FF2B5EF4-FFF2-40B4-BE49-F238E27FC236}">
                <a16:creationId xmlns:a16="http://schemas.microsoft.com/office/drawing/2014/main" id="{981DB175-31FD-C8AD-783D-924314C5C0F9}"/>
              </a:ext>
            </a:extLst>
          </p:cNvPr>
          <p:cNvSpPr>
            <a:spLocks noGrp="1"/>
          </p:cNvSpPr>
          <p:nvPr/>
        </p:nvSpPr>
        <p:spPr>
          <a:xfrm>
            <a:off x="2672935" y="4548984"/>
            <a:ext cx="3238500" cy="159996"/>
          </a:xfrm>
          <a:prstGeom prst="rect">
            <a:avLst/>
          </a:prstGeom>
          <a:solidFill>
            <a:srgbClr val="6F4AA1"/>
          </a:solidFill>
          <a:ln w="0">
            <a:noFill/>
            <a:prstDash val="solid"/>
          </a:ln>
        </p:spPr>
        <p:txBody>
          <a:bodyPr/>
          <a:lstStyle/>
          <a:p>
            <a:endParaRPr/>
          </a:p>
        </p:txBody>
      </p:sp>
      <p:sp>
        <p:nvSpPr>
          <p:cNvPr id="42" name="dont-field">
            <a:extLst>
              <a:ext uri="{FF2B5EF4-FFF2-40B4-BE49-F238E27FC236}">
                <a16:creationId xmlns:a16="http://schemas.microsoft.com/office/drawing/2014/main" id="{17892D8E-1DB5-5650-6BE6-50BD9369486F}"/>
              </a:ext>
            </a:extLst>
          </p:cNvPr>
          <p:cNvSpPr>
            <a:spLocks noGrp="1"/>
          </p:cNvSpPr>
          <p:nvPr/>
        </p:nvSpPr>
        <p:spPr>
          <a:xfrm>
            <a:off x="6101935" y="4667840"/>
            <a:ext cx="3238500" cy="1291061"/>
          </a:xfrm>
          <a:prstGeom prst="rect">
            <a:avLst/>
          </a:prstGeom>
          <a:solidFill>
            <a:srgbClr val="FFFFFF"/>
          </a:solidFill>
          <a:ln w="19050">
            <a:solidFill>
              <a:srgbClr val="C9D4CC"/>
            </a:solidFill>
            <a:prstDash val="solid"/>
          </a:ln>
        </p:spPr>
        <p:txBody>
          <a:bodyPr/>
          <a:lstStyle/>
          <a:p>
            <a:pPr>
              <a:buNone/>
            </a:pPr>
            <a:r>
              <a:rPr sz="1600" b="1" dirty="0">
                <a:solidFill>
                  <a:srgbClr val="C45E2D"/>
                </a:solidFill>
                <a:latin typeface="Aptos"/>
                <a:ea typeface="Aptos"/>
                <a:cs typeface="Aptos"/>
              </a:rPr>
              <a:t>04 – TEST</a:t>
            </a:r>
            <a:endParaRPr lang="en-US" sz="1600" b="1" dirty="0">
              <a:solidFill>
                <a:srgbClr val="C45E2D"/>
              </a:solidFill>
              <a:latin typeface="Aptos"/>
              <a:ea typeface="Aptos"/>
              <a:cs typeface="Aptos"/>
            </a:endParaRPr>
          </a:p>
          <a:p>
            <a:pPr>
              <a:buNone/>
            </a:pPr>
            <a:endParaRPr lang="en-US" sz="1400" b="1" dirty="0">
              <a:solidFill>
                <a:srgbClr val="1C6A49"/>
              </a:solidFill>
              <a:latin typeface="Georgia"/>
              <a:ea typeface="Georgia"/>
              <a:cs typeface="Georgia"/>
            </a:endParaRPr>
          </a:p>
          <a:p>
            <a:pPr>
              <a:buNone/>
            </a:pPr>
            <a:r>
              <a:rPr lang="en-US" b="1" dirty="0">
                <a:solidFill>
                  <a:srgbClr val="000000"/>
                </a:solidFill>
                <a:latin typeface="Georgia"/>
                <a:ea typeface="Georgia"/>
                <a:cs typeface="Georgia"/>
              </a:rPr>
              <a:t>What is the smallest safe experiment?</a:t>
            </a:r>
          </a:p>
        </p:txBody>
      </p:sp>
      <p:sp>
        <p:nvSpPr>
          <p:cNvPr id="44" name="dont">
            <a:extLst>
              <a:ext uri="{FF2B5EF4-FFF2-40B4-BE49-F238E27FC236}">
                <a16:creationId xmlns:a16="http://schemas.microsoft.com/office/drawing/2014/main" id="{981B3710-649D-E121-7F10-6FA08B8BAB7F}"/>
              </a:ext>
            </a:extLst>
          </p:cNvPr>
          <p:cNvSpPr>
            <a:spLocks noGrp="1"/>
          </p:cNvSpPr>
          <p:nvPr/>
        </p:nvSpPr>
        <p:spPr>
          <a:xfrm>
            <a:off x="1085850" y="4568564"/>
            <a:ext cx="5100562" cy="266700"/>
          </a:xfrm>
          <a:prstGeom prst="rect">
            <a:avLst/>
          </a:prstGeom>
          <a:noFill/>
          <a:ln w="0">
            <a:noFill/>
            <a:prstDash val="solid"/>
          </a:ln>
        </p:spPr>
        <p:txBody>
          <a:bodyPr anchor="t"/>
          <a:lstStyle/>
          <a:p>
            <a:pPr algn="l">
              <a:buNone/>
            </a:pPr>
            <a:endParaRPr sz="1575" b="1" i="0">
              <a:solidFill>
                <a:srgbClr val="333333"/>
              </a:solidFill>
              <a:latin typeface="Aptos"/>
              <a:ea typeface="Aptos"/>
              <a:cs typeface="Aptos"/>
            </a:endParaRPr>
          </a:p>
        </p:txBody>
      </p:sp>
      <p:sp>
        <p:nvSpPr>
          <p:cNvPr id="46" name="page">
            <a:extLst>
              <a:ext uri="{FF2B5EF4-FFF2-40B4-BE49-F238E27FC236}">
                <a16:creationId xmlns:a16="http://schemas.microsoft.com/office/drawing/2014/main" id="{3747488B-18E0-E72C-350E-D3DA16C38F9D}"/>
              </a:ext>
            </a:extLst>
          </p:cNvPr>
          <p:cNvSpPr>
            <a:spLocks noGrp="1"/>
          </p:cNvSpPr>
          <p:nvPr/>
        </p:nvSpPr>
        <p:spPr>
          <a:xfrm>
            <a:off x="6242853" y="5473439"/>
            <a:ext cx="400535" cy="209550"/>
          </a:xfrm>
          <a:prstGeom prst="rect">
            <a:avLst/>
          </a:prstGeom>
          <a:noFill/>
          <a:ln w="0">
            <a:noFill/>
            <a:prstDash val="solid"/>
          </a:ln>
        </p:spPr>
        <p:txBody>
          <a:bodyPr anchor="t"/>
          <a:lstStyle/>
          <a:p>
            <a:pPr algn="r">
              <a:buNone/>
            </a:pPr>
            <a:endParaRPr/>
          </a:p>
        </p:txBody>
      </p:sp>
      <p:sp>
        <p:nvSpPr>
          <p:cNvPr id="48" name="accent-bar">
            <a:extLst>
              <a:ext uri="{FF2B5EF4-FFF2-40B4-BE49-F238E27FC236}">
                <a16:creationId xmlns:a16="http://schemas.microsoft.com/office/drawing/2014/main" id="{471194F5-58D4-E614-3D98-426E6C46C484}"/>
              </a:ext>
            </a:extLst>
          </p:cNvPr>
          <p:cNvSpPr>
            <a:spLocks noGrp="1"/>
          </p:cNvSpPr>
          <p:nvPr/>
        </p:nvSpPr>
        <p:spPr>
          <a:xfrm>
            <a:off x="6101935" y="4538832"/>
            <a:ext cx="3238500" cy="159996"/>
          </a:xfrm>
          <a:prstGeom prst="rect">
            <a:avLst/>
          </a:prstGeom>
          <a:solidFill>
            <a:srgbClr val="C45E2D"/>
          </a:solidFill>
          <a:ln w="0">
            <a:noFill/>
            <a:prstDash val="solid"/>
          </a:ln>
        </p:spPr>
        <p:txBody>
          <a:bodyPr/>
          <a:lstStyle/>
          <a:p>
            <a:endParaRPr/>
          </a:p>
        </p:txBody>
      </p:sp>
      <p:sp>
        <p:nvSpPr>
          <p:cNvPr id="54" name="page">
            <a:extLst>
              <a:ext uri="{FF2B5EF4-FFF2-40B4-BE49-F238E27FC236}">
                <a16:creationId xmlns:a16="http://schemas.microsoft.com/office/drawing/2014/main" id="{CB3FC73E-9EBA-3BCD-B444-94B192AE506B}"/>
              </a:ext>
            </a:extLst>
          </p:cNvPr>
          <p:cNvSpPr>
            <a:spLocks noGrp="1"/>
          </p:cNvSpPr>
          <p:nvPr/>
        </p:nvSpPr>
        <p:spPr>
          <a:xfrm>
            <a:off x="9671853" y="5459332"/>
            <a:ext cx="400535" cy="209550"/>
          </a:xfrm>
          <a:prstGeom prst="rect">
            <a:avLst/>
          </a:prstGeom>
          <a:noFill/>
          <a:ln w="0">
            <a:noFill/>
            <a:prstDash val="solid"/>
          </a:ln>
        </p:spPr>
        <p:txBody>
          <a:bodyPr anchor="t"/>
          <a:lstStyle/>
          <a:p>
            <a:pPr algn="r">
              <a:buNone/>
            </a:pPr>
            <a:endParaRPr/>
          </a:p>
        </p:txBody>
      </p:sp>
      <p:sp>
        <p:nvSpPr>
          <p:cNvPr id="60" name="page">
            <a:extLst>
              <a:ext uri="{FF2B5EF4-FFF2-40B4-BE49-F238E27FC236}">
                <a16:creationId xmlns:a16="http://schemas.microsoft.com/office/drawing/2014/main" id="{E2A80AF2-0F34-B08D-6411-06B8D66F34A6}"/>
              </a:ext>
            </a:extLst>
          </p:cNvPr>
          <p:cNvSpPr>
            <a:spLocks noGrp="1"/>
          </p:cNvSpPr>
          <p:nvPr/>
        </p:nvSpPr>
        <p:spPr>
          <a:xfrm>
            <a:off x="11068050" y="6305550"/>
            <a:ext cx="381000" cy="209550"/>
          </a:xfrm>
          <a:prstGeom prst="rect">
            <a:avLst/>
          </a:prstGeom>
          <a:noFill/>
          <a:ln w="0">
            <a:noFill/>
            <a:prstDash val="solid"/>
          </a:ln>
        </p:spPr>
        <p:txBody>
          <a:bodyPr anchor="t"/>
          <a:lstStyle/>
          <a:p>
            <a:pPr algn="r">
              <a:buNone/>
            </a:pPr>
            <a:r>
              <a:rPr sz="1050" b="1" i="0">
                <a:solidFill>
                  <a:srgbClr val="5E6B65"/>
                </a:solidFill>
                <a:latin typeface="Aptos"/>
                <a:ea typeface="Aptos"/>
                <a:cs typeface="Aptos"/>
              </a:rPr>
              <a:t>06</a:t>
            </a:r>
          </a:p>
        </p:txBody>
      </p:sp>
    </p:spTree>
    <p:extLst>
      <p:ext uri="{BB962C8B-B14F-4D97-AF65-F5344CB8AC3E}">
        <p14:creationId xmlns:p14="http://schemas.microsoft.com/office/powerpoint/2010/main" val="40351930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7F4ED"/>
        </a:solidFill>
        <a:effectLst/>
      </p:bgPr>
    </p:bg>
    <p:spTree>
      <p:nvGrpSpPr>
        <p:cNvPr id="1" name=""/>
        <p:cNvGrpSpPr/>
        <p:nvPr/>
      </p:nvGrpSpPr>
      <p:grpSpPr>
        <a:xfrm>
          <a:off x="0" y="0"/>
          <a:ext cx="0" cy="0"/>
          <a:chOff x="0" y="0"/>
          <a:chExt cx="0" cy="0"/>
        </a:xfrm>
      </p:grpSpPr>
      <p:sp>
        <p:nvSpPr>
          <p:cNvPr id="11" name="eyebrow">
            <a:extLst>
              <a:ext uri="{FF2B5EF4-FFF2-40B4-BE49-F238E27FC236}">
                <a16:creationId xmlns:a16="http://schemas.microsoft.com/office/drawing/2014/main" id="{C2FA24CD-F373-37F0-2E47-8A73374C4CDD}"/>
              </a:ext>
            </a:extLst>
          </p:cNvPr>
          <p:cNvSpPr>
            <a:spLocks noGrp="1"/>
          </p:cNvSpPr>
          <p:nvPr/>
        </p:nvSpPr>
        <p:spPr>
          <a:xfrm>
            <a:off x="742950" y="552450"/>
            <a:ext cx="6667500" cy="247650"/>
          </a:xfrm>
          <a:prstGeom prst="rect">
            <a:avLst/>
          </a:prstGeom>
          <a:noFill/>
          <a:ln w="0">
            <a:noFill/>
            <a:prstDash val="solid"/>
          </a:ln>
        </p:spPr>
        <p:txBody>
          <a:bodyPr anchor="t"/>
          <a:lstStyle/>
          <a:p>
            <a:pPr algn="l">
              <a:buNone/>
            </a:pPr>
            <a:r>
              <a:rPr sz="1200" b="1" i="0">
                <a:solidFill>
                  <a:srgbClr val="1C6A49"/>
                </a:solidFill>
                <a:latin typeface="Aptos"/>
                <a:ea typeface="Aptos"/>
                <a:cs typeface="Aptos"/>
              </a:rPr>
              <a:t>YOUR WORKING ASSET</a:t>
            </a:r>
          </a:p>
        </p:txBody>
      </p:sp>
      <p:sp>
        <p:nvSpPr>
          <p:cNvPr id="2" name="slide-title">
            <a:extLst>
              <a:ext uri="{FF2B5EF4-FFF2-40B4-BE49-F238E27FC236}">
                <a16:creationId xmlns:a16="http://schemas.microsoft.com/office/drawing/2014/main" id="{69BC3959-1125-132C-6F9C-33ADF8199541}"/>
              </a:ext>
            </a:extLst>
          </p:cNvPr>
          <p:cNvSpPr>
            <a:spLocks noGrp="1"/>
          </p:cNvSpPr>
          <p:nvPr/>
        </p:nvSpPr>
        <p:spPr>
          <a:xfrm>
            <a:off x="742950" y="1047750"/>
            <a:ext cx="10572750" cy="742950"/>
          </a:xfrm>
          <a:prstGeom prst="rect">
            <a:avLst/>
          </a:prstGeom>
          <a:noFill/>
          <a:ln w="0">
            <a:noFill/>
            <a:prstDash val="solid"/>
          </a:ln>
        </p:spPr>
        <p:txBody>
          <a:bodyPr anchor="t"/>
          <a:lstStyle/>
          <a:p>
            <a:pPr algn="l">
              <a:buNone/>
            </a:pPr>
            <a:r>
              <a:rPr sz="4200" b="1" i="0">
                <a:solidFill>
                  <a:srgbClr val="11251D"/>
                </a:solidFill>
                <a:latin typeface="Georgia"/>
                <a:ea typeface="Georgia"/>
                <a:cs typeface="Georgia"/>
              </a:rPr>
              <a:t>Use the Team Edition after the session.</a:t>
            </a:r>
          </a:p>
        </p:txBody>
      </p:sp>
      <p:sp>
        <p:nvSpPr>
          <p:cNvPr id="3" name="claim">
            <a:extLst>
              <a:ext uri="{FF2B5EF4-FFF2-40B4-BE49-F238E27FC236}">
                <a16:creationId xmlns:a16="http://schemas.microsoft.com/office/drawing/2014/main" id="{E06BFAD0-98B4-B9CF-6650-0C15A07A68C7}"/>
              </a:ext>
            </a:extLst>
          </p:cNvPr>
          <p:cNvSpPr>
            <a:spLocks noGrp="1"/>
          </p:cNvSpPr>
          <p:nvPr/>
        </p:nvSpPr>
        <p:spPr>
          <a:xfrm>
            <a:off x="740740" y="2732861"/>
            <a:ext cx="5859684" cy="1895475"/>
          </a:xfrm>
          <a:prstGeom prst="rect">
            <a:avLst/>
          </a:prstGeom>
          <a:noFill/>
          <a:ln w="0">
            <a:noFill/>
            <a:prstDash val="solid"/>
          </a:ln>
        </p:spPr>
        <p:txBody>
          <a:bodyPr anchor="t"/>
          <a:lstStyle/>
          <a:p>
            <a:pPr algn="l">
              <a:buNone/>
            </a:pPr>
            <a:r>
              <a:rPr sz="3200" b="1" i="0">
                <a:solidFill>
                  <a:srgbClr val="11251D"/>
                </a:solidFill>
                <a:latin typeface="Georgia"/>
                <a:ea typeface="Georgia"/>
                <a:cs typeface="Georgia"/>
              </a:rPr>
              <a:t>One shared record keeps the conversation grounded.</a:t>
            </a:r>
          </a:p>
        </p:txBody>
      </p:sp>
      <p:sp>
        <p:nvSpPr>
          <p:cNvPr id="4" name="rule">
            <a:extLst>
              <a:ext uri="{FF2B5EF4-FFF2-40B4-BE49-F238E27FC236}">
                <a16:creationId xmlns:a16="http://schemas.microsoft.com/office/drawing/2014/main" id="{78680051-E9D0-EBB9-CB70-9BEF0298EE85}"/>
              </a:ext>
            </a:extLst>
          </p:cNvPr>
          <p:cNvSpPr>
            <a:spLocks noGrp="1"/>
          </p:cNvSpPr>
          <p:nvPr/>
        </p:nvSpPr>
        <p:spPr>
          <a:xfrm>
            <a:off x="762000" y="4419992"/>
            <a:ext cx="2286000" cy="57150"/>
          </a:xfrm>
          <a:prstGeom prst="rect">
            <a:avLst/>
          </a:prstGeom>
          <a:solidFill>
            <a:srgbClr val="1C6A49"/>
          </a:solidFill>
          <a:ln w="0">
            <a:noFill/>
            <a:prstDash val="solid"/>
          </a:ln>
        </p:spPr>
        <p:txBody>
          <a:bodyPr/>
          <a:lstStyle/>
          <a:p>
            <a:endParaRPr/>
          </a:p>
        </p:txBody>
      </p:sp>
      <p:sp>
        <p:nvSpPr>
          <p:cNvPr id="5" name="explanation">
            <a:extLst>
              <a:ext uri="{FF2B5EF4-FFF2-40B4-BE49-F238E27FC236}">
                <a16:creationId xmlns:a16="http://schemas.microsoft.com/office/drawing/2014/main" id="{ECE09A7F-4C68-B5CF-D0C9-14CBC7C91F31}"/>
              </a:ext>
            </a:extLst>
          </p:cNvPr>
          <p:cNvSpPr>
            <a:spLocks noGrp="1"/>
          </p:cNvSpPr>
          <p:nvPr/>
        </p:nvSpPr>
        <p:spPr>
          <a:xfrm>
            <a:off x="762000" y="4756485"/>
            <a:ext cx="6157771" cy="1143000"/>
          </a:xfrm>
          <a:prstGeom prst="rect">
            <a:avLst/>
          </a:prstGeom>
          <a:noFill/>
          <a:ln w="0">
            <a:noFill/>
            <a:prstDash val="solid"/>
          </a:ln>
        </p:spPr>
        <p:txBody>
          <a:bodyPr anchor="t"/>
          <a:lstStyle/>
          <a:p>
            <a:pPr algn="l">
              <a:buNone/>
            </a:pPr>
            <a:r>
              <a:rPr sz="1875" b="0" i="0">
                <a:solidFill>
                  <a:srgbClr val="333333"/>
                </a:solidFill>
                <a:latin typeface="Aptos"/>
                <a:ea typeface="Aptos"/>
                <a:cs typeface="Aptos"/>
              </a:rPr>
              <a:t>Complete the Canvas with the people who perform and own the workflow. Capture what happens today, where assistance may fit, what AI must not decide and what evidence would justify continuing.</a:t>
            </a:r>
          </a:p>
        </p:txBody>
      </p:sp>
      <p:sp>
        <p:nvSpPr>
          <p:cNvPr id="9" name="brand">
            <a:extLst>
              <a:ext uri="{FF2B5EF4-FFF2-40B4-BE49-F238E27FC236}">
                <a16:creationId xmlns:a16="http://schemas.microsoft.com/office/drawing/2014/main" id="{A91FE845-E683-214F-F180-33AE44B47126}"/>
              </a:ext>
            </a:extLst>
          </p:cNvPr>
          <p:cNvSpPr>
            <a:spLocks noGrp="1"/>
          </p:cNvSpPr>
          <p:nvPr/>
        </p:nvSpPr>
        <p:spPr>
          <a:xfrm>
            <a:off x="742950" y="6372225"/>
            <a:ext cx="1143000" cy="209550"/>
          </a:xfrm>
          <a:prstGeom prst="rect">
            <a:avLst/>
          </a:prstGeom>
          <a:noFill/>
          <a:ln w="0">
            <a:noFill/>
            <a:prstDash val="solid"/>
          </a:ln>
        </p:spPr>
        <p:txBody>
          <a:bodyPr anchor="t"/>
          <a:lstStyle/>
          <a:p>
            <a:pPr algn="l">
              <a:buNone/>
            </a:pPr>
            <a:r>
              <a:rPr sz="1125" b="1" i="0">
                <a:solidFill>
                  <a:srgbClr val="11251D"/>
                </a:solidFill>
                <a:latin typeface="Aptos"/>
                <a:ea typeface="Aptos"/>
                <a:cs typeface="Aptos"/>
              </a:rPr>
              <a:t>BIZ AI</a:t>
            </a:r>
          </a:p>
        </p:txBody>
      </p:sp>
      <p:sp>
        <p:nvSpPr>
          <p:cNvPr id="10" name="page">
            <a:extLst>
              <a:ext uri="{FF2B5EF4-FFF2-40B4-BE49-F238E27FC236}">
                <a16:creationId xmlns:a16="http://schemas.microsoft.com/office/drawing/2014/main" id="{A1FA9D29-CB60-20D9-8379-73A2C080F394}"/>
              </a:ext>
            </a:extLst>
          </p:cNvPr>
          <p:cNvSpPr>
            <a:spLocks noGrp="1"/>
          </p:cNvSpPr>
          <p:nvPr/>
        </p:nvSpPr>
        <p:spPr>
          <a:xfrm>
            <a:off x="11044794" y="6372225"/>
            <a:ext cx="381000" cy="209550"/>
          </a:xfrm>
          <a:prstGeom prst="rect">
            <a:avLst/>
          </a:prstGeom>
          <a:noFill/>
          <a:ln w="0">
            <a:noFill/>
            <a:prstDash val="solid"/>
          </a:ln>
        </p:spPr>
        <p:txBody>
          <a:bodyPr anchor="t"/>
          <a:lstStyle/>
          <a:p>
            <a:pPr algn="r">
              <a:buNone/>
            </a:pPr>
            <a:r>
              <a:rPr sz="1050" b="1" i="0">
                <a:solidFill>
                  <a:srgbClr val="5E6B65"/>
                </a:solidFill>
                <a:latin typeface="Aptos"/>
                <a:ea typeface="Aptos"/>
                <a:cs typeface="Aptos"/>
              </a:rPr>
              <a:t>07</a:t>
            </a:r>
          </a:p>
        </p:txBody>
      </p:sp>
      <p:sp>
        <p:nvSpPr>
          <p:cNvPr id="17" name="rule">
            <a:extLst>
              <a:ext uri="{FF2B5EF4-FFF2-40B4-BE49-F238E27FC236}">
                <a16:creationId xmlns:a16="http://schemas.microsoft.com/office/drawing/2014/main" id="{ABA425DD-0E2A-2FAB-C06E-61565688660E}"/>
              </a:ext>
            </a:extLst>
          </p:cNvPr>
          <p:cNvSpPr>
            <a:spLocks noGrp="1"/>
          </p:cNvSpPr>
          <p:nvPr/>
        </p:nvSpPr>
        <p:spPr>
          <a:xfrm>
            <a:off x="8380447" y="3250557"/>
            <a:ext cx="2719351" cy="60830"/>
          </a:xfrm>
          <a:prstGeom prst="rect">
            <a:avLst/>
          </a:prstGeom>
          <a:solidFill>
            <a:srgbClr val="1C6A49"/>
          </a:solidFill>
          <a:ln w="0">
            <a:noFill/>
            <a:prstDash val="solid"/>
          </a:ln>
        </p:spPr>
        <p:txBody>
          <a:bodyPr/>
          <a:lstStyle/>
          <a:p>
            <a:endParaRPr/>
          </a:p>
        </p:txBody>
      </p:sp>
      <p:sp>
        <p:nvSpPr>
          <p:cNvPr id="19" name="poll-cue">
            <a:extLst>
              <a:ext uri="{FF2B5EF4-FFF2-40B4-BE49-F238E27FC236}">
                <a16:creationId xmlns:a16="http://schemas.microsoft.com/office/drawing/2014/main" id="{2D6E0F1D-CD3D-74CB-88F1-6A19AEB0F95A}"/>
              </a:ext>
            </a:extLst>
          </p:cNvPr>
          <p:cNvSpPr>
            <a:spLocks noGrp="1"/>
          </p:cNvSpPr>
          <p:nvPr/>
        </p:nvSpPr>
        <p:spPr>
          <a:xfrm>
            <a:off x="7047092" y="2436168"/>
            <a:ext cx="4664932" cy="3560227"/>
          </a:xfrm>
          <a:prstGeom prst="roundRect">
            <a:avLst>
              <a:gd name="adj" fmla="val 1832"/>
            </a:avLst>
          </a:prstGeom>
          <a:solidFill>
            <a:srgbClr val="D9F2E5"/>
          </a:solidFill>
          <a:ln w="15875" cmpd="sng">
            <a:solidFill>
              <a:srgbClr val="1C6A49"/>
            </a:solidFill>
            <a:prstDash val="solid"/>
          </a:ln>
          <a:effectLst>
            <a:outerShdw blurRad="63500" dist="25400" dir="2700000" algn="tl" rotWithShape="0">
              <a:srgbClr val="000000">
                <a:alpha val="15000"/>
              </a:srgbClr>
            </a:outerShdw>
          </a:effectLst>
        </p:spPr>
        <p:txBody>
          <a:bodyPr/>
          <a:lstStyle/>
          <a:p>
            <a:endParaRPr/>
          </a:p>
        </p:txBody>
      </p:sp>
      <p:sp>
        <p:nvSpPr>
          <p:cNvPr id="21" name="poll-cue-label">
            <a:extLst>
              <a:ext uri="{FF2B5EF4-FFF2-40B4-BE49-F238E27FC236}">
                <a16:creationId xmlns:a16="http://schemas.microsoft.com/office/drawing/2014/main" id="{83D5B587-3787-13DE-59F0-9120B1F45560}"/>
              </a:ext>
            </a:extLst>
          </p:cNvPr>
          <p:cNvSpPr>
            <a:spLocks noGrp="1"/>
          </p:cNvSpPr>
          <p:nvPr/>
        </p:nvSpPr>
        <p:spPr>
          <a:xfrm>
            <a:off x="7218062" y="3048795"/>
            <a:ext cx="4664932" cy="2217685"/>
          </a:xfrm>
          <a:prstGeom prst="rect">
            <a:avLst/>
          </a:prstGeom>
          <a:noFill/>
          <a:ln w="0">
            <a:noFill/>
            <a:prstDash val="solid"/>
          </a:ln>
        </p:spPr>
        <p:txBody>
          <a:bodyPr anchor="ctr"/>
          <a:lstStyle/>
          <a:p>
            <a:pPr>
              <a:buNone/>
            </a:pPr>
            <a:r>
              <a:rPr sz="1650" b="1" i="0">
                <a:solidFill>
                  <a:srgbClr val="11251D"/>
                </a:solidFill>
                <a:latin typeface="Aptos"/>
                <a:ea typeface="Aptos"/>
                <a:cs typeface="Aptos"/>
              </a:rPr>
              <a:t>TEAM EDITION</a:t>
            </a:r>
          </a:p>
          <a:p>
            <a:pPr>
              <a:buNone/>
            </a:pPr>
            <a:endParaRPr sz="1650" b="1" i="0">
              <a:solidFill>
                <a:srgbClr val="11251D"/>
              </a:solidFill>
              <a:latin typeface="Aptos"/>
              <a:ea typeface="Aptos"/>
              <a:cs typeface="Aptos"/>
            </a:endParaRPr>
          </a:p>
          <a:p>
            <a:pPr>
              <a:buNone/>
            </a:pPr>
            <a:r>
              <a:rPr sz="1650">
                <a:solidFill>
                  <a:srgbClr val="11251D"/>
                </a:solidFill>
                <a:latin typeface="Aptos"/>
                <a:ea typeface="Aptos"/>
                <a:cs typeface="Aptos"/>
              </a:rPr>
              <a:t>PAGES 2–3</a:t>
            </a:r>
            <a:endParaRPr sz="1650" i="0">
              <a:solidFill>
                <a:srgbClr val="11251D"/>
              </a:solidFill>
              <a:latin typeface="Aptos"/>
              <a:ea typeface="Aptos"/>
              <a:cs typeface="Aptos"/>
            </a:endParaRPr>
          </a:p>
          <a:p>
            <a:pPr algn="ctr">
              <a:buNone/>
            </a:pPr>
            <a:endParaRPr sz="1650" b="1">
              <a:solidFill>
                <a:srgbClr val="11251D"/>
              </a:solidFill>
              <a:latin typeface="Aptos"/>
              <a:ea typeface="Aptos"/>
              <a:cs typeface="Aptos"/>
            </a:endParaRPr>
          </a:p>
          <a:p>
            <a:r>
              <a:rPr sz="2400" b="1">
                <a:solidFill>
                  <a:srgbClr val="11251D"/>
                </a:solidFill>
                <a:latin typeface="Georgia"/>
                <a:ea typeface="Georgia"/>
                <a:cs typeface="Georgia"/>
              </a:rPr>
              <a:t>Bring it to Session 3</a:t>
            </a:r>
          </a:p>
        </p:txBody>
      </p:sp>
    </p:spTree>
    <p:extLst>
      <p:ext uri="{BB962C8B-B14F-4D97-AF65-F5344CB8AC3E}">
        <p14:creationId xmlns:p14="http://schemas.microsoft.com/office/powerpoint/2010/main" val="39325628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7F4ED"/>
        </a:solidFill>
        <a:effectLst/>
      </p:bgPr>
    </p:bg>
    <p:spTree>
      <p:nvGrpSpPr>
        <p:cNvPr id="1" name=""/>
        <p:cNvGrpSpPr/>
        <p:nvPr/>
      </p:nvGrpSpPr>
      <p:grpSpPr>
        <a:xfrm>
          <a:off x="0" y="0"/>
          <a:ext cx="0" cy="0"/>
          <a:chOff x="0" y="0"/>
          <a:chExt cx="0" cy="0"/>
        </a:xfrm>
      </p:grpSpPr>
      <p:sp>
        <p:nvSpPr>
          <p:cNvPr id="11" name="eyebrow">
            <a:extLst>
              <a:ext uri="{FF2B5EF4-FFF2-40B4-BE49-F238E27FC236}">
                <a16:creationId xmlns:a16="http://schemas.microsoft.com/office/drawing/2014/main" id="{127388F1-E277-4568-4964-A5EF06937832}"/>
              </a:ext>
            </a:extLst>
          </p:cNvPr>
          <p:cNvSpPr>
            <a:spLocks noGrp="1"/>
          </p:cNvSpPr>
          <p:nvPr/>
        </p:nvSpPr>
        <p:spPr>
          <a:xfrm>
            <a:off x="742950" y="552450"/>
            <a:ext cx="6667500" cy="247650"/>
          </a:xfrm>
          <a:prstGeom prst="rect">
            <a:avLst/>
          </a:prstGeom>
          <a:noFill/>
          <a:ln w="0">
            <a:noFill/>
            <a:prstDash val="solid"/>
          </a:ln>
        </p:spPr>
        <p:txBody>
          <a:bodyPr anchor="t"/>
          <a:lstStyle/>
          <a:p>
            <a:r>
              <a:rPr sz="1200" b="1" i="0">
                <a:solidFill>
                  <a:srgbClr val="1C6A49"/>
                </a:solidFill>
                <a:latin typeface="Aptos"/>
                <a:ea typeface="Aptos"/>
                <a:cs typeface="Aptos"/>
              </a:rPr>
              <a:t>SELECT THE WORK</a:t>
            </a:r>
          </a:p>
        </p:txBody>
      </p:sp>
      <p:sp>
        <p:nvSpPr>
          <p:cNvPr id="2" name="slide-title">
            <a:extLst>
              <a:ext uri="{FF2B5EF4-FFF2-40B4-BE49-F238E27FC236}">
                <a16:creationId xmlns:a16="http://schemas.microsoft.com/office/drawing/2014/main" id="{9C9876F7-5656-1CF5-FD24-F5F1994EFAD1}"/>
              </a:ext>
            </a:extLst>
          </p:cNvPr>
          <p:cNvSpPr>
            <a:spLocks noGrp="1"/>
          </p:cNvSpPr>
          <p:nvPr/>
        </p:nvSpPr>
        <p:spPr>
          <a:xfrm>
            <a:off x="742950" y="1047750"/>
            <a:ext cx="11005354" cy="742950"/>
          </a:xfrm>
          <a:prstGeom prst="rect">
            <a:avLst/>
          </a:prstGeom>
          <a:noFill/>
          <a:ln w="0">
            <a:noFill/>
            <a:prstDash val="solid"/>
          </a:ln>
        </p:spPr>
        <p:txBody>
          <a:bodyPr anchor="t"/>
          <a:lstStyle/>
          <a:p>
            <a:pPr algn="l">
              <a:buNone/>
            </a:pPr>
            <a:r>
              <a:rPr sz="3200" b="1" i="0">
                <a:solidFill>
                  <a:srgbClr val="11251D"/>
                </a:solidFill>
                <a:latin typeface="Georgia"/>
                <a:ea typeface="Georgia"/>
                <a:cs typeface="Georgia"/>
              </a:rPr>
              <a:t>Choose one workflow the team can actually see.</a:t>
            </a:r>
          </a:p>
        </p:txBody>
      </p:sp>
      <p:sp>
        <p:nvSpPr>
          <p:cNvPr id="5" name="explanation">
            <a:extLst>
              <a:ext uri="{FF2B5EF4-FFF2-40B4-BE49-F238E27FC236}">
                <a16:creationId xmlns:a16="http://schemas.microsoft.com/office/drawing/2014/main" id="{AD68AAB9-A275-4B15-A694-7B198B327BE9}"/>
              </a:ext>
            </a:extLst>
          </p:cNvPr>
          <p:cNvSpPr>
            <a:spLocks noGrp="1"/>
          </p:cNvSpPr>
          <p:nvPr/>
        </p:nvSpPr>
        <p:spPr>
          <a:xfrm>
            <a:off x="742950" y="5969793"/>
            <a:ext cx="10060329" cy="395287"/>
          </a:xfrm>
          <a:prstGeom prst="rect">
            <a:avLst/>
          </a:prstGeom>
          <a:noFill/>
          <a:ln w="0">
            <a:noFill/>
            <a:prstDash val="solid"/>
          </a:ln>
        </p:spPr>
        <p:txBody>
          <a:bodyPr anchor="t"/>
          <a:lstStyle/>
          <a:p>
            <a:pPr algn="l">
              <a:buNone/>
            </a:pPr>
            <a:r>
              <a:rPr sz="1875" b="0" i="0">
                <a:solidFill>
                  <a:srgbClr val="333333"/>
                </a:solidFill>
                <a:latin typeface="Aptos"/>
                <a:ea typeface="Aptos"/>
                <a:cs typeface="Aptos"/>
              </a:rPr>
              <a:t>A useful starting point is repeatable, owned and bounded.</a:t>
            </a:r>
          </a:p>
        </p:txBody>
      </p:sp>
      <p:sp>
        <p:nvSpPr>
          <p:cNvPr id="9" name="brand">
            <a:extLst>
              <a:ext uri="{FF2B5EF4-FFF2-40B4-BE49-F238E27FC236}">
                <a16:creationId xmlns:a16="http://schemas.microsoft.com/office/drawing/2014/main" id="{925BFB8D-2746-4082-2FC0-40650827FA74}"/>
              </a:ext>
            </a:extLst>
          </p:cNvPr>
          <p:cNvSpPr>
            <a:spLocks noGrp="1"/>
          </p:cNvSpPr>
          <p:nvPr/>
        </p:nvSpPr>
        <p:spPr>
          <a:xfrm>
            <a:off x="742950" y="6372225"/>
            <a:ext cx="1143000" cy="209550"/>
          </a:xfrm>
          <a:prstGeom prst="rect">
            <a:avLst/>
          </a:prstGeom>
          <a:noFill/>
          <a:ln w="0">
            <a:noFill/>
            <a:prstDash val="solid"/>
          </a:ln>
        </p:spPr>
        <p:txBody>
          <a:bodyPr anchor="t"/>
          <a:lstStyle/>
          <a:p>
            <a:pPr algn="l">
              <a:buNone/>
            </a:pPr>
            <a:r>
              <a:rPr sz="1125" b="1" i="0">
                <a:solidFill>
                  <a:srgbClr val="11251D"/>
                </a:solidFill>
                <a:latin typeface="Aptos"/>
                <a:ea typeface="Aptos"/>
                <a:cs typeface="Aptos"/>
              </a:rPr>
              <a:t>BIZ AI</a:t>
            </a:r>
          </a:p>
        </p:txBody>
      </p:sp>
      <p:sp>
        <p:nvSpPr>
          <p:cNvPr id="10" name="page">
            <a:extLst>
              <a:ext uri="{FF2B5EF4-FFF2-40B4-BE49-F238E27FC236}">
                <a16:creationId xmlns:a16="http://schemas.microsoft.com/office/drawing/2014/main" id="{F4B837B6-0B3E-6788-E06E-57AA216B8816}"/>
              </a:ext>
            </a:extLst>
          </p:cNvPr>
          <p:cNvSpPr>
            <a:spLocks noGrp="1"/>
          </p:cNvSpPr>
          <p:nvPr/>
        </p:nvSpPr>
        <p:spPr>
          <a:xfrm>
            <a:off x="11049000" y="6372225"/>
            <a:ext cx="381000" cy="209550"/>
          </a:xfrm>
          <a:prstGeom prst="rect">
            <a:avLst/>
          </a:prstGeom>
          <a:noFill/>
          <a:ln w="0">
            <a:noFill/>
            <a:prstDash val="solid"/>
          </a:ln>
        </p:spPr>
        <p:txBody>
          <a:bodyPr anchor="t"/>
          <a:lstStyle/>
          <a:p>
            <a:pPr algn="r">
              <a:buNone/>
            </a:pPr>
            <a:r>
              <a:rPr sz="1050" b="1">
                <a:solidFill>
                  <a:srgbClr val="5E6B65"/>
                </a:solidFill>
                <a:latin typeface="Aptos"/>
                <a:ea typeface="Aptos"/>
                <a:cs typeface="Aptos"/>
              </a:rPr>
              <a:t>08</a:t>
            </a:r>
            <a:endParaRPr sz="1050" b="1" i="0">
              <a:solidFill>
                <a:srgbClr val="5E6B65"/>
              </a:solidFill>
              <a:latin typeface="Aptos"/>
              <a:ea typeface="Aptos"/>
              <a:cs typeface="Aptos"/>
            </a:endParaRPr>
          </a:p>
        </p:txBody>
      </p:sp>
      <p:sp>
        <p:nvSpPr>
          <p:cNvPr id="12" name="explanation">
            <a:extLst>
              <a:ext uri="{FF2B5EF4-FFF2-40B4-BE49-F238E27FC236}">
                <a16:creationId xmlns:a16="http://schemas.microsoft.com/office/drawing/2014/main" id="{35C134A6-237C-31E6-E246-3A824048EEDE}"/>
              </a:ext>
            </a:extLst>
          </p:cNvPr>
          <p:cNvSpPr>
            <a:spLocks noGrp="1"/>
          </p:cNvSpPr>
          <p:nvPr/>
        </p:nvSpPr>
        <p:spPr>
          <a:xfrm>
            <a:off x="781050" y="1690838"/>
            <a:ext cx="10828358" cy="522187"/>
          </a:xfrm>
          <a:prstGeom prst="rect">
            <a:avLst/>
          </a:prstGeom>
          <a:noFill/>
          <a:ln w="0">
            <a:noFill/>
            <a:prstDash val="solid"/>
          </a:ln>
        </p:spPr>
        <p:txBody>
          <a:bodyPr anchor="t"/>
          <a:lstStyle/>
          <a:p>
            <a:pPr algn="l">
              <a:buNone/>
            </a:pPr>
            <a:r>
              <a:rPr sz="1875" b="0" i="0">
                <a:solidFill>
                  <a:srgbClr val="333333"/>
                </a:solidFill>
                <a:latin typeface="Aptos"/>
                <a:ea typeface="Aptos"/>
                <a:cs typeface="Aptos"/>
              </a:rPr>
              <a:t>Avoid departments, aspirations and entire customer journeys.</a:t>
            </a:r>
          </a:p>
        </p:txBody>
      </p:sp>
      <p:sp>
        <p:nvSpPr>
          <p:cNvPr id="35" name="rule">
            <a:extLst>
              <a:ext uri="{FF2B5EF4-FFF2-40B4-BE49-F238E27FC236}">
                <a16:creationId xmlns:a16="http://schemas.microsoft.com/office/drawing/2014/main" id="{650E9452-CECE-7ABC-910B-8D72F3FC0B00}"/>
              </a:ext>
            </a:extLst>
          </p:cNvPr>
          <p:cNvSpPr>
            <a:spLocks noGrp="1"/>
          </p:cNvSpPr>
          <p:nvPr/>
        </p:nvSpPr>
        <p:spPr>
          <a:xfrm>
            <a:off x="1036433" y="2522166"/>
            <a:ext cx="2139926" cy="27337"/>
          </a:xfrm>
          <a:prstGeom prst="rect">
            <a:avLst/>
          </a:prstGeom>
          <a:solidFill>
            <a:srgbClr val="1C6A49"/>
          </a:solidFill>
          <a:ln w="0">
            <a:noFill/>
            <a:prstDash val="solid"/>
          </a:ln>
        </p:spPr>
        <p:txBody>
          <a:bodyPr/>
          <a:lstStyle/>
          <a:p>
            <a:endParaRPr/>
          </a:p>
        </p:txBody>
      </p:sp>
      <p:graphicFrame>
        <p:nvGraphicFramePr>
          <p:cNvPr id="101" name="Table 41"/>
          <p:cNvGraphicFramePr/>
          <p:nvPr/>
        </p:nvGraphicFramePr>
        <p:xfrm>
          <a:off x="636347" y="2207842"/>
          <a:ext cx="3570147" cy="2752725"/>
        </p:xfrm>
        <a:graphic>
          <a:graphicData uri="http://schemas.openxmlformats.org/drawingml/2006/table">
            <a:tbl>
              <a:tblPr firstRow="1" bandRow="1">
                <a:tableStyleId>{5C22544A-7EE6-4342-B048-85BDC9FD1C3A}</a:tableStyleId>
              </a:tblPr>
              <a:tblGrid>
                <a:gridCol w="3570147">
                  <a:extLst>
                    <a:ext uri="{9D8B030D-6E8A-4147-A177-3AD203B41FA5}">
                      <a16:colId xmlns:a16="http://schemas.microsoft.com/office/drawing/2014/main" val="20000"/>
                    </a:ext>
                  </a:extLst>
                </a:gridCol>
              </a:tblGrid>
              <a:tr h="1758623">
                <a:tc>
                  <a:txBody>
                    <a:bodyPr/>
                    <a:lstStyle/>
                    <a:p>
                      <a:endParaRPr/>
                    </a:p>
                  </a:txBody>
                  <a:tcPr>
                    <a:solidFill>
                      <a:schemeClr val="bg1"/>
                    </a:solidFill>
                  </a:tcPr>
                </a:tc>
                <a:extLst>
                  <a:ext uri="{0D108BD9-81ED-4DB2-BD59-A6C34878D82A}">
                    <a16:rowId xmlns:a16="http://schemas.microsoft.com/office/drawing/2014/main" val="10000"/>
                  </a:ext>
                </a:extLst>
              </a:tr>
              <a:tr h="994102">
                <a:tc>
                  <a:txBody>
                    <a:bodyPr/>
                    <a:lstStyle/>
                    <a:p>
                      <a:endParaRPr>
                        <a:solidFill>
                          <a:schemeClr val="bg2"/>
                        </a:solidFill>
                      </a:endParaRPr>
                    </a:p>
                  </a:txBody>
                  <a:tcPr>
                    <a:solidFill>
                      <a:srgbClr val="D9F2E5"/>
                    </a:solidFill>
                  </a:tcPr>
                </a:tc>
                <a:extLst>
                  <a:ext uri="{0D108BD9-81ED-4DB2-BD59-A6C34878D82A}">
                    <a16:rowId xmlns:a16="http://schemas.microsoft.com/office/drawing/2014/main" val="10001"/>
                  </a:ext>
                </a:extLst>
              </a:tr>
            </a:tbl>
          </a:graphicData>
        </a:graphic>
      </p:graphicFrame>
      <p:sp>
        <p:nvSpPr>
          <p:cNvPr id="19" name="question-label">
            <a:extLst>
              <a:ext uri="{FF2B5EF4-FFF2-40B4-BE49-F238E27FC236}">
                <a16:creationId xmlns:a16="http://schemas.microsoft.com/office/drawing/2014/main" id="{369E168D-F5C4-C588-DC36-187F3575D1FB}"/>
              </a:ext>
            </a:extLst>
          </p:cNvPr>
          <p:cNvSpPr>
            <a:spLocks noGrp="1"/>
          </p:cNvSpPr>
          <p:nvPr/>
        </p:nvSpPr>
        <p:spPr>
          <a:xfrm>
            <a:off x="821220" y="2337272"/>
            <a:ext cx="3200400" cy="247650"/>
          </a:xfrm>
          <a:prstGeom prst="rect">
            <a:avLst/>
          </a:prstGeom>
          <a:noFill/>
          <a:ln w="0">
            <a:noFill/>
            <a:prstDash val="solid"/>
          </a:ln>
        </p:spPr>
        <p:txBody>
          <a:bodyPr anchor="t"/>
          <a:lstStyle/>
          <a:p>
            <a:pPr algn="l">
              <a:buNone/>
            </a:pPr>
            <a:r>
              <a:rPr sz="1275" b="1" i="0">
                <a:solidFill>
                  <a:srgbClr val="1C6A49"/>
                </a:solidFill>
                <a:latin typeface="Aptos"/>
                <a:ea typeface="Aptos"/>
                <a:cs typeface="Aptos"/>
              </a:rPr>
              <a:t>TOO BROAD</a:t>
            </a:r>
          </a:p>
        </p:txBody>
      </p:sp>
      <p:sp>
        <p:nvSpPr>
          <p:cNvPr id="17" name="question">
            <a:extLst>
              <a:ext uri="{FF2B5EF4-FFF2-40B4-BE49-F238E27FC236}">
                <a16:creationId xmlns:a16="http://schemas.microsoft.com/office/drawing/2014/main" id="{27F341E8-1F67-82E3-DBDD-8DA18ED9DC23}"/>
              </a:ext>
            </a:extLst>
          </p:cNvPr>
          <p:cNvSpPr>
            <a:spLocks noGrp="1"/>
          </p:cNvSpPr>
          <p:nvPr/>
        </p:nvSpPr>
        <p:spPr>
          <a:xfrm>
            <a:off x="821220" y="2714352"/>
            <a:ext cx="3048000" cy="1238250"/>
          </a:xfrm>
          <a:prstGeom prst="rect">
            <a:avLst/>
          </a:prstGeom>
          <a:noFill/>
          <a:ln w="0">
            <a:noFill/>
            <a:prstDash val="solid"/>
          </a:ln>
        </p:spPr>
        <p:txBody>
          <a:bodyPr anchor="t"/>
          <a:lstStyle/>
          <a:p>
            <a:pPr algn="l">
              <a:buNone/>
            </a:pPr>
            <a:r>
              <a:rPr sz="2000" b="1">
                <a:solidFill>
                  <a:srgbClr val="11251D"/>
                </a:solidFill>
                <a:latin typeface="Georgia"/>
                <a:ea typeface="Georgia"/>
                <a:cs typeface="Georgia"/>
              </a:rPr>
              <a:t>Automate customer service</a:t>
            </a:r>
            <a:endParaRPr sz="2000" b="1" i="0">
              <a:solidFill>
                <a:srgbClr val="11251D"/>
              </a:solidFill>
              <a:latin typeface="Georgia"/>
              <a:ea typeface="Georgia"/>
              <a:cs typeface="Georgia"/>
            </a:endParaRPr>
          </a:p>
        </p:txBody>
      </p:sp>
      <p:sp>
        <p:nvSpPr>
          <p:cNvPr id="46" name="rule">
            <a:extLst>
              <a:ext uri="{FF2B5EF4-FFF2-40B4-BE49-F238E27FC236}">
                <a16:creationId xmlns:a16="http://schemas.microsoft.com/office/drawing/2014/main" id="{A11E3ADB-078B-F1F2-3CE3-82EEFA16413D}"/>
              </a:ext>
            </a:extLst>
          </p:cNvPr>
          <p:cNvSpPr>
            <a:spLocks noGrp="1"/>
          </p:cNvSpPr>
          <p:nvPr/>
        </p:nvSpPr>
        <p:spPr>
          <a:xfrm>
            <a:off x="4781455" y="2526325"/>
            <a:ext cx="2139926" cy="27337"/>
          </a:xfrm>
          <a:prstGeom prst="rect">
            <a:avLst/>
          </a:prstGeom>
          <a:solidFill>
            <a:srgbClr val="1C6A49"/>
          </a:solidFill>
          <a:ln w="0">
            <a:noFill/>
            <a:prstDash val="solid"/>
          </a:ln>
        </p:spPr>
        <p:txBody>
          <a:bodyPr/>
          <a:lstStyle/>
          <a:p>
            <a:endParaRPr/>
          </a:p>
        </p:txBody>
      </p:sp>
      <p:graphicFrame>
        <p:nvGraphicFramePr>
          <p:cNvPr id="105" name="Table 47"/>
          <p:cNvGraphicFramePr/>
          <p:nvPr/>
        </p:nvGraphicFramePr>
        <p:xfrm>
          <a:off x="4381369" y="2212001"/>
          <a:ext cx="3570147" cy="2752725"/>
        </p:xfrm>
        <a:graphic>
          <a:graphicData uri="http://schemas.openxmlformats.org/drawingml/2006/table">
            <a:tbl>
              <a:tblPr firstRow="1" bandRow="1">
                <a:tableStyleId>{5C22544A-7EE6-4342-B048-85BDC9FD1C3A}</a:tableStyleId>
              </a:tblPr>
              <a:tblGrid>
                <a:gridCol w="3570147">
                  <a:extLst>
                    <a:ext uri="{9D8B030D-6E8A-4147-A177-3AD203B41FA5}">
                      <a16:colId xmlns:a16="http://schemas.microsoft.com/office/drawing/2014/main" val="20000"/>
                    </a:ext>
                  </a:extLst>
                </a:gridCol>
              </a:tblGrid>
              <a:tr h="1758623">
                <a:tc>
                  <a:txBody>
                    <a:bodyPr/>
                    <a:lstStyle/>
                    <a:p>
                      <a:endParaRPr/>
                    </a:p>
                  </a:txBody>
                  <a:tcPr>
                    <a:solidFill>
                      <a:schemeClr val="bg1"/>
                    </a:solidFill>
                  </a:tcPr>
                </a:tc>
                <a:extLst>
                  <a:ext uri="{0D108BD9-81ED-4DB2-BD59-A6C34878D82A}">
                    <a16:rowId xmlns:a16="http://schemas.microsoft.com/office/drawing/2014/main" val="10000"/>
                  </a:ext>
                </a:extLst>
              </a:tr>
              <a:tr h="994102">
                <a:tc>
                  <a:txBody>
                    <a:bodyPr/>
                    <a:lstStyle/>
                    <a:p>
                      <a:endParaRPr>
                        <a:solidFill>
                          <a:schemeClr val="bg2"/>
                        </a:solidFill>
                      </a:endParaRPr>
                    </a:p>
                  </a:txBody>
                  <a:tcPr>
                    <a:solidFill>
                      <a:srgbClr val="D9F2E5"/>
                    </a:solidFill>
                  </a:tcPr>
                </a:tc>
                <a:extLst>
                  <a:ext uri="{0D108BD9-81ED-4DB2-BD59-A6C34878D82A}">
                    <a16:rowId xmlns:a16="http://schemas.microsoft.com/office/drawing/2014/main" val="10001"/>
                  </a:ext>
                </a:extLst>
              </a:tr>
            </a:tbl>
          </a:graphicData>
        </a:graphic>
      </p:graphicFrame>
      <p:sp>
        <p:nvSpPr>
          <p:cNvPr id="50" name="question-label">
            <a:extLst>
              <a:ext uri="{FF2B5EF4-FFF2-40B4-BE49-F238E27FC236}">
                <a16:creationId xmlns:a16="http://schemas.microsoft.com/office/drawing/2014/main" id="{738ABD5D-804D-5248-83C4-7E139ABE8B31}"/>
              </a:ext>
            </a:extLst>
          </p:cNvPr>
          <p:cNvSpPr>
            <a:spLocks noGrp="1"/>
          </p:cNvSpPr>
          <p:nvPr/>
        </p:nvSpPr>
        <p:spPr>
          <a:xfrm>
            <a:off x="4566242" y="2341431"/>
            <a:ext cx="3200400" cy="247650"/>
          </a:xfrm>
          <a:prstGeom prst="rect">
            <a:avLst/>
          </a:prstGeom>
          <a:noFill/>
          <a:ln w="0">
            <a:noFill/>
            <a:prstDash val="solid"/>
          </a:ln>
        </p:spPr>
        <p:txBody>
          <a:bodyPr anchor="t"/>
          <a:lstStyle/>
          <a:p>
            <a:pPr algn="l">
              <a:buNone/>
            </a:pPr>
            <a:r>
              <a:rPr sz="1275" b="1" i="0">
                <a:solidFill>
                  <a:srgbClr val="1C6A49"/>
                </a:solidFill>
                <a:latin typeface="Aptos"/>
                <a:ea typeface="Aptos"/>
                <a:cs typeface="Aptos"/>
              </a:rPr>
              <a:t>WORKABLE</a:t>
            </a:r>
          </a:p>
        </p:txBody>
      </p:sp>
      <p:sp>
        <p:nvSpPr>
          <p:cNvPr id="52" name="question">
            <a:extLst>
              <a:ext uri="{FF2B5EF4-FFF2-40B4-BE49-F238E27FC236}">
                <a16:creationId xmlns:a16="http://schemas.microsoft.com/office/drawing/2014/main" id="{0F4DDA98-A32A-F8D2-282D-F87655E93304}"/>
              </a:ext>
            </a:extLst>
          </p:cNvPr>
          <p:cNvSpPr>
            <a:spLocks noGrp="1"/>
          </p:cNvSpPr>
          <p:nvPr/>
        </p:nvSpPr>
        <p:spPr>
          <a:xfrm>
            <a:off x="4566242" y="2718511"/>
            <a:ext cx="3048000" cy="1238250"/>
          </a:xfrm>
          <a:prstGeom prst="rect">
            <a:avLst/>
          </a:prstGeom>
          <a:noFill/>
          <a:ln w="0">
            <a:noFill/>
            <a:prstDash val="solid"/>
          </a:ln>
        </p:spPr>
        <p:txBody>
          <a:bodyPr anchor="t"/>
          <a:lstStyle/>
          <a:p>
            <a:pPr algn="l">
              <a:buNone/>
            </a:pPr>
            <a:r>
              <a:rPr sz="2000" b="1" i="0">
                <a:solidFill>
                  <a:srgbClr val="11251D"/>
                </a:solidFill>
                <a:latin typeface="Georgia"/>
                <a:ea typeface="Georgia"/>
                <a:cs typeface="Georgia"/>
              </a:rPr>
              <a:t>Prepare the weekly open-issues summary</a:t>
            </a:r>
          </a:p>
        </p:txBody>
      </p:sp>
      <p:sp>
        <p:nvSpPr>
          <p:cNvPr id="54" name="rule">
            <a:extLst>
              <a:ext uri="{FF2B5EF4-FFF2-40B4-BE49-F238E27FC236}">
                <a16:creationId xmlns:a16="http://schemas.microsoft.com/office/drawing/2014/main" id="{C00B51C0-2EF6-D4F6-9D0B-0E15E54FD522}"/>
              </a:ext>
            </a:extLst>
          </p:cNvPr>
          <p:cNvSpPr>
            <a:spLocks noGrp="1"/>
          </p:cNvSpPr>
          <p:nvPr/>
        </p:nvSpPr>
        <p:spPr>
          <a:xfrm>
            <a:off x="4566242" y="3422914"/>
            <a:ext cx="2139926" cy="27337"/>
          </a:xfrm>
          <a:prstGeom prst="rect">
            <a:avLst/>
          </a:prstGeom>
          <a:solidFill>
            <a:srgbClr val="1C6A49"/>
          </a:solidFill>
          <a:ln w="0">
            <a:noFill/>
            <a:prstDash val="solid"/>
          </a:ln>
        </p:spPr>
        <p:txBody>
          <a:bodyPr/>
          <a:lstStyle/>
          <a:p>
            <a:endParaRPr/>
          </a:p>
        </p:txBody>
      </p:sp>
      <p:sp>
        <p:nvSpPr>
          <p:cNvPr id="56" name="rule">
            <a:extLst>
              <a:ext uri="{FF2B5EF4-FFF2-40B4-BE49-F238E27FC236}">
                <a16:creationId xmlns:a16="http://schemas.microsoft.com/office/drawing/2014/main" id="{F07AF495-CD93-E74B-BCF0-54E3BA1D4F89}"/>
              </a:ext>
            </a:extLst>
          </p:cNvPr>
          <p:cNvSpPr>
            <a:spLocks noGrp="1"/>
          </p:cNvSpPr>
          <p:nvPr/>
        </p:nvSpPr>
        <p:spPr>
          <a:xfrm>
            <a:off x="8531785" y="2516348"/>
            <a:ext cx="2139926" cy="27337"/>
          </a:xfrm>
          <a:prstGeom prst="rect">
            <a:avLst/>
          </a:prstGeom>
          <a:solidFill>
            <a:srgbClr val="1C6A49"/>
          </a:solidFill>
          <a:ln w="0">
            <a:noFill/>
            <a:prstDash val="solid"/>
          </a:ln>
        </p:spPr>
        <p:txBody>
          <a:bodyPr/>
          <a:lstStyle/>
          <a:p>
            <a:endParaRPr/>
          </a:p>
        </p:txBody>
      </p:sp>
      <p:graphicFrame>
        <p:nvGraphicFramePr>
          <p:cNvPr id="110" name="Table 57"/>
          <p:cNvGraphicFramePr/>
          <p:nvPr/>
        </p:nvGraphicFramePr>
        <p:xfrm>
          <a:off x="8131699" y="2202024"/>
          <a:ext cx="3570147" cy="2752725"/>
        </p:xfrm>
        <a:graphic>
          <a:graphicData uri="http://schemas.openxmlformats.org/drawingml/2006/table">
            <a:tbl>
              <a:tblPr firstRow="1" bandRow="1">
                <a:tableStyleId>{5C22544A-7EE6-4342-B048-85BDC9FD1C3A}</a:tableStyleId>
              </a:tblPr>
              <a:tblGrid>
                <a:gridCol w="3570147">
                  <a:extLst>
                    <a:ext uri="{9D8B030D-6E8A-4147-A177-3AD203B41FA5}">
                      <a16:colId xmlns:a16="http://schemas.microsoft.com/office/drawing/2014/main" val="20000"/>
                    </a:ext>
                  </a:extLst>
                </a:gridCol>
              </a:tblGrid>
              <a:tr h="1758623">
                <a:tc>
                  <a:txBody>
                    <a:bodyPr/>
                    <a:lstStyle/>
                    <a:p>
                      <a:endParaRPr/>
                    </a:p>
                  </a:txBody>
                  <a:tcPr>
                    <a:solidFill>
                      <a:srgbClr val="D9F2E5"/>
                    </a:solidFill>
                  </a:tcPr>
                </a:tc>
                <a:extLst>
                  <a:ext uri="{0D108BD9-81ED-4DB2-BD59-A6C34878D82A}">
                    <a16:rowId xmlns:a16="http://schemas.microsoft.com/office/drawing/2014/main" val="10000"/>
                  </a:ext>
                </a:extLst>
              </a:tr>
              <a:tr h="994102">
                <a:tc>
                  <a:txBody>
                    <a:bodyPr/>
                    <a:lstStyle/>
                    <a:p>
                      <a:endParaRPr>
                        <a:solidFill>
                          <a:schemeClr val="bg2"/>
                        </a:solidFill>
                      </a:endParaRPr>
                    </a:p>
                  </a:txBody>
                  <a:tcPr>
                    <a:solidFill>
                      <a:srgbClr val="D9F2E5"/>
                    </a:solidFill>
                  </a:tcPr>
                </a:tc>
                <a:extLst>
                  <a:ext uri="{0D108BD9-81ED-4DB2-BD59-A6C34878D82A}">
                    <a16:rowId xmlns:a16="http://schemas.microsoft.com/office/drawing/2014/main" val="10001"/>
                  </a:ext>
                </a:extLst>
              </a:tr>
            </a:tbl>
          </a:graphicData>
        </a:graphic>
      </p:graphicFrame>
      <p:sp>
        <p:nvSpPr>
          <p:cNvPr id="60" name="question-label">
            <a:extLst>
              <a:ext uri="{FF2B5EF4-FFF2-40B4-BE49-F238E27FC236}">
                <a16:creationId xmlns:a16="http://schemas.microsoft.com/office/drawing/2014/main" id="{A8D86406-88CD-0BB6-169B-BBD49501C5C1}"/>
              </a:ext>
            </a:extLst>
          </p:cNvPr>
          <p:cNvSpPr>
            <a:spLocks noGrp="1"/>
          </p:cNvSpPr>
          <p:nvPr/>
        </p:nvSpPr>
        <p:spPr>
          <a:xfrm>
            <a:off x="8316572" y="2331454"/>
            <a:ext cx="3200400" cy="247650"/>
          </a:xfrm>
          <a:prstGeom prst="rect">
            <a:avLst/>
          </a:prstGeom>
          <a:noFill/>
          <a:ln w="0">
            <a:noFill/>
            <a:prstDash val="solid"/>
          </a:ln>
        </p:spPr>
        <p:txBody>
          <a:bodyPr anchor="t"/>
          <a:lstStyle/>
          <a:p>
            <a:pPr algn="l">
              <a:buNone/>
            </a:pPr>
            <a:r>
              <a:rPr sz="1275" b="1">
                <a:solidFill>
                  <a:srgbClr val="1C6A49"/>
                </a:solidFill>
                <a:latin typeface="Aptos"/>
                <a:ea typeface="Aptos"/>
                <a:cs typeface="Aptos"/>
              </a:rPr>
              <a:t>SELECTION TEST</a:t>
            </a:r>
            <a:endParaRPr sz="1275" b="1" i="0">
              <a:solidFill>
                <a:srgbClr val="1C6A49"/>
              </a:solidFill>
              <a:latin typeface="Aptos"/>
              <a:ea typeface="Aptos"/>
              <a:cs typeface="Aptos"/>
            </a:endParaRPr>
          </a:p>
        </p:txBody>
      </p:sp>
      <p:sp>
        <p:nvSpPr>
          <p:cNvPr id="62" name="question">
            <a:extLst>
              <a:ext uri="{FF2B5EF4-FFF2-40B4-BE49-F238E27FC236}">
                <a16:creationId xmlns:a16="http://schemas.microsoft.com/office/drawing/2014/main" id="{9E595B5C-19EF-F7C3-51A7-A58C12E284C8}"/>
              </a:ext>
            </a:extLst>
          </p:cNvPr>
          <p:cNvSpPr>
            <a:spLocks noGrp="1"/>
          </p:cNvSpPr>
          <p:nvPr/>
        </p:nvSpPr>
        <p:spPr>
          <a:xfrm>
            <a:off x="8316571" y="2708534"/>
            <a:ext cx="3239081" cy="1238250"/>
          </a:xfrm>
          <a:prstGeom prst="rect">
            <a:avLst/>
          </a:prstGeom>
          <a:noFill/>
          <a:ln w="0">
            <a:noFill/>
            <a:prstDash val="solid"/>
          </a:ln>
        </p:spPr>
        <p:txBody>
          <a:bodyPr anchor="t"/>
          <a:lstStyle/>
          <a:p>
            <a:pPr algn="l">
              <a:buNone/>
            </a:pPr>
            <a:r>
              <a:rPr sz="2000" b="1">
                <a:solidFill>
                  <a:srgbClr val="11251D"/>
                </a:solidFill>
                <a:latin typeface="Georgia"/>
                <a:ea typeface="Georgia"/>
                <a:cs typeface="Georgia"/>
              </a:rPr>
              <a:t>One trigger • one outcome • one owner</a:t>
            </a:r>
            <a:endParaRPr sz="2000" b="1" i="0">
              <a:solidFill>
                <a:srgbClr val="11251D"/>
              </a:solidFill>
              <a:latin typeface="Georgia"/>
              <a:ea typeface="Georgia"/>
              <a:cs typeface="Georgia"/>
            </a:endParaRPr>
          </a:p>
        </p:txBody>
      </p:sp>
      <p:sp>
        <p:nvSpPr>
          <p:cNvPr id="64" name="rule">
            <a:extLst>
              <a:ext uri="{FF2B5EF4-FFF2-40B4-BE49-F238E27FC236}">
                <a16:creationId xmlns:a16="http://schemas.microsoft.com/office/drawing/2014/main" id="{32B78DE2-C693-5882-45C8-D5E13131A0D1}"/>
              </a:ext>
            </a:extLst>
          </p:cNvPr>
          <p:cNvSpPr>
            <a:spLocks noGrp="1"/>
          </p:cNvSpPr>
          <p:nvPr/>
        </p:nvSpPr>
        <p:spPr>
          <a:xfrm>
            <a:off x="8316572" y="3412937"/>
            <a:ext cx="2139926" cy="27337"/>
          </a:xfrm>
          <a:prstGeom prst="rect">
            <a:avLst/>
          </a:prstGeom>
          <a:solidFill>
            <a:srgbClr val="1C6A49"/>
          </a:solidFill>
          <a:ln w="0">
            <a:noFill/>
            <a:prstDash val="solid"/>
          </a:ln>
        </p:spPr>
        <p:txBody>
          <a:bodyPr/>
          <a:lstStyle/>
          <a:p>
            <a:endParaRPr/>
          </a:p>
        </p:txBody>
      </p:sp>
      <p:sp>
        <p:nvSpPr>
          <p:cNvPr id="66" name="rule">
            <a:extLst>
              <a:ext uri="{FF2B5EF4-FFF2-40B4-BE49-F238E27FC236}">
                <a16:creationId xmlns:a16="http://schemas.microsoft.com/office/drawing/2014/main" id="{1D1236BA-2B89-F490-9791-0583BC74121B}"/>
              </a:ext>
            </a:extLst>
          </p:cNvPr>
          <p:cNvSpPr>
            <a:spLocks noGrp="1"/>
          </p:cNvSpPr>
          <p:nvPr/>
        </p:nvSpPr>
        <p:spPr>
          <a:xfrm>
            <a:off x="815987" y="3436582"/>
            <a:ext cx="2139926" cy="27337"/>
          </a:xfrm>
          <a:prstGeom prst="rect">
            <a:avLst/>
          </a:prstGeom>
          <a:solidFill>
            <a:srgbClr val="1C6A49"/>
          </a:solidFill>
          <a:ln w="0">
            <a:noFill/>
            <a:prstDash val="solid"/>
          </a:ln>
        </p:spPr>
        <p:txBody>
          <a:bodyPr/>
          <a:lstStyle/>
          <a:p>
            <a:endParaRPr/>
          </a:p>
        </p:txBody>
      </p:sp>
      <p:sp>
        <p:nvSpPr>
          <p:cNvPr id="37" name="explanation">
            <a:extLst>
              <a:ext uri="{FF2B5EF4-FFF2-40B4-BE49-F238E27FC236}">
                <a16:creationId xmlns:a16="http://schemas.microsoft.com/office/drawing/2014/main" id="{F5415612-9E22-2340-1DDB-A9FC541754D9}"/>
              </a:ext>
            </a:extLst>
          </p:cNvPr>
          <p:cNvSpPr>
            <a:spLocks noGrp="1"/>
          </p:cNvSpPr>
          <p:nvPr/>
        </p:nvSpPr>
        <p:spPr>
          <a:xfrm>
            <a:off x="821220" y="3505440"/>
            <a:ext cx="2791790" cy="395287"/>
          </a:xfrm>
          <a:prstGeom prst="rect">
            <a:avLst/>
          </a:prstGeom>
          <a:noFill/>
          <a:ln w="0">
            <a:noFill/>
            <a:prstDash val="solid"/>
          </a:ln>
        </p:spPr>
        <p:txBody>
          <a:bodyPr anchor="t"/>
          <a:lstStyle/>
          <a:p>
            <a:pPr algn="l">
              <a:buNone/>
            </a:pPr>
            <a:endParaRPr/>
          </a:p>
        </p:txBody>
      </p:sp>
      <p:sp>
        <p:nvSpPr>
          <p:cNvPr id="39" name="explanation">
            <a:extLst>
              <a:ext uri="{FF2B5EF4-FFF2-40B4-BE49-F238E27FC236}">
                <a16:creationId xmlns:a16="http://schemas.microsoft.com/office/drawing/2014/main" id="{2F840C08-FE21-B46C-9CBE-D6EC9943DAE8}"/>
              </a:ext>
            </a:extLst>
          </p:cNvPr>
          <p:cNvSpPr>
            <a:spLocks noGrp="1"/>
          </p:cNvSpPr>
          <p:nvPr/>
        </p:nvSpPr>
        <p:spPr>
          <a:xfrm>
            <a:off x="4534343" y="3505440"/>
            <a:ext cx="3260082" cy="395287"/>
          </a:xfrm>
          <a:prstGeom prst="rect">
            <a:avLst/>
          </a:prstGeom>
          <a:noFill/>
          <a:ln w="0">
            <a:noFill/>
            <a:prstDash val="solid"/>
          </a:ln>
        </p:spPr>
        <p:txBody>
          <a:bodyPr anchor="t"/>
          <a:lstStyle/>
          <a:p>
            <a:pPr algn="l">
              <a:buNone/>
            </a:pPr>
            <a:endParaRPr/>
          </a:p>
        </p:txBody>
      </p:sp>
      <p:sp>
        <p:nvSpPr>
          <p:cNvPr id="41" name="explanation">
            <a:extLst>
              <a:ext uri="{FF2B5EF4-FFF2-40B4-BE49-F238E27FC236}">
                <a16:creationId xmlns:a16="http://schemas.microsoft.com/office/drawing/2014/main" id="{3B0FEB1C-2FE4-E4C8-26DA-41230E8CA254}"/>
              </a:ext>
            </a:extLst>
          </p:cNvPr>
          <p:cNvSpPr>
            <a:spLocks noGrp="1"/>
          </p:cNvSpPr>
          <p:nvPr/>
        </p:nvSpPr>
        <p:spPr>
          <a:xfrm>
            <a:off x="8316571" y="3505440"/>
            <a:ext cx="3651812" cy="395287"/>
          </a:xfrm>
          <a:prstGeom prst="rect">
            <a:avLst/>
          </a:prstGeom>
          <a:noFill/>
          <a:ln w="0">
            <a:noFill/>
            <a:prstDash val="solid"/>
          </a:ln>
        </p:spPr>
        <p:txBody>
          <a:bodyPr anchor="t"/>
          <a:lstStyle/>
          <a:p>
            <a:pPr algn="l">
              <a:buNone/>
            </a:pPr>
            <a:endParaRPr/>
          </a:p>
        </p:txBody>
      </p:sp>
      <p:sp>
        <p:nvSpPr>
          <p:cNvPr id="68" name="explanation">
            <a:extLst>
              <a:ext uri="{FF2B5EF4-FFF2-40B4-BE49-F238E27FC236}">
                <a16:creationId xmlns:a16="http://schemas.microsoft.com/office/drawing/2014/main" id="{B934B8C3-9BD9-D228-E9AD-604F4F22F995}"/>
              </a:ext>
            </a:extLst>
          </p:cNvPr>
          <p:cNvSpPr>
            <a:spLocks noGrp="1"/>
          </p:cNvSpPr>
          <p:nvPr/>
        </p:nvSpPr>
        <p:spPr>
          <a:xfrm>
            <a:off x="794144" y="4293844"/>
            <a:ext cx="2791790" cy="395287"/>
          </a:xfrm>
          <a:prstGeom prst="rect">
            <a:avLst/>
          </a:prstGeom>
          <a:noFill/>
          <a:ln w="0">
            <a:noFill/>
            <a:prstDash val="solid"/>
          </a:ln>
        </p:spPr>
        <p:txBody>
          <a:bodyPr anchor="t"/>
          <a:lstStyle/>
          <a:p>
            <a:pPr algn="l">
              <a:buNone/>
            </a:pPr>
            <a:endParaRPr/>
          </a:p>
        </p:txBody>
      </p:sp>
      <p:sp>
        <p:nvSpPr>
          <p:cNvPr id="70" name="explanation">
            <a:extLst>
              <a:ext uri="{FF2B5EF4-FFF2-40B4-BE49-F238E27FC236}">
                <a16:creationId xmlns:a16="http://schemas.microsoft.com/office/drawing/2014/main" id="{D3BC48DF-52F2-B86D-CB0F-5C9745D21167}"/>
              </a:ext>
            </a:extLst>
          </p:cNvPr>
          <p:cNvSpPr>
            <a:spLocks noGrp="1"/>
          </p:cNvSpPr>
          <p:nvPr/>
        </p:nvSpPr>
        <p:spPr>
          <a:xfrm>
            <a:off x="4507267" y="4293844"/>
            <a:ext cx="3260082" cy="395287"/>
          </a:xfrm>
          <a:prstGeom prst="rect">
            <a:avLst/>
          </a:prstGeom>
          <a:noFill/>
          <a:ln w="0">
            <a:noFill/>
            <a:prstDash val="solid"/>
          </a:ln>
        </p:spPr>
        <p:txBody>
          <a:bodyPr anchor="t"/>
          <a:lstStyle/>
          <a:p>
            <a:pPr algn="l">
              <a:buNone/>
            </a:pPr>
            <a:endParaRPr/>
          </a:p>
        </p:txBody>
      </p:sp>
      <p:sp>
        <p:nvSpPr>
          <p:cNvPr id="72" name="explanation">
            <a:extLst>
              <a:ext uri="{FF2B5EF4-FFF2-40B4-BE49-F238E27FC236}">
                <a16:creationId xmlns:a16="http://schemas.microsoft.com/office/drawing/2014/main" id="{E6B86202-5B50-2036-2DC5-47913457AFB1}"/>
              </a:ext>
            </a:extLst>
          </p:cNvPr>
          <p:cNvSpPr>
            <a:spLocks noGrp="1"/>
          </p:cNvSpPr>
          <p:nvPr/>
        </p:nvSpPr>
        <p:spPr>
          <a:xfrm>
            <a:off x="8289495" y="4293844"/>
            <a:ext cx="3651812" cy="395287"/>
          </a:xfrm>
          <a:prstGeom prst="rect">
            <a:avLst/>
          </a:prstGeom>
          <a:noFill/>
          <a:ln w="0">
            <a:noFill/>
            <a:prstDash val="solid"/>
          </a:ln>
        </p:spPr>
        <p:txBody>
          <a:bodyPr anchor="t"/>
          <a:lstStyle/>
          <a:p>
            <a:pPr algn="l">
              <a:buNone/>
            </a:pPr>
            <a:endParaRPr/>
          </a:p>
        </p:txBody>
      </p:sp>
      <p:sp>
        <p:nvSpPr>
          <p:cNvPr id="74" name="poll-cue">
            <a:extLst>
              <a:ext uri="{FF2B5EF4-FFF2-40B4-BE49-F238E27FC236}">
                <a16:creationId xmlns:a16="http://schemas.microsoft.com/office/drawing/2014/main" id="{548D9FA5-6A94-3A38-69C2-FF843DEA36B9}"/>
              </a:ext>
            </a:extLst>
          </p:cNvPr>
          <p:cNvSpPr>
            <a:spLocks noGrp="1"/>
          </p:cNvSpPr>
          <p:nvPr/>
        </p:nvSpPr>
        <p:spPr>
          <a:xfrm>
            <a:off x="636346" y="5088973"/>
            <a:ext cx="11065500" cy="798278"/>
          </a:xfrm>
          <a:prstGeom prst="roundRect">
            <a:avLst>
              <a:gd name="adj" fmla="val 1832"/>
            </a:avLst>
          </a:prstGeom>
          <a:solidFill>
            <a:srgbClr val="D9F2E5"/>
          </a:solidFill>
          <a:ln w="15875" cmpd="sng">
            <a:solidFill>
              <a:srgbClr val="1C6A49"/>
            </a:solidFill>
            <a:prstDash val="solid"/>
          </a:ln>
          <a:effectLst>
            <a:outerShdw blurRad="63500" dist="25400" dir="2700000" algn="tl" rotWithShape="0">
              <a:srgbClr val="000000">
                <a:alpha val="15000"/>
              </a:srgbClr>
            </a:outerShdw>
          </a:effectLst>
        </p:spPr>
        <p:txBody>
          <a:bodyPr/>
          <a:lstStyle/>
          <a:p>
            <a:endParaRPr/>
          </a:p>
        </p:txBody>
      </p:sp>
      <p:sp>
        <p:nvSpPr>
          <p:cNvPr id="76" name="question-label">
            <a:extLst>
              <a:ext uri="{FF2B5EF4-FFF2-40B4-BE49-F238E27FC236}">
                <a16:creationId xmlns:a16="http://schemas.microsoft.com/office/drawing/2014/main" id="{C9EA97DE-A2EE-DB3B-BAB4-E3132E790E5F}"/>
              </a:ext>
            </a:extLst>
          </p:cNvPr>
          <p:cNvSpPr>
            <a:spLocks noGrp="1"/>
          </p:cNvSpPr>
          <p:nvPr/>
        </p:nvSpPr>
        <p:spPr>
          <a:xfrm>
            <a:off x="821220" y="5377708"/>
            <a:ext cx="2060876" cy="215307"/>
          </a:xfrm>
          <a:prstGeom prst="rect">
            <a:avLst/>
          </a:prstGeom>
          <a:noFill/>
          <a:ln w="0">
            <a:noFill/>
            <a:prstDash val="solid"/>
          </a:ln>
        </p:spPr>
        <p:txBody>
          <a:bodyPr anchor="t"/>
          <a:lstStyle/>
          <a:p>
            <a:pPr algn="l">
              <a:buNone/>
            </a:pPr>
            <a:endParaRPr sz="1275" b="1" i="0">
              <a:solidFill>
                <a:srgbClr val="1C6A49"/>
              </a:solidFill>
              <a:latin typeface="Aptos"/>
              <a:ea typeface="Aptos"/>
              <a:cs typeface="Aptos"/>
            </a:endParaRPr>
          </a:p>
        </p:txBody>
      </p:sp>
      <p:sp>
        <p:nvSpPr>
          <p:cNvPr id="78" name="question">
            <a:extLst>
              <a:ext uri="{FF2B5EF4-FFF2-40B4-BE49-F238E27FC236}">
                <a16:creationId xmlns:a16="http://schemas.microsoft.com/office/drawing/2014/main" id="{77F52947-64A3-62F0-056F-5C12E0255752}"/>
              </a:ext>
            </a:extLst>
          </p:cNvPr>
          <p:cNvSpPr>
            <a:spLocks noGrp="1"/>
          </p:cNvSpPr>
          <p:nvPr/>
        </p:nvSpPr>
        <p:spPr>
          <a:xfrm>
            <a:off x="2932375" y="5305968"/>
            <a:ext cx="7870904" cy="449846"/>
          </a:xfrm>
          <a:prstGeom prst="rect">
            <a:avLst/>
          </a:prstGeom>
          <a:noFill/>
          <a:ln w="0">
            <a:noFill/>
            <a:prstDash val="solid"/>
          </a:ln>
        </p:spPr>
        <p:txBody>
          <a:bodyPr anchor="t"/>
          <a:lstStyle/>
          <a:p>
            <a:pPr algn="l">
              <a:buNone/>
            </a:pPr>
            <a:endParaRPr sz="2200" b="1" i="0">
              <a:solidFill>
                <a:srgbClr val="11251D"/>
              </a:solidFill>
              <a:latin typeface="Georgia"/>
              <a:ea typeface="Georgia"/>
              <a:cs typeface="Georgia"/>
            </a:endParaRPr>
          </a:p>
        </p:txBody>
      </p:sp>
      <p:sp>
        <p:nvSpPr>
          <p:cNvPr id="80" name="rule">
            <a:extLst>
              <a:ext uri="{FF2B5EF4-FFF2-40B4-BE49-F238E27FC236}">
                <a16:creationId xmlns:a16="http://schemas.microsoft.com/office/drawing/2014/main" id="{254D79D9-8B2E-663D-9F55-2ABE0CF5E7A8}"/>
              </a:ext>
            </a:extLst>
          </p:cNvPr>
          <p:cNvSpPr>
            <a:spLocks noGrp="1"/>
          </p:cNvSpPr>
          <p:nvPr/>
        </p:nvSpPr>
        <p:spPr>
          <a:xfrm flipV="1">
            <a:off x="4381370" y="3988092"/>
            <a:ext cx="3570146" cy="9144"/>
          </a:xfrm>
          <a:prstGeom prst="rect">
            <a:avLst/>
          </a:prstGeom>
          <a:solidFill>
            <a:schemeClr val="tx1"/>
          </a:solidFill>
          <a:ln w="0">
            <a:noFill/>
            <a:prstDash val="solid"/>
          </a:ln>
        </p:spPr>
        <p:txBody>
          <a:bodyPr/>
          <a:lstStyle/>
          <a:p>
            <a:endParaRPr/>
          </a:p>
        </p:txBody>
      </p:sp>
      <p:sp>
        <p:nvSpPr>
          <p:cNvPr id="88" name="rule">
            <a:extLst>
              <a:ext uri="{FF2B5EF4-FFF2-40B4-BE49-F238E27FC236}">
                <a16:creationId xmlns:a16="http://schemas.microsoft.com/office/drawing/2014/main" id="{00EF6C5C-1422-2307-993E-C1E00BD593F3}"/>
              </a:ext>
            </a:extLst>
          </p:cNvPr>
          <p:cNvSpPr>
            <a:spLocks noGrp="1"/>
          </p:cNvSpPr>
          <p:nvPr/>
        </p:nvSpPr>
        <p:spPr>
          <a:xfrm flipV="1">
            <a:off x="8131700" y="4003358"/>
            <a:ext cx="3570146" cy="9144"/>
          </a:xfrm>
          <a:prstGeom prst="rect">
            <a:avLst/>
          </a:prstGeom>
          <a:solidFill>
            <a:schemeClr val="tx1"/>
          </a:solidFill>
          <a:ln w="0">
            <a:noFill/>
            <a:prstDash val="solid"/>
          </a:ln>
        </p:spPr>
        <p:txBody>
          <a:bodyPr/>
          <a:lstStyle/>
          <a:p>
            <a:endParaRPr/>
          </a:p>
        </p:txBody>
      </p:sp>
      <p:sp>
        <p:nvSpPr>
          <p:cNvPr id="90" name="rule">
            <a:extLst>
              <a:ext uri="{FF2B5EF4-FFF2-40B4-BE49-F238E27FC236}">
                <a16:creationId xmlns:a16="http://schemas.microsoft.com/office/drawing/2014/main" id="{E8DE7628-1407-D35A-F4B4-CCD19A670D03}"/>
              </a:ext>
            </a:extLst>
          </p:cNvPr>
          <p:cNvSpPr>
            <a:spLocks noGrp="1"/>
          </p:cNvSpPr>
          <p:nvPr/>
        </p:nvSpPr>
        <p:spPr>
          <a:xfrm flipV="1">
            <a:off x="636347" y="3983520"/>
            <a:ext cx="3570146" cy="9144"/>
          </a:xfrm>
          <a:prstGeom prst="rect">
            <a:avLst/>
          </a:prstGeom>
          <a:solidFill>
            <a:schemeClr val="tx1"/>
          </a:solidFill>
          <a:ln w="0">
            <a:noFill/>
            <a:prstDash val="solid"/>
          </a:ln>
        </p:spPr>
        <p:txBody>
          <a:bodyPr/>
          <a:lstStyle/>
          <a:p>
            <a:endParaRPr/>
          </a:p>
        </p:txBody>
      </p:sp>
    </p:spTree>
    <p:extLst>
      <p:ext uri="{BB962C8B-B14F-4D97-AF65-F5344CB8AC3E}">
        <p14:creationId xmlns:p14="http://schemas.microsoft.com/office/powerpoint/2010/main" val="39392137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7F4ED"/>
        </a:solidFill>
        <a:effectLst/>
      </p:bgPr>
    </p:bg>
    <p:spTree>
      <p:nvGrpSpPr>
        <p:cNvPr id="1" name=""/>
        <p:cNvGrpSpPr/>
        <p:nvPr/>
      </p:nvGrpSpPr>
      <p:grpSpPr>
        <a:xfrm>
          <a:off x="0" y="0"/>
          <a:ext cx="0" cy="0"/>
          <a:chOff x="0" y="0"/>
          <a:chExt cx="0" cy="0"/>
        </a:xfrm>
      </p:grpSpPr>
      <p:sp>
        <p:nvSpPr>
          <p:cNvPr id="2" name="slide-title">
            <a:extLst>
              <a:ext uri="{FF2B5EF4-FFF2-40B4-BE49-F238E27FC236}">
                <a16:creationId xmlns:a16="http://schemas.microsoft.com/office/drawing/2014/main" id="{EDC5D92B-D9ED-9E90-0EFC-E5407D08F290}"/>
              </a:ext>
            </a:extLst>
          </p:cNvPr>
          <p:cNvSpPr>
            <a:spLocks noGrp="1"/>
          </p:cNvSpPr>
          <p:nvPr/>
        </p:nvSpPr>
        <p:spPr>
          <a:xfrm>
            <a:off x="742949" y="1047750"/>
            <a:ext cx="11198357" cy="742950"/>
          </a:xfrm>
          <a:prstGeom prst="rect">
            <a:avLst/>
          </a:prstGeom>
          <a:noFill/>
          <a:ln w="0">
            <a:noFill/>
            <a:prstDash val="solid"/>
          </a:ln>
        </p:spPr>
        <p:txBody>
          <a:bodyPr anchor="t"/>
          <a:lstStyle/>
          <a:p>
            <a:r>
              <a:rPr sz="3200" b="1">
                <a:solidFill>
                  <a:srgbClr val="11251D"/>
                </a:solidFill>
                <a:latin typeface="Georgia"/>
                <a:ea typeface="Georgia"/>
                <a:cs typeface="Georgia"/>
              </a:rPr>
              <a:t>One weekly summary turns records into follow-up.</a:t>
            </a:r>
          </a:p>
        </p:txBody>
      </p:sp>
      <p:sp>
        <p:nvSpPr>
          <p:cNvPr id="5" name="explanation">
            <a:extLst>
              <a:ext uri="{FF2B5EF4-FFF2-40B4-BE49-F238E27FC236}">
                <a16:creationId xmlns:a16="http://schemas.microsoft.com/office/drawing/2014/main" id="{049D3650-CD5B-B774-7D39-DAAE9FD0C868}"/>
              </a:ext>
            </a:extLst>
          </p:cNvPr>
          <p:cNvSpPr>
            <a:spLocks noGrp="1"/>
          </p:cNvSpPr>
          <p:nvPr/>
        </p:nvSpPr>
        <p:spPr>
          <a:xfrm>
            <a:off x="742950" y="5969793"/>
            <a:ext cx="10060329" cy="395287"/>
          </a:xfrm>
          <a:prstGeom prst="rect">
            <a:avLst/>
          </a:prstGeom>
          <a:noFill/>
          <a:ln w="0">
            <a:noFill/>
            <a:prstDash val="solid"/>
          </a:ln>
        </p:spPr>
        <p:txBody>
          <a:bodyPr anchor="t"/>
          <a:lstStyle/>
          <a:p>
            <a:pPr algn="l">
              <a:buNone/>
            </a:pPr>
            <a:r>
              <a:rPr sz="1875" b="0" i="0">
                <a:solidFill>
                  <a:srgbClr val="333333"/>
                </a:solidFill>
                <a:latin typeface="Aptos"/>
                <a:ea typeface="Aptos"/>
                <a:cs typeface="Aptos"/>
              </a:rPr>
              <a:t>Every Friday, the Service Manager prepares an accurate summary of open issues.</a:t>
            </a:r>
          </a:p>
        </p:txBody>
      </p:sp>
      <p:sp>
        <p:nvSpPr>
          <p:cNvPr id="9" name="brand">
            <a:extLst>
              <a:ext uri="{FF2B5EF4-FFF2-40B4-BE49-F238E27FC236}">
                <a16:creationId xmlns:a16="http://schemas.microsoft.com/office/drawing/2014/main" id="{59FE5934-5FA9-5246-E1BD-D3BF8C15DFA2}"/>
              </a:ext>
            </a:extLst>
          </p:cNvPr>
          <p:cNvSpPr>
            <a:spLocks noGrp="1"/>
          </p:cNvSpPr>
          <p:nvPr/>
        </p:nvSpPr>
        <p:spPr>
          <a:xfrm>
            <a:off x="742950" y="6372225"/>
            <a:ext cx="1143000" cy="209550"/>
          </a:xfrm>
          <a:prstGeom prst="rect">
            <a:avLst/>
          </a:prstGeom>
          <a:noFill/>
          <a:ln w="0">
            <a:noFill/>
            <a:prstDash val="solid"/>
          </a:ln>
        </p:spPr>
        <p:txBody>
          <a:bodyPr anchor="t"/>
          <a:lstStyle/>
          <a:p>
            <a:pPr algn="l">
              <a:buNone/>
            </a:pPr>
            <a:r>
              <a:rPr sz="1125" b="1" i="0">
                <a:solidFill>
                  <a:srgbClr val="11251D"/>
                </a:solidFill>
                <a:latin typeface="Aptos"/>
                <a:ea typeface="Aptos"/>
                <a:cs typeface="Aptos"/>
              </a:rPr>
              <a:t>BIZ AI</a:t>
            </a:r>
          </a:p>
        </p:txBody>
      </p:sp>
      <p:sp>
        <p:nvSpPr>
          <p:cNvPr id="10" name="page">
            <a:extLst>
              <a:ext uri="{FF2B5EF4-FFF2-40B4-BE49-F238E27FC236}">
                <a16:creationId xmlns:a16="http://schemas.microsoft.com/office/drawing/2014/main" id="{77C5F894-4CD9-B645-D687-05475081BB28}"/>
              </a:ext>
            </a:extLst>
          </p:cNvPr>
          <p:cNvSpPr>
            <a:spLocks noGrp="1"/>
          </p:cNvSpPr>
          <p:nvPr/>
        </p:nvSpPr>
        <p:spPr>
          <a:xfrm>
            <a:off x="11049000" y="6372225"/>
            <a:ext cx="381000" cy="209550"/>
          </a:xfrm>
          <a:prstGeom prst="rect">
            <a:avLst/>
          </a:prstGeom>
          <a:noFill/>
          <a:ln w="0">
            <a:noFill/>
            <a:prstDash val="solid"/>
          </a:ln>
        </p:spPr>
        <p:txBody>
          <a:bodyPr anchor="t"/>
          <a:lstStyle/>
          <a:p>
            <a:pPr algn="r">
              <a:buNone/>
            </a:pPr>
            <a:r>
              <a:rPr sz="1050" b="1" i="0">
                <a:solidFill>
                  <a:srgbClr val="5E6B65"/>
                </a:solidFill>
                <a:latin typeface="Aptos"/>
                <a:ea typeface="Aptos"/>
                <a:cs typeface="Aptos"/>
              </a:rPr>
              <a:t>09</a:t>
            </a:r>
          </a:p>
        </p:txBody>
      </p:sp>
      <p:sp>
        <p:nvSpPr>
          <p:cNvPr id="12" name="explanation">
            <a:extLst>
              <a:ext uri="{FF2B5EF4-FFF2-40B4-BE49-F238E27FC236}">
                <a16:creationId xmlns:a16="http://schemas.microsoft.com/office/drawing/2014/main" id="{E595AD58-61A0-4B3D-56B4-F4514165813E}"/>
              </a:ext>
            </a:extLst>
          </p:cNvPr>
          <p:cNvSpPr>
            <a:spLocks noGrp="1"/>
          </p:cNvSpPr>
          <p:nvPr/>
        </p:nvSpPr>
        <p:spPr>
          <a:xfrm>
            <a:off x="781050" y="1690838"/>
            <a:ext cx="10828358" cy="522187"/>
          </a:xfrm>
          <a:prstGeom prst="rect">
            <a:avLst/>
          </a:prstGeom>
          <a:noFill/>
          <a:ln w="0">
            <a:noFill/>
            <a:prstDash val="solid"/>
          </a:ln>
        </p:spPr>
        <p:txBody>
          <a:bodyPr anchor="t"/>
          <a:lstStyle/>
          <a:p>
            <a:r>
              <a:rPr sz="1875">
                <a:solidFill>
                  <a:srgbClr val="333333"/>
                </a:solidFill>
                <a:latin typeface="Aptos"/>
                <a:ea typeface="Aptos"/>
                <a:cs typeface="Aptos"/>
              </a:rPr>
              <a:t>The current process takes 90 minutes and depends on inconsistent records.</a:t>
            </a:r>
            <a:endParaRPr sz="1875" b="0" i="0">
              <a:solidFill>
                <a:srgbClr val="333333"/>
              </a:solidFill>
              <a:latin typeface="Aptos"/>
              <a:ea typeface="Aptos"/>
              <a:cs typeface="Aptos"/>
            </a:endParaRPr>
          </a:p>
        </p:txBody>
      </p:sp>
      <p:sp>
        <p:nvSpPr>
          <p:cNvPr id="35" name="rule">
            <a:extLst>
              <a:ext uri="{FF2B5EF4-FFF2-40B4-BE49-F238E27FC236}">
                <a16:creationId xmlns:a16="http://schemas.microsoft.com/office/drawing/2014/main" id="{8C5807CF-443B-EAD1-C935-5767BE7ABE9A}"/>
              </a:ext>
            </a:extLst>
          </p:cNvPr>
          <p:cNvSpPr>
            <a:spLocks noGrp="1"/>
          </p:cNvSpPr>
          <p:nvPr/>
        </p:nvSpPr>
        <p:spPr>
          <a:xfrm>
            <a:off x="1036433" y="2522166"/>
            <a:ext cx="2139926" cy="27337"/>
          </a:xfrm>
          <a:prstGeom prst="rect">
            <a:avLst/>
          </a:prstGeom>
          <a:solidFill>
            <a:srgbClr val="1C6A49"/>
          </a:solidFill>
          <a:ln w="0">
            <a:noFill/>
            <a:prstDash val="solid"/>
          </a:ln>
        </p:spPr>
        <p:txBody>
          <a:bodyPr/>
          <a:lstStyle/>
          <a:p>
            <a:endParaRPr/>
          </a:p>
        </p:txBody>
      </p:sp>
      <p:graphicFrame>
        <p:nvGraphicFramePr>
          <p:cNvPr id="100" name="Table 41"/>
          <p:cNvGraphicFramePr/>
          <p:nvPr/>
        </p:nvGraphicFramePr>
        <p:xfrm>
          <a:off x="636347" y="2207842"/>
          <a:ext cx="3570147" cy="2752725"/>
        </p:xfrm>
        <a:graphic>
          <a:graphicData uri="http://schemas.openxmlformats.org/drawingml/2006/table">
            <a:tbl>
              <a:tblPr firstRow="1" bandRow="1">
                <a:tableStyleId>{5C22544A-7EE6-4342-B048-85BDC9FD1C3A}</a:tableStyleId>
              </a:tblPr>
              <a:tblGrid>
                <a:gridCol w="3570147">
                  <a:extLst>
                    <a:ext uri="{9D8B030D-6E8A-4147-A177-3AD203B41FA5}">
                      <a16:colId xmlns:a16="http://schemas.microsoft.com/office/drawing/2014/main" val="20000"/>
                    </a:ext>
                  </a:extLst>
                </a:gridCol>
              </a:tblGrid>
              <a:tr h="1758623">
                <a:tc>
                  <a:txBody>
                    <a:bodyPr/>
                    <a:lstStyle/>
                    <a:p>
                      <a:endParaRPr/>
                    </a:p>
                  </a:txBody>
                  <a:tcPr>
                    <a:solidFill>
                      <a:schemeClr val="bg1"/>
                    </a:solidFill>
                  </a:tcPr>
                </a:tc>
                <a:extLst>
                  <a:ext uri="{0D108BD9-81ED-4DB2-BD59-A6C34878D82A}">
                    <a16:rowId xmlns:a16="http://schemas.microsoft.com/office/drawing/2014/main" val="10000"/>
                  </a:ext>
                </a:extLst>
              </a:tr>
              <a:tr h="994102">
                <a:tc>
                  <a:txBody>
                    <a:bodyPr/>
                    <a:lstStyle/>
                    <a:p>
                      <a:endParaRPr>
                        <a:solidFill>
                          <a:schemeClr val="bg2"/>
                        </a:solidFill>
                      </a:endParaRPr>
                    </a:p>
                  </a:txBody>
                  <a:tcPr>
                    <a:solidFill>
                      <a:srgbClr val="D9F2E5"/>
                    </a:solidFill>
                  </a:tcPr>
                </a:tc>
                <a:extLst>
                  <a:ext uri="{0D108BD9-81ED-4DB2-BD59-A6C34878D82A}">
                    <a16:rowId xmlns:a16="http://schemas.microsoft.com/office/drawing/2014/main" val="10001"/>
                  </a:ext>
                </a:extLst>
              </a:tr>
            </a:tbl>
          </a:graphicData>
        </a:graphic>
      </p:graphicFrame>
      <p:sp>
        <p:nvSpPr>
          <p:cNvPr id="19" name="question-label">
            <a:extLst>
              <a:ext uri="{FF2B5EF4-FFF2-40B4-BE49-F238E27FC236}">
                <a16:creationId xmlns:a16="http://schemas.microsoft.com/office/drawing/2014/main" id="{B8F8792D-09C7-0789-FE57-F3167FF07890}"/>
              </a:ext>
            </a:extLst>
          </p:cNvPr>
          <p:cNvSpPr>
            <a:spLocks noGrp="1"/>
          </p:cNvSpPr>
          <p:nvPr/>
        </p:nvSpPr>
        <p:spPr>
          <a:xfrm>
            <a:off x="821220" y="2337272"/>
            <a:ext cx="3200400" cy="247650"/>
          </a:xfrm>
          <a:prstGeom prst="rect">
            <a:avLst/>
          </a:prstGeom>
          <a:noFill/>
          <a:ln w="0">
            <a:noFill/>
            <a:prstDash val="solid"/>
          </a:ln>
        </p:spPr>
        <p:txBody>
          <a:bodyPr anchor="t"/>
          <a:lstStyle/>
          <a:p>
            <a:pPr algn="l">
              <a:buNone/>
            </a:pPr>
            <a:r>
              <a:rPr sz="1275" b="1">
                <a:solidFill>
                  <a:srgbClr val="1C6A49"/>
                </a:solidFill>
                <a:latin typeface="Aptos"/>
                <a:ea typeface="Aptos"/>
                <a:cs typeface="Aptos"/>
              </a:rPr>
              <a:t>TRIGGER</a:t>
            </a:r>
            <a:endParaRPr sz="1275" b="1" i="0">
              <a:solidFill>
                <a:srgbClr val="1C6A49"/>
              </a:solidFill>
              <a:latin typeface="Aptos"/>
              <a:ea typeface="Aptos"/>
              <a:cs typeface="Aptos"/>
            </a:endParaRPr>
          </a:p>
        </p:txBody>
      </p:sp>
      <p:sp>
        <p:nvSpPr>
          <p:cNvPr id="17" name="question">
            <a:extLst>
              <a:ext uri="{FF2B5EF4-FFF2-40B4-BE49-F238E27FC236}">
                <a16:creationId xmlns:a16="http://schemas.microsoft.com/office/drawing/2014/main" id="{DB754463-CD81-0A4A-363D-13133B022ED3}"/>
              </a:ext>
            </a:extLst>
          </p:cNvPr>
          <p:cNvSpPr>
            <a:spLocks noGrp="1"/>
          </p:cNvSpPr>
          <p:nvPr/>
        </p:nvSpPr>
        <p:spPr>
          <a:xfrm>
            <a:off x="821220" y="2714352"/>
            <a:ext cx="3048000" cy="1238250"/>
          </a:xfrm>
          <a:prstGeom prst="rect">
            <a:avLst/>
          </a:prstGeom>
          <a:noFill/>
          <a:ln w="0">
            <a:noFill/>
            <a:prstDash val="solid"/>
          </a:ln>
        </p:spPr>
        <p:txBody>
          <a:bodyPr anchor="t"/>
          <a:lstStyle/>
          <a:p>
            <a:pPr algn="l">
              <a:buNone/>
            </a:pPr>
            <a:r>
              <a:rPr sz="2000" b="1">
                <a:solidFill>
                  <a:srgbClr val="11251D"/>
                </a:solidFill>
                <a:latin typeface="Georgia"/>
                <a:ea typeface="Georgia"/>
                <a:cs typeface="Georgia"/>
              </a:rPr>
              <a:t>Friday 10:00 a.m. cutoff</a:t>
            </a:r>
            <a:endParaRPr sz="2000" b="1" i="0">
              <a:solidFill>
                <a:srgbClr val="11251D"/>
              </a:solidFill>
              <a:latin typeface="Georgia"/>
              <a:ea typeface="Georgia"/>
              <a:cs typeface="Georgia"/>
            </a:endParaRPr>
          </a:p>
        </p:txBody>
      </p:sp>
      <p:sp>
        <p:nvSpPr>
          <p:cNvPr id="46" name="rule">
            <a:extLst>
              <a:ext uri="{FF2B5EF4-FFF2-40B4-BE49-F238E27FC236}">
                <a16:creationId xmlns:a16="http://schemas.microsoft.com/office/drawing/2014/main" id="{FF54E41C-ADB3-29F2-B462-1D404DBE1BE9}"/>
              </a:ext>
            </a:extLst>
          </p:cNvPr>
          <p:cNvSpPr>
            <a:spLocks noGrp="1"/>
          </p:cNvSpPr>
          <p:nvPr/>
        </p:nvSpPr>
        <p:spPr>
          <a:xfrm>
            <a:off x="4781455" y="2526325"/>
            <a:ext cx="2139926" cy="27337"/>
          </a:xfrm>
          <a:prstGeom prst="rect">
            <a:avLst/>
          </a:prstGeom>
          <a:solidFill>
            <a:srgbClr val="1C6A49"/>
          </a:solidFill>
          <a:ln w="0">
            <a:noFill/>
            <a:prstDash val="solid"/>
          </a:ln>
        </p:spPr>
        <p:txBody>
          <a:bodyPr/>
          <a:lstStyle/>
          <a:p>
            <a:endParaRPr/>
          </a:p>
        </p:txBody>
      </p:sp>
      <p:graphicFrame>
        <p:nvGraphicFramePr>
          <p:cNvPr id="104" name="Table 47"/>
          <p:cNvGraphicFramePr/>
          <p:nvPr/>
        </p:nvGraphicFramePr>
        <p:xfrm>
          <a:off x="4381369" y="2212001"/>
          <a:ext cx="3570147" cy="2752725"/>
        </p:xfrm>
        <a:graphic>
          <a:graphicData uri="http://schemas.openxmlformats.org/drawingml/2006/table">
            <a:tbl>
              <a:tblPr firstRow="1" bandRow="1">
                <a:tableStyleId>{5C22544A-7EE6-4342-B048-85BDC9FD1C3A}</a:tableStyleId>
              </a:tblPr>
              <a:tblGrid>
                <a:gridCol w="3570147">
                  <a:extLst>
                    <a:ext uri="{9D8B030D-6E8A-4147-A177-3AD203B41FA5}">
                      <a16:colId xmlns:a16="http://schemas.microsoft.com/office/drawing/2014/main" val="20000"/>
                    </a:ext>
                  </a:extLst>
                </a:gridCol>
              </a:tblGrid>
              <a:tr h="1758623">
                <a:tc>
                  <a:txBody>
                    <a:bodyPr/>
                    <a:lstStyle/>
                    <a:p>
                      <a:endParaRPr/>
                    </a:p>
                  </a:txBody>
                  <a:tcPr>
                    <a:solidFill>
                      <a:schemeClr val="bg1"/>
                    </a:solidFill>
                  </a:tcPr>
                </a:tc>
                <a:extLst>
                  <a:ext uri="{0D108BD9-81ED-4DB2-BD59-A6C34878D82A}">
                    <a16:rowId xmlns:a16="http://schemas.microsoft.com/office/drawing/2014/main" val="10000"/>
                  </a:ext>
                </a:extLst>
              </a:tr>
              <a:tr h="994102">
                <a:tc>
                  <a:txBody>
                    <a:bodyPr/>
                    <a:lstStyle/>
                    <a:p>
                      <a:endParaRPr>
                        <a:solidFill>
                          <a:schemeClr val="bg2"/>
                        </a:solidFill>
                      </a:endParaRPr>
                    </a:p>
                  </a:txBody>
                  <a:tcPr>
                    <a:solidFill>
                      <a:srgbClr val="D9F2E5"/>
                    </a:solidFill>
                  </a:tcPr>
                </a:tc>
                <a:extLst>
                  <a:ext uri="{0D108BD9-81ED-4DB2-BD59-A6C34878D82A}">
                    <a16:rowId xmlns:a16="http://schemas.microsoft.com/office/drawing/2014/main" val="10001"/>
                  </a:ext>
                </a:extLst>
              </a:tr>
            </a:tbl>
          </a:graphicData>
        </a:graphic>
      </p:graphicFrame>
      <p:sp>
        <p:nvSpPr>
          <p:cNvPr id="50" name="question-label">
            <a:extLst>
              <a:ext uri="{FF2B5EF4-FFF2-40B4-BE49-F238E27FC236}">
                <a16:creationId xmlns:a16="http://schemas.microsoft.com/office/drawing/2014/main" id="{99347DA1-8167-7908-1DE2-A9E140CCE655}"/>
              </a:ext>
            </a:extLst>
          </p:cNvPr>
          <p:cNvSpPr>
            <a:spLocks noGrp="1"/>
          </p:cNvSpPr>
          <p:nvPr/>
        </p:nvSpPr>
        <p:spPr>
          <a:xfrm>
            <a:off x="4566242" y="2341431"/>
            <a:ext cx="3200400" cy="247650"/>
          </a:xfrm>
          <a:prstGeom prst="rect">
            <a:avLst/>
          </a:prstGeom>
          <a:noFill/>
          <a:ln w="0">
            <a:noFill/>
            <a:prstDash val="solid"/>
          </a:ln>
        </p:spPr>
        <p:txBody>
          <a:bodyPr anchor="t"/>
          <a:lstStyle/>
          <a:p>
            <a:pPr algn="l">
              <a:buNone/>
            </a:pPr>
            <a:r>
              <a:rPr sz="1275" b="1" i="0">
                <a:solidFill>
                  <a:srgbClr val="1C6A49"/>
                </a:solidFill>
                <a:latin typeface="Aptos"/>
                <a:ea typeface="Aptos"/>
                <a:cs typeface="Aptos"/>
              </a:rPr>
              <a:t>FRICTION</a:t>
            </a:r>
          </a:p>
        </p:txBody>
      </p:sp>
      <p:sp>
        <p:nvSpPr>
          <p:cNvPr id="52" name="question">
            <a:extLst>
              <a:ext uri="{FF2B5EF4-FFF2-40B4-BE49-F238E27FC236}">
                <a16:creationId xmlns:a16="http://schemas.microsoft.com/office/drawing/2014/main" id="{E9191479-3F2E-11C4-2C78-5BB154BE6C20}"/>
              </a:ext>
            </a:extLst>
          </p:cNvPr>
          <p:cNvSpPr>
            <a:spLocks noGrp="1"/>
          </p:cNvSpPr>
          <p:nvPr/>
        </p:nvSpPr>
        <p:spPr>
          <a:xfrm>
            <a:off x="4566242" y="2718511"/>
            <a:ext cx="3048000" cy="1238250"/>
          </a:xfrm>
          <a:prstGeom prst="rect">
            <a:avLst/>
          </a:prstGeom>
          <a:noFill/>
          <a:ln w="0">
            <a:noFill/>
            <a:prstDash val="solid"/>
          </a:ln>
        </p:spPr>
        <p:txBody>
          <a:bodyPr anchor="t"/>
          <a:lstStyle/>
          <a:p>
            <a:pPr algn="l">
              <a:buNone/>
            </a:pPr>
            <a:r>
              <a:rPr sz="2000" b="1" i="0">
                <a:solidFill>
                  <a:srgbClr val="11251D"/>
                </a:solidFill>
                <a:latin typeface="Georgia"/>
                <a:ea typeface="Georgia"/>
                <a:cs typeface="Georgia"/>
              </a:rPr>
              <a:t>Variable notes • duplicates</a:t>
            </a:r>
          </a:p>
        </p:txBody>
      </p:sp>
      <p:sp>
        <p:nvSpPr>
          <p:cNvPr id="54" name="rule">
            <a:extLst>
              <a:ext uri="{FF2B5EF4-FFF2-40B4-BE49-F238E27FC236}">
                <a16:creationId xmlns:a16="http://schemas.microsoft.com/office/drawing/2014/main" id="{54EC5F13-146B-9C54-497B-D6A7C0B5E79E}"/>
              </a:ext>
            </a:extLst>
          </p:cNvPr>
          <p:cNvSpPr>
            <a:spLocks noGrp="1"/>
          </p:cNvSpPr>
          <p:nvPr/>
        </p:nvSpPr>
        <p:spPr>
          <a:xfrm>
            <a:off x="4566242" y="3422914"/>
            <a:ext cx="2139926" cy="27337"/>
          </a:xfrm>
          <a:prstGeom prst="rect">
            <a:avLst/>
          </a:prstGeom>
          <a:solidFill>
            <a:srgbClr val="1C6A49"/>
          </a:solidFill>
          <a:ln w="0">
            <a:noFill/>
            <a:prstDash val="solid"/>
          </a:ln>
        </p:spPr>
        <p:txBody>
          <a:bodyPr/>
          <a:lstStyle/>
          <a:p>
            <a:endParaRPr/>
          </a:p>
        </p:txBody>
      </p:sp>
      <p:sp>
        <p:nvSpPr>
          <p:cNvPr id="56" name="rule">
            <a:extLst>
              <a:ext uri="{FF2B5EF4-FFF2-40B4-BE49-F238E27FC236}">
                <a16:creationId xmlns:a16="http://schemas.microsoft.com/office/drawing/2014/main" id="{C36FFCBB-766A-E3CD-9EF1-CCC8AFE33ABE}"/>
              </a:ext>
            </a:extLst>
          </p:cNvPr>
          <p:cNvSpPr>
            <a:spLocks noGrp="1"/>
          </p:cNvSpPr>
          <p:nvPr/>
        </p:nvSpPr>
        <p:spPr>
          <a:xfrm>
            <a:off x="8531785" y="2516348"/>
            <a:ext cx="2139926" cy="27337"/>
          </a:xfrm>
          <a:prstGeom prst="rect">
            <a:avLst/>
          </a:prstGeom>
          <a:solidFill>
            <a:srgbClr val="1C6A49"/>
          </a:solidFill>
          <a:ln w="0">
            <a:noFill/>
            <a:prstDash val="solid"/>
          </a:ln>
        </p:spPr>
        <p:txBody>
          <a:bodyPr/>
          <a:lstStyle/>
          <a:p>
            <a:endParaRPr/>
          </a:p>
        </p:txBody>
      </p:sp>
      <p:graphicFrame>
        <p:nvGraphicFramePr>
          <p:cNvPr id="109" name="Table 57"/>
          <p:cNvGraphicFramePr/>
          <p:nvPr/>
        </p:nvGraphicFramePr>
        <p:xfrm>
          <a:off x="8131699" y="2202024"/>
          <a:ext cx="3570147" cy="2752725"/>
        </p:xfrm>
        <a:graphic>
          <a:graphicData uri="http://schemas.openxmlformats.org/drawingml/2006/table">
            <a:tbl>
              <a:tblPr firstRow="1" bandRow="1">
                <a:tableStyleId>{5C22544A-7EE6-4342-B048-85BDC9FD1C3A}</a:tableStyleId>
              </a:tblPr>
              <a:tblGrid>
                <a:gridCol w="3570147">
                  <a:extLst>
                    <a:ext uri="{9D8B030D-6E8A-4147-A177-3AD203B41FA5}">
                      <a16:colId xmlns:a16="http://schemas.microsoft.com/office/drawing/2014/main" val="20000"/>
                    </a:ext>
                  </a:extLst>
                </a:gridCol>
              </a:tblGrid>
              <a:tr h="1758623">
                <a:tc>
                  <a:txBody>
                    <a:bodyPr/>
                    <a:lstStyle/>
                    <a:p>
                      <a:endParaRPr/>
                    </a:p>
                  </a:txBody>
                  <a:tcPr>
                    <a:solidFill>
                      <a:srgbClr val="D9F2E5"/>
                    </a:solidFill>
                  </a:tcPr>
                </a:tc>
                <a:extLst>
                  <a:ext uri="{0D108BD9-81ED-4DB2-BD59-A6C34878D82A}">
                    <a16:rowId xmlns:a16="http://schemas.microsoft.com/office/drawing/2014/main" val="10000"/>
                  </a:ext>
                </a:extLst>
              </a:tr>
              <a:tr h="994102">
                <a:tc>
                  <a:txBody>
                    <a:bodyPr/>
                    <a:lstStyle/>
                    <a:p>
                      <a:endParaRPr>
                        <a:solidFill>
                          <a:schemeClr val="bg2"/>
                        </a:solidFill>
                      </a:endParaRPr>
                    </a:p>
                  </a:txBody>
                  <a:tcPr>
                    <a:solidFill>
                      <a:srgbClr val="D9F2E5"/>
                    </a:solidFill>
                  </a:tcPr>
                </a:tc>
                <a:extLst>
                  <a:ext uri="{0D108BD9-81ED-4DB2-BD59-A6C34878D82A}">
                    <a16:rowId xmlns:a16="http://schemas.microsoft.com/office/drawing/2014/main" val="10001"/>
                  </a:ext>
                </a:extLst>
              </a:tr>
            </a:tbl>
          </a:graphicData>
        </a:graphic>
      </p:graphicFrame>
      <p:sp>
        <p:nvSpPr>
          <p:cNvPr id="60" name="question-label">
            <a:extLst>
              <a:ext uri="{FF2B5EF4-FFF2-40B4-BE49-F238E27FC236}">
                <a16:creationId xmlns:a16="http://schemas.microsoft.com/office/drawing/2014/main" id="{789DF6F1-689B-81E0-F063-B66CCB1BE847}"/>
              </a:ext>
            </a:extLst>
          </p:cNvPr>
          <p:cNvSpPr>
            <a:spLocks noGrp="1"/>
          </p:cNvSpPr>
          <p:nvPr/>
        </p:nvSpPr>
        <p:spPr>
          <a:xfrm>
            <a:off x="8316572" y="2331454"/>
            <a:ext cx="3200400" cy="247650"/>
          </a:xfrm>
          <a:prstGeom prst="rect">
            <a:avLst/>
          </a:prstGeom>
          <a:noFill/>
          <a:ln w="0">
            <a:noFill/>
            <a:prstDash val="solid"/>
          </a:ln>
        </p:spPr>
        <p:txBody>
          <a:bodyPr anchor="t"/>
          <a:lstStyle/>
          <a:p>
            <a:pPr algn="l">
              <a:buNone/>
            </a:pPr>
            <a:r>
              <a:rPr sz="1275" b="1" i="0">
                <a:solidFill>
                  <a:srgbClr val="1C6A49"/>
                </a:solidFill>
                <a:latin typeface="Aptos"/>
                <a:ea typeface="Aptos"/>
                <a:cs typeface="Aptos"/>
              </a:rPr>
              <a:t>OWNER</a:t>
            </a:r>
          </a:p>
        </p:txBody>
      </p:sp>
      <p:sp>
        <p:nvSpPr>
          <p:cNvPr id="62" name="question">
            <a:extLst>
              <a:ext uri="{FF2B5EF4-FFF2-40B4-BE49-F238E27FC236}">
                <a16:creationId xmlns:a16="http://schemas.microsoft.com/office/drawing/2014/main" id="{C42A5288-8DBA-C81D-596D-6E91C5F4F062}"/>
              </a:ext>
            </a:extLst>
          </p:cNvPr>
          <p:cNvSpPr>
            <a:spLocks noGrp="1"/>
          </p:cNvSpPr>
          <p:nvPr/>
        </p:nvSpPr>
        <p:spPr>
          <a:xfrm>
            <a:off x="8316571" y="2708534"/>
            <a:ext cx="3239081" cy="1238250"/>
          </a:xfrm>
          <a:prstGeom prst="rect">
            <a:avLst/>
          </a:prstGeom>
          <a:noFill/>
          <a:ln w="0">
            <a:noFill/>
            <a:prstDash val="solid"/>
          </a:ln>
        </p:spPr>
        <p:txBody>
          <a:bodyPr anchor="t"/>
          <a:lstStyle/>
          <a:p>
            <a:pPr algn="l">
              <a:buNone/>
            </a:pPr>
            <a:r>
              <a:rPr sz="2000" b="1" i="0">
                <a:solidFill>
                  <a:srgbClr val="11251D"/>
                </a:solidFill>
                <a:latin typeface="Georgia"/>
                <a:ea typeface="Georgia"/>
                <a:cs typeface="Georgia"/>
              </a:rPr>
              <a:t>Service Manager</a:t>
            </a:r>
          </a:p>
        </p:txBody>
      </p:sp>
      <p:sp>
        <p:nvSpPr>
          <p:cNvPr id="64" name="rule">
            <a:extLst>
              <a:ext uri="{FF2B5EF4-FFF2-40B4-BE49-F238E27FC236}">
                <a16:creationId xmlns:a16="http://schemas.microsoft.com/office/drawing/2014/main" id="{E8300455-2424-9D19-5E81-93929EBA851E}"/>
              </a:ext>
            </a:extLst>
          </p:cNvPr>
          <p:cNvSpPr>
            <a:spLocks noGrp="1"/>
          </p:cNvSpPr>
          <p:nvPr/>
        </p:nvSpPr>
        <p:spPr>
          <a:xfrm>
            <a:off x="8316572" y="3412937"/>
            <a:ext cx="2139926" cy="27337"/>
          </a:xfrm>
          <a:prstGeom prst="rect">
            <a:avLst/>
          </a:prstGeom>
          <a:solidFill>
            <a:srgbClr val="1C6A49"/>
          </a:solidFill>
          <a:ln w="0">
            <a:noFill/>
            <a:prstDash val="solid"/>
          </a:ln>
        </p:spPr>
        <p:txBody>
          <a:bodyPr/>
          <a:lstStyle/>
          <a:p>
            <a:endParaRPr/>
          </a:p>
        </p:txBody>
      </p:sp>
      <p:sp>
        <p:nvSpPr>
          <p:cNvPr id="66" name="rule">
            <a:extLst>
              <a:ext uri="{FF2B5EF4-FFF2-40B4-BE49-F238E27FC236}">
                <a16:creationId xmlns:a16="http://schemas.microsoft.com/office/drawing/2014/main" id="{03F71247-0266-27BD-55F3-9BB190AB9398}"/>
              </a:ext>
            </a:extLst>
          </p:cNvPr>
          <p:cNvSpPr>
            <a:spLocks noGrp="1"/>
          </p:cNvSpPr>
          <p:nvPr/>
        </p:nvSpPr>
        <p:spPr>
          <a:xfrm>
            <a:off x="815987" y="3436582"/>
            <a:ext cx="2139926" cy="27337"/>
          </a:xfrm>
          <a:prstGeom prst="rect">
            <a:avLst/>
          </a:prstGeom>
          <a:solidFill>
            <a:srgbClr val="1C6A49"/>
          </a:solidFill>
          <a:ln w="0">
            <a:noFill/>
            <a:prstDash val="solid"/>
          </a:ln>
        </p:spPr>
        <p:txBody>
          <a:bodyPr/>
          <a:lstStyle/>
          <a:p>
            <a:endParaRPr/>
          </a:p>
        </p:txBody>
      </p:sp>
      <p:sp>
        <p:nvSpPr>
          <p:cNvPr id="37" name="explanation">
            <a:extLst>
              <a:ext uri="{FF2B5EF4-FFF2-40B4-BE49-F238E27FC236}">
                <a16:creationId xmlns:a16="http://schemas.microsoft.com/office/drawing/2014/main" id="{CB4D303B-246F-2B77-99CA-74E09E8F1151}"/>
              </a:ext>
            </a:extLst>
          </p:cNvPr>
          <p:cNvSpPr>
            <a:spLocks noGrp="1"/>
          </p:cNvSpPr>
          <p:nvPr/>
        </p:nvSpPr>
        <p:spPr>
          <a:xfrm>
            <a:off x="821861" y="3461992"/>
            <a:ext cx="2791790" cy="395287"/>
          </a:xfrm>
          <a:prstGeom prst="rect">
            <a:avLst/>
          </a:prstGeom>
          <a:noFill/>
          <a:ln w="0">
            <a:noFill/>
            <a:prstDash val="solid"/>
          </a:ln>
        </p:spPr>
        <p:txBody>
          <a:bodyPr anchor="t"/>
          <a:lstStyle/>
          <a:p>
            <a:pPr algn="l">
              <a:buNone/>
            </a:pPr>
            <a:endParaRPr/>
          </a:p>
        </p:txBody>
      </p:sp>
      <p:sp>
        <p:nvSpPr>
          <p:cNvPr id="39" name="explanation">
            <a:extLst>
              <a:ext uri="{FF2B5EF4-FFF2-40B4-BE49-F238E27FC236}">
                <a16:creationId xmlns:a16="http://schemas.microsoft.com/office/drawing/2014/main" id="{781E80C9-EF6E-1BB6-99C2-155BD31703A2}"/>
              </a:ext>
            </a:extLst>
          </p:cNvPr>
          <p:cNvSpPr>
            <a:spLocks noGrp="1"/>
          </p:cNvSpPr>
          <p:nvPr/>
        </p:nvSpPr>
        <p:spPr>
          <a:xfrm>
            <a:off x="4534343" y="3461992"/>
            <a:ext cx="3260082" cy="395287"/>
          </a:xfrm>
          <a:prstGeom prst="rect">
            <a:avLst/>
          </a:prstGeom>
          <a:noFill/>
          <a:ln w="0">
            <a:noFill/>
            <a:prstDash val="solid"/>
          </a:ln>
        </p:spPr>
        <p:txBody>
          <a:bodyPr anchor="t"/>
          <a:lstStyle/>
          <a:p>
            <a:pPr algn="l">
              <a:buNone/>
            </a:pPr>
            <a:endParaRPr/>
          </a:p>
        </p:txBody>
      </p:sp>
      <p:sp>
        <p:nvSpPr>
          <p:cNvPr id="41" name="explanation">
            <a:extLst>
              <a:ext uri="{FF2B5EF4-FFF2-40B4-BE49-F238E27FC236}">
                <a16:creationId xmlns:a16="http://schemas.microsoft.com/office/drawing/2014/main" id="{A427C227-DF3C-EAB7-7ED4-2B0E2BDA202C}"/>
              </a:ext>
            </a:extLst>
          </p:cNvPr>
          <p:cNvSpPr>
            <a:spLocks noGrp="1"/>
          </p:cNvSpPr>
          <p:nvPr/>
        </p:nvSpPr>
        <p:spPr>
          <a:xfrm>
            <a:off x="8289495" y="3436582"/>
            <a:ext cx="3651812" cy="395287"/>
          </a:xfrm>
          <a:prstGeom prst="rect">
            <a:avLst/>
          </a:prstGeom>
          <a:noFill/>
          <a:ln w="0">
            <a:noFill/>
            <a:prstDash val="solid"/>
          </a:ln>
        </p:spPr>
        <p:txBody>
          <a:bodyPr anchor="t"/>
          <a:lstStyle/>
          <a:p>
            <a:pPr algn="l">
              <a:buNone/>
            </a:pPr>
            <a:endParaRPr sz="1600" b="0" i="0">
              <a:solidFill>
                <a:srgbClr val="333333"/>
              </a:solidFill>
              <a:latin typeface="Aptos"/>
              <a:ea typeface="Aptos"/>
              <a:cs typeface="Aptos"/>
            </a:endParaRPr>
          </a:p>
        </p:txBody>
      </p:sp>
      <p:sp>
        <p:nvSpPr>
          <p:cNvPr id="68" name="explanation">
            <a:extLst>
              <a:ext uri="{FF2B5EF4-FFF2-40B4-BE49-F238E27FC236}">
                <a16:creationId xmlns:a16="http://schemas.microsoft.com/office/drawing/2014/main" id="{CB2F8711-BFC4-DF89-8A85-5A09EC88BD58}"/>
              </a:ext>
            </a:extLst>
          </p:cNvPr>
          <p:cNvSpPr>
            <a:spLocks noGrp="1"/>
          </p:cNvSpPr>
          <p:nvPr/>
        </p:nvSpPr>
        <p:spPr>
          <a:xfrm>
            <a:off x="794144" y="4293844"/>
            <a:ext cx="2791790" cy="395287"/>
          </a:xfrm>
          <a:prstGeom prst="rect">
            <a:avLst/>
          </a:prstGeom>
          <a:noFill/>
          <a:ln w="0">
            <a:noFill/>
            <a:prstDash val="solid"/>
          </a:ln>
        </p:spPr>
        <p:txBody>
          <a:bodyPr anchor="t"/>
          <a:lstStyle/>
          <a:p>
            <a:pPr algn="l">
              <a:buNone/>
            </a:pPr>
            <a:endParaRPr/>
          </a:p>
        </p:txBody>
      </p:sp>
      <p:sp>
        <p:nvSpPr>
          <p:cNvPr id="70" name="explanation">
            <a:extLst>
              <a:ext uri="{FF2B5EF4-FFF2-40B4-BE49-F238E27FC236}">
                <a16:creationId xmlns:a16="http://schemas.microsoft.com/office/drawing/2014/main" id="{84C29E19-6CDB-6493-8231-52202847118E}"/>
              </a:ext>
            </a:extLst>
          </p:cNvPr>
          <p:cNvSpPr>
            <a:spLocks noGrp="1"/>
          </p:cNvSpPr>
          <p:nvPr/>
        </p:nvSpPr>
        <p:spPr>
          <a:xfrm>
            <a:off x="4507267" y="4293844"/>
            <a:ext cx="3260082" cy="395287"/>
          </a:xfrm>
          <a:prstGeom prst="rect">
            <a:avLst/>
          </a:prstGeom>
          <a:noFill/>
          <a:ln w="0">
            <a:noFill/>
            <a:prstDash val="solid"/>
          </a:ln>
        </p:spPr>
        <p:txBody>
          <a:bodyPr anchor="t"/>
          <a:lstStyle/>
          <a:p>
            <a:pPr algn="l">
              <a:buNone/>
            </a:pPr>
            <a:endParaRPr/>
          </a:p>
        </p:txBody>
      </p:sp>
      <p:sp>
        <p:nvSpPr>
          <p:cNvPr id="72" name="explanation">
            <a:extLst>
              <a:ext uri="{FF2B5EF4-FFF2-40B4-BE49-F238E27FC236}">
                <a16:creationId xmlns:a16="http://schemas.microsoft.com/office/drawing/2014/main" id="{11D5CF34-05BF-6827-3B21-9933666F88F2}"/>
              </a:ext>
            </a:extLst>
          </p:cNvPr>
          <p:cNvSpPr>
            <a:spLocks noGrp="1"/>
          </p:cNvSpPr>
          <p:nvPr/>
        </p:nvSpPr>
        <p:spPr>
          <a:xfrm>
            <a:off x="8289495" y="4293844"/>
            <a:ext cx="3651812" cy="395287"/>
          </a:xfrm>
          <a:prstGeom prst="rect">
            <a:avLst/>
          </a:prstGeom>
          <a:noFill/>
          <a:ln w="0">
            <a:noFill/>
            <a:prstDash val="solid"/>
          </a:ln>
        </p:spPr>
        <p:txBody>
          <a:bodyPr anchor="t"/>
          <a:lstStyle/>
          <a:p>
            <a:pPr algn="l">
              <a:buNone/>
            </a:pPr>
            <a:endParaRPr sz="1600" b="1" i="0">
              <a:solidFill>
                <a:srgbClr val="333333"/>
              </a:solidFill>
              <a:latin typeface="Georgia"/>
              <a:ea typeface="Georgia"/>
              <a:cs typeface="Georgia"/>
            </a:endParaRPr>
          </a:p>
        </p:txBody>
      </p:sp>
      <p:sp>
        <p:nvSpPr>
          <p:cNvPr id="74" name="poll-cue">
            <a:extLst>
              <a:ext uri="{FF2B5EF4-FFF2-40B4-BE49-F238E27FC236}">
                <a16:creationId xmlns:a16="http://schemas.microsoft.com/office/drawing/2014/main" id="{B660A34B-D509-EC7B-A3A3-0BB3ECBEBCA8}"/>
              </a:ext>
            </a:extLst>
          </p:cNvPr>
          <p:cNvSpPr>
            <a:spLocks noGrp="1"/>
          </p:cNvSpPr>
          <p:nvPr/>
        </p:nvSpPr>
        <p:spPr>
          <a:xfrm>
            <a:off x="636346" y="5088973"/>
            <a:ext cx="11065500" cy="798278"/>
          </a:xfrm>
          <a:prstGeom prst="roundRect">
            <a:avLst>
              <a:gd name="adj" fmla="val 1832"/>
            </a:avLst>
          </a:prstGeom>
          <a:solidFill>
            <a:srgbClr val="D9F2E5"/>
          </a:solidFill>
          <a:ln w="15875" cmpd="sng">
            <a:solidFill>
              <a:srgbClr val="1C6A49"/>
            </a:solidFill>
            <a:prstDash val="solid"/>
          </a:ln>
          <a:effectLst>
            <a:outerShdw blurRad="63500" dist="25400" dir="2700000" algn="tl" rotWithShape="0">
              <a:srgbClr val="000000">
                <a:alpha val="15000"/>
              </a:srgbClr>
            </a:outerShdw>
          </a:effectLst>
        </p:spPr>
        <p:txBody>
          <a:bodyPr/>
          <a:lstStyle/>
          <a:p>
            <a:endParaRPr/>
          </a:p>
        </p:txBody>
      </p:sp>
      <p:sp>
        <p:nvSpPr>
          <p:cNvPr id="76" name="question-label">
            <a:extLst>
              <a:ext uri="{FF2B5EF4-FFF2-40B4-BE49-F238E27FC236}">
                <a16:creationId xmlns:a16="http://schemas.microsoft.com/office/drawing/2014/main" id="{3A6740D6-3D12-3CD2-FA6C-A15C9EE2D992}"/>
              </a:ext>
            </a:extLst>
          </p:cNvPr>
          <p:cNvSpPr>
            <a:spLocks noGrp="1"/>
          </p:cNvSpPr>
          <p:nvPr/>
        </p:nvSpPr>
        <p:spPr>
          <a:xfrm>
            <a:off x="821220" y="5377708"/>
            <a:ext cx="2060876" cy="215307"/>
          </a:xfrm>
          <a:prstGeom prst="rect">
            <a:avLst/>
          </a:prstGeom>
          <a:noFill/>
          <a:ln w="0">
            <a:noFill/>
            <a:prstDash val="solid"/>
          </a:ln>
        </p:spPr>
        <p:txBody>
          <a:bodyPr anchor="t"/>
          <a:lstStyle/>
          <a:p>
            <a:pPr algn="l">
              <a:buNone/>
            </a:pPr>
            <a:endParaRPr sz="1275" b="1" i="0">
              <a:solidFill>
                <a:srgbClr val="1C6A49"/>
              </a:solidFill>
              <a:latin typeface="Aptos"/>
              <a:ea typeface="Aptos"/>
              <a:cs typeface="Aptos"/>
            </a:endParaRPr>
          </a:p>
        </p:txBody>
      </p:sp>
      <p:sp>
        <p:nvSpPr>
          <p:cNvPr id="78" name="question">
            <a:extLst>
              <a:ext uri="{FF2B5EF4-FFF2-40B4-BE49-F238E27FC236}">
                <a16:creationId xmlns:a16="http://schemas.microsoft.com/office/drawing/2014/main" id="{C460ED50-F767-8B53-C4E4-3740750DAC17}"/>
              </a:ext>
            </a:extLst>
          </p:cNvPr>
          <p:cNvSpPr>
            <a:spLocks noGrp="1"/>
          </p:cNvSpPr>
          <p:nvPr/>
        </p:nvSpPr>
        <p:spPr>
          <a:xfrm>
            <a:off x="2932374" y="5305968"/>
            <a:ext cx="8281965" cy="449846"/>
          </a:xfrm>
          <a:prstGeom prst="rect">
            <a:avLst/>
          </a:prstGeom>
          <a:noFill/>
          <a:ln w="0">
            <a:noFill/>
            <a:prstDash val="solid"/>
          </a:ln>
        </p:spPr>
        <p:txBody>
          <a:bodyPr anchor="t"/>
          <a:lstStyle/>
          <a:p>
            <a:pPr algn="l">
              <a:buNone/>
            </a:pPr>
            <a:endParaRPr sz="2200" b="1" i="0">
              <a:solidFill>
                <a:srgbClr val="11251D"/>
              </a:solidFill>
              <a:latin typeface="Georgia"/>
              <a:ea typeface="Georgia"/>
              <a:cs typeface="Georgia"/>
            </a:endParaRPr>
          </a:p>
        </p:txBody>
      </p:sp>
      <p:sp>
        <p:nvSpPr>
          <p:cNvPr id="80" name="rule">
            <a:extLst>
              <a:ext uri="{FF2B5EF4-FFF2-40B4-BE49-F238E27FC236}">
                <a16:creationId xmlns:a16="http://schemas.microsoft.com/office/drawing/2014/main" id="{94B6E2FA-95C6-81A4-4648-228162808F37}"/>
              </a:ext>
            </a:extLst>
          </p:cNvPr>
          <p:cNvSpPr>
            <a:spLocks noGrp="1"/>
          </p:cNvSpPr>
          <p:nvPr/>
        </p:nvSpPr>
        <p:spPr>
          <a:xfrm flipV="1">
            <a:off x="4381370" y="3988092"/>
            <a:ext cx="3570146" cy="9144"/>
          </a:xfrm>
          <a:prstGeom prst="rect">
            <a:avLst/>
          </a:prstGeom>
          <a:solidFill>
            <a:schemeClr val="tx1"/>
          </a:solidFill>
          <a:ln w="0">
            <a:noFill/>
            <a:prstDash val="solid"/>
          </a:ln>
        </p:spPr>
        <p:txBody>
          <a:bodyPr/>
          <a:lstStyle/>
          <a:p>
            <a:endParaRPr/>
          </a:p>
        </p:txBody>
      </p:sp>
      <p:sp>
        <p:nvSpPr>
          <p:cNvPr id="88" name="rule">
            <a:extLst>
              <a:ext uri="{FF2B5EF4-FFF2-40B4-BE49-F238E27FC236}">
                <a16:creationId xmlns:a16="http://schemas.microsoft.com/office/drawing/2014/main" id="{C5FB12D9-D132-5E93-5F3E-57CC32941A2E}"/>
              </a:ext>
            </a:extLst>
          </p:cNvPr>
          <p:cNvSpPr>
            <a:spLocks noGrp="1"/>
          </p:cNvSpPr>
          <p:nvPr/>
        </p:nvSpPr>
        <p:spPr>
          <a:xfrm flipV="1">
            <a:off x="8131700" y="4003358"/>
            <a:ext cx="3570146" cy="9144"/>
          </a:xfrm>
          <a:prstGeom prst="rect">
            <a:avLst/>
          </a:prstGeom>
          <a:solidFill>
            <a:schemeClr val="tx1"/>
          </a:solidFill>
          <a:ln w="0">
            <a:noFill/>
            <a:prstDash val="solid"/>
          </a:ln>
        </p:spPr>
        <p:txBody>
          <a:bodyPr/>
          <a:lstStyle/>
          <a:p>
            <a:endParaRPr/>
          </a:p>
        </p:txBody>
      </p:sp>
      <p:sp>
        <p:nvSpPr>
          <p:cNvPr id="90" name="rule">
            <a:extLst>
              <a:ext uri="{FF2B5EF4-FFF2-40B4-BE49-F238E27FC236}">
                <a16:creationId xmlns:a16="http://schemas.microsoft.com/office/drawing/2014/main" id="{3965EB78-926D-A49B-EEA3-17ED30633743}"/>
              </a:ext>
            </a:extLst>
          </p:cNvPr>
          <p:cNvSpPr>
            <a:spLocks noGrp="1"/>
          </p:cNvSpPr>
          <p:nvPr/>
        </p:nvSpPr>
        <p:spPr>
          <a:xfrm flipV="1">
            <a:off x="636347" y="3983520"/>
            <a:ext cx="3570146" cy="9144"/>
          </a:xfrm>
          <a:prstGeom prst="rect">
            <a:avLst/>
          </a:prstGeom>
          <a:solidFill>
            <a:schemeClr val="tx1"/>
          </a:solidFill>
          <a:ln w="0">
            <a:noFill/>
            <a:prstDash val="solid"/>
          </a:ln>
        </p:spPr>
        <p:txBody>
          <a:bodyPr/>
          <a:lstStyle/>
          <a:p>
            <a:endParaRPr/>
          </a:p>
        </p:txBody>
      </p:sp>
      <p:sp>
        <p:nvSpPr>
          <p:cNvPr id="4" name="eyebrow">
            <a:extLst>
              <a:ext uri="{FF2B5EF4-FFF2-40B4-BE49-F238E27FC236}">
                <a16:creationId xmlns:a16="http://schemas.microsoft.com/office/drawing/2014/main" id="{D6D46F19-6B0B-17E2-FEEB-183A56315E0A}"/>
              </a:ext>
            </a:extLst>
          </p:cNvPr>
          <p:cNvSpPr>
            <a:spLocks noGrp="1"/>
          </p:cNvSpPr>
          <p:nvPr/>
        </p:nvSpPr>
        <p:spPr>
          <a:xfrm>
            <a:off x="742950" y="636426"/>
            <a:ext cx="6667500" cy="247650"/>
          </a:xfrm>
          <a:prstGeom prst="rect">
            <a:avLst/>
          </a:prstGeom>
          <a:noFill/>
          <a:ln w="0">
            <a:noFill/>
            <a:prstDash val="solid"/>
          </a:ln>
        </p:spPr>
        <p:txBody>
          <a:bodyPr anchor="t"/>
          <a:lstStyle/>
          <a:p>
            <a:pPr algn="l">
              <a:buNone/>
            </a:pPr>
            <a:r>
              <a:rPr sz="1200" b="1" i="0">
                <a:solidFill>
                  <a:srgbClr val="1C6A49"/>
                </a:solidFill>
                <a:latin typeface="Aptos"/>
                <a:ea typeface="Aptos"/>
                <a:cs typeface="Aptos"/>
              </a:rPr>
              <a:t>SHARED CASE • FICTIONAL SMB</a:t>
            </a:r>
          </a:p>
        </p:txBody>
      </p:sp>
    </p:spTree>
    <p:extLst>
      <p:ext uri="{BB962C8B-B14F-4D97-AF65-F5344CB8AC3E}">
        <p14:creationId xmlns:p14="http://schemas.microsoft.com/office/powerpoint/2010/main" val="453956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11251D"/>
        </a:solidFill>
        <a:effectLst/>
      </p:bgPr>
    </p:bg>
    <p:spTree>
      <p:nvGrpSpPr>
        <p:cNvPr id="1" name=""/>
        <p:cNvGrpSpPr/>
        <p:nvPr/>
      </p:nvGrpSpPr>
      <p:grpSpPr>
        <a:xfrm>
          <a:off x="0" y="0"/>
          <a:ext cx="0" cy="0"/>
          <a:chOff x="0" y="0"/>
          <a:chExt cx="0" cy="0"/>
        </a:xfrm>
      </p:grpSpPr>
      <p:sp>
        <p:nvSpPr>
          <p:cNvPr id="12" name="eyebrow">
            <a:extLst>
              <a:ext uri="{FF2B5EF4-FFF2-40B4-BE49-F238E27FC236}">
                <a16:creationId xmlns:a16="http://schemas.microsoft.com/office/drawing/2014/main" id="{51D4F656-6892-4A6B-9750-8CCF66E1B516}"/>
              </a:ext>
            </a:extLst>
          </p:cNvPr>
          <p:cNvSpPr>
            <a:spLocks noGrp="1"/>
          </p:cNvSpPr>
          <p:nvPr/>
        </p:nvSpPr>
        <p:spPr>
          <a:xfrm>
            <a:off x="781050" y="552450"/>
            <a:ext cx="6667500" cy="247650"/>
          </a:xfrm>
          <a:prstGeom prst="rect">
            <a:avLst/>
          </a:prstGeom>
          <a:noFill/>
          <a:ln w="0">
            <a:noFill/>
            <a:prstDash val="solid"/>
          </a:ln>
        </p:spPr>
        <p:txBody>
          <a:bodyPr anchor="t"/>
          <a:lstStyle/>
          <a:p>
            <a:pPr algn="l">
              <a:buNone/>
            </a:pPr>
            <a:r>
              <a:rPr sz="1200" b="1" i="0">
                <a:solidFill>
                  <a:srgbClr val="D9F2E5"/>
                </a:solidFill>
                <a:latin typeface="Aptos"/>
                <a:ea typeface="Aptos"/>
                <a:cs typeface="Aptos"/>
              </a:rPr>
              <a:t>MAP THE CURRENT STATE</a:t>
            </a:r>
          </a:p>
        </p:txBody>
      </p:sp>
      <p:sp>
        <p:nvSpPr>
          <p:cNvPr id="2" name="demo-title">
            <a:extLst>
              <a:ext uri="{FF2B5EF4-FFF2-40B4-BE49-F238E27FC236}">
                <a16:creationId xmlns:a16="http://schemas.microsoft.com/office/drawing/2014/main" id="{2BFD7F0C-1040-4CCC-AE50-76730E897BA1}"/>
              </a:ext>
            </a:extLst>
          </p:cNvPr>
          <p:cNvSpPr>
            <a:spLocks noGrp="1"/>
          </p:cNvSpPr>
          <p:nvPr/>
        </p:nvSpPr>
        <p:spPr>
          <a:xfrm>
            <a:off x="781050" y="1000125"/>
            <a:ext cx="9906000" cy="666750"/>
          </a:xfrm>
          <a:prstGeom prst="rect">
            <a:avLst/>
          </a:prstGeom>
          <a:noFill/>
          <a:ln w="0">
            <a:noFill/>
            <a:prstDash val="solid"/>
          </a:ln>
        </p:spPr>
        <p:txBody>
          <a:bodyPr anchor="t"/>
          <a:lstStyle/>
          <a:p>
            <a:pPr algn="l">
              <a:buNone/>
            </a:pPr>
            <a:r>
              <a:rPr sz="3750" b="1" i="0">
                <a:solidFill>
                  <a:srgbClr val="FFFFFF"/>
                </a:solidFill>
                <a:latin typeface="Georgia"/>
                <a:ea typeface="Georgia"/>
                <a:cs typeface="Georgia"/>
              </a:rPr>
              <a:t>Six visible steps—from source records to a verified report.</a:t>
            </a:r>
          </a:p>
        </p:txBody>
      </p:sp>
      <p:sp>
        <p:nvSpPr>
          <p:cNvPr id="3" name="left-output">
            <a:extLst>
              <a:ext uri="{FF2B5EF4-FFF2-40B4-BE49-F238E27FC236}">
                <a16:creationId xmlns:a16="http://schemas.microsoft.com/office/drawing/2014/main" id="{C4C4A29E-CCEF-4085-AFE8-E046F91C010F}"/>
              </a:ext>
            </a:extLst>
          </p:cNvPr>
          <p:cNvSpPr>
            <a:spLocks noGrp="1"/>
          </p:cNvSpPr>
          <p:nvPr/>
        </p:nvSpPr>
        <p:spPr>
          <a:xfrm>
            <a:off x="781050" y="2238375"/>
            <a:ext cx="4762500" cy="2714625"/>
          </a:xfrm>
          <a:prstGeom prst="rect">
            <a:avLst/>
          </a:prstGeom>
          <a:solidFill>
            <a:srgbClr val="FFFFFF"/>
          </a:solidFill>
          <a:ln w="0">
            <a:solidFill>
              <a:srgbClr val="FFFFFF"/>
            </a:solidFill>
            <a:prstDash val="solid"/>
          </a:ln>
        </p:spPr>
        <p:txBody>
          <a:bodyPr/>
          <a:lstStyle/>
          <a:p>
            <a:endParaRPr/>
          </a:p>
        </p:txBody>
      </p:sp>
      <p:sp>
        <p:nvSpPr>
          <p:cNvPr id="4" name="right-output">
            <a:extLst>
              <a:ext uri="{FF2B5EF4-FFF2-40B4-BE49-F238E27FC236}">
                <a16:creationId xmlns:a16="http://schemas.microsoft.com/office/drawing/2014/main" id="{A9435C9D-0E8A-450C-A6F2-444380CB9C68}"/>
              </a:ext>
            </a:extLst>
          </p:cNvPr>
          <p:cNvSpPr>
            <a:spLocks noGrp="1"/>
          </p:cNvSpPr>
          <p:nvPr/>
        </p:nvSpPr>
        <p:spPr>
          <a:xfrm>
            <a:off x="5905500" y="2238375"/>
            <a:ext cx="5143500" cy="2714625"/>
          </a:xfrm>
          <a:prstGeom prst="rect">
            <a:avLst/>
          </a:prstGeom>
          <a:solidFill>
            <a:srgbClr val="F7F4ED"/>
          </a:solidFill>
          <a:ln w="0">
            <a:solidFill>
              <a:srgbClr val="F7F4ED"/>
            </a:solidFill>
            <a:prstDash val="solid"/>
          </a:ln>
        </p:spPr>
        <p:txBody>
          <a:bodyPr/>
          <a:lstStyle/>
          <a:p>
            <a:endParaRPr/>
          </a:p>
        </p:txBody>
      </p:sp>
      <p:sp>
        <p:nvSpPr>
          <p:cNvPr id="5" name="left-label">
            <a:extLst>
              <a:ext uri="{FF2B5EF4-FFF2-40B4-BE49-F238E27FC236}">
                <a16:creationId xmlns:a16="http://schemas.microsoft.com/office/drawing/2014/main" id="{510BB752-9770-4CF9-B63A-BEEDD20B16A4}"/>
              </a:ext>
            </a:extLst>
          </p:cNvPr>
          <p:cNvSpPr>
            <a:spLocks noGrp="1"/>
          </p:cNvSpPr>
          <p:nvPr/>
        </p:nvSpPr>
        <p:spPr>
          <a:xfrm>
            <a:off x="1047750" y="2476500"/>
            <a:ext cx="1714500" cy="247650"/>
          </a:xfrm>
          <a:prstGeom prst="rect">
            <a:avLst/>
          </a:prstGeom>
          <a:noFill/>
          <a:ln w="0">
            <a:noFill/>
            <a:prstDash val="solid"/>
          </a:ln>
        </p:spPr>
        <p:txBody>
          <a:bodyPr anchor="t"/>
          <a:lstStyle/>
          <a:p>
            <a:pPr algn="l">
              <a:buNone/>
            </a:pPr>
            <a:r>
              <a:rPr sz="1275" b="1" i="0">
                <a:solidFill>
                  <a:srgbClr val="1C6A49"/>
                </a:solidFill>
                <a:latin typeface="Aptos"/>
                <a:ea typeface="Aptos"/>
                <a:cs typeface="Aptos"/>
              </a:rPr>
              <a:t>STEPS 1–3</a:t>
            </a:r>
          </a:p>
        </p:txBody>
      </p:sp>
      <p:sp>
        <p:nvSpPr>
          <p:cNvPr id="6" name="right-label">
            <a:extLst>
              <a:ext uri="{FF2B5EF4-FFF2-40B4-BE49-F238E27FC236}">
                <a16:creationId xmlns:a16="http://schemas.microsoft.com/office/drawing/2014/main" id="{C7A69C03-F153-4918-A633-4B7088DCD9D3}"/>
              </a:ext>
            </a:extLst>
          </p:cNvPr>
          <p:cNvSpPr>
            <a:spLocks noGrp="1"/>
          </p:cNvSpPr>
          <p:nvPr/>
        </p:nvSpPr>
        <p:spPr>
          <a:xfrm>
            <a:off x="6172200" y="2476500"/>
            <a:ext cx="1714500" cy="247650"/>
          </a:xfrm>
          <a:prstGeom prst="rect">
            <a:avLst/>
          </a:prstGeom>
          <a:noFill/>
          <a:ln w="0">
            <a:noFill/>
            <a:prstDash val="solid"/>
          </a:ln>
        </p:spPr>
        <p:txBody>
          <a:bodyPr anchor="t"/>
          <a:lstStyle/>
          <a:p>
            <a:pPr algn="l">
              <a:buNone/>
            </a:pPr>
            <a:r>
              <a:rPr sz="1275" b="1" i="0">
                <a:solidFill>
                  <a:srgbClr val="1C6A49"/>
                </a:solidFill>
                <a:latin typeface="Aptos"/>
                <a:ea typeface="Aptos"/>
                <a:cs typeface="Aptos"/>
              </a:rPr>
              <a:t>STEPS 4–6</a:t>
            </a:r>
          </a:p>
        </p:txBody>
      </p:sp>
      <p:sp>
        <p:nvSpPr>
          <p:cNvPr id="7" name="left-placeholder">
            <a:extLst>
              <a:ext uri="{FF2B5EF4-FFF2-40B4-BE49-F238E27FC236}">
                <a16:creationId xmlns:a16="http://schemas.microsoft.com/office/drawing/2014/main" id="{5A91A4AD-EED5-4149-B289-CF626F8A8F5C}"/>
              </a:ext>
            </a:extLst>
          </p:cNvPr>
          <p:cNvSpPr>
            <a:spLocks noGrp="1"/>
          </p:cNvSpPr>
          <p:nvPr/>
        </p:nvSpPr>
        <p:spPr>
          <a:xfrm>
            <a:off x="1047750" y="3095625"/>
            <a:ext cx="4191000" cy="1143000"/>
          </a:xfrm>
          <a:prstGeom prst="rect">
            <a:avLst/>
          </a:prstGeom>
          <a:noFill/>
          <a:ln w="0">
            <a:noFill/>
            <a:prstDash val="solid"/>
          </a:ln>
        </p:spPr>
        <p:txBody>
          <a:bodyPr anchor="t"/>
          <a:lstStyle/>
          <a:p>
            <a:pPr algn="l">
              <a:buNone/>
            </a:pPr>
            <a:r>
              <a:rPr sz="2100" b="1" i="0">
                <a:solidFill>
                  <a:srgbClr val="11251D"/>
                </a:solidFill>
                <a:latin typeface="Georgia"/>
                <a:ea typeface="Georgia"/>
                <a:cs typeface="Georgia"/>
              </a:rPr>
              <a:t>1  Export service tickets</a:t>
            </a:r>
          </a:p>
          <a:p>
            <a:pPr algn="l">
              <a:buNone/>
            </a:pPr>
            <a:r>
              <a:rPr sz="2100" b="1" i="0">
                <a:solidFill>
                  <a:srgbClr val="11251D"/>
                </a:solidFill>
                <a:latin typeface="Georgia"/>
                <a:ea typeface="Georgia"/>
                <a:cs typeface="Georgia"/>
              </a:rPr>
              <a:t>2  Collect notes and emails</a:t>
            </a:r>
          </a:p>
          <a:p>
            <a:pPr algn="l">
              <a:buNone/>
            </a:pPr>
            <a:r>
              <a:rPr sz="2100" b="1" i="0">
                <a:solidFill>
                  <a:srgbClr val="11251D"/>
                </a:solidFill>
                <a:latin typeface="Georgia"/>
                <a:ea typeface="Georgia"/>
                <a:cs typeface="Georgia"/>
              </a:rPr>
              <a:t>3  Group records by issue</a:t>
            </a:r>
          </a:p>
        </p:txBody>
      </p:sp>
      <p:sp>
        <p:nvSpPr>
          <p:cNvPr id="8" name="right-placeholder">
            <a:extLst>
              <a:ext uri="{FF2B5EF4-FFF2-40B4-BE49-F238E27FC236}">
                <a16:creationId xmlns:a16="http://schemas.microsoft.com/office/drawing/2014/main" id="{75093588-EA21-47C5-88E2-231B20580BA4}"/>
              </a:ext>
            </a:extLst>
          </p:cNvPr>
          <p:cNvSpPr>
            <a:spLocks noGrp="1"/>
          </p:cNvSpPr>
          <p:nvPr/>
        </p:nvSpPr>
        <p:spPr>
          <a:xfrm>
            <a:off x="6172200" y="3095625"/>
            <a:ext cx="4572000" cy="1143000"/>
          </a:xfrm>
          <a:prstGeom prst="rect">
            <a:avLst/>
          </a:prstGeom>
          <a:noFill/>
          <a:ln w="0">
            <a:noFill/>
            <a:prstDash val="solid"/>
          </a:ln>
        </p:spPr>
        <p:txBody>
          <a:bodyPr anchor="t"/>
          <a:lstStyle/>
          <a:p>
            <a:pPr algn="l">
              <a:buNone/>
            </a:pPr>
            <a:r>
              <a:rPr sz="2100" b="1" i="0">
                <a:solidFill>
                  <a:srgbClr val="11251D"/>
                </a:solidFill>
                <a:latin typeface="Georgia"/>
                <a:ea typeface="Georgia"/>
                <a:cs typeface="Georgia"/>
              </a:rPr>
              <a:t>4  Identify unresolved actions</a:t>
            </a:r>
          </a:p>
          <a:p>
            <a:pPr algn="l">
              <a:buNone/>
            </a:pPr>
            <a:r>
              <a:rPr sz="2100" b="1" i="0">
                <a:solidFill>
                  <a:srgbClr val="11251D"/>
                </a:solidFill>
                <a:latin typeface="Georgia"/>
                <a:ea typeface="Georgia"/>
                <a:cs typeface="Georgia"/>
              </a:rPr>
              <a:t>5  Draft the weekly summary</a:t>
            </a:r>
          </a:p>
          <a:p>
            <a:pPr algn="l">
              <a:buNone/>
            </a:pPr>
            <a:r>
              <a:rPr sz="2100" b="1" i="0">
                <a:solidFill>
                  <a:srgbClr val="11251D"/>
                </a:solidFill>
                <a:latin typeface="Georgia"/>
                <a:ea typeface="Georgia"/>
                <a:cs typeface="Georgia"/>
              </a:rPr>
              <a:t>6  Verify sources and send</a:t>
            </a:r>
          </a:p>
        </p:txBody>
      </p:sp>
      <p:sp>
        <p:nvSpPr>
          <p:cNvPr id="9" name="observe">
            <a:extLst>
              <a:ext uri="{FF2B5EF4-FFF2-40B4-BE49-F238E27FC236}">
                <a16:creationId xmlns:a16="http://schemas.microsoft.com/office/drawing/2014/main" id="{2FBCB611-94EE-4549-93E0-460D58D9CFF0}"/>
              </a:ext>
            </a:extLst>
          </p:cNvPr>
          <p:cNvSpPr>
            <a:spLocks noGrp="1"/>
          </p:cNvSpPr>
          <p:nvPr/>
        </p:nvSpPr>
        <p:spPr>
          <a:xfrm>
            <a:off x="781050" y="5429250"/>
            <a:ext cx="9525000" cy="361950"/>
          </a:xfrm>
          <a:prstGeom prst="rect">
            <a:avLst/>
          </a:prstGeom>
          <a:noFill/>
          <a:ln w="0">
            <a:noFill/>
            <a:prstDash val="solid"/>
          </a:ln>
        </p:spPr>
        <p:txBody>
          <a:bodyPr anchor="t"/>
          <a:lstStyle/>
          <a:p>
            <a:pPr algn="l">
              <a:buNone/>
            </a:pPr>
            <a:r>
              <a:rPr sz="1725" b="1" i="0">
                <a:solidFill>
                  <a:srgbClr val="D9F2E5"/>
                </a:solidFill>
                <a:latin typeface="Aptos"/>
                <a:ea typeface="Aptos"/>
                <a:cs typeface="Aptos"/>
              </a:rPr>
              <a:t>MAP  →  Where do delay, rework, waiting or handoff risk occur?</a:t>
            </a:r>
          </a:p>
        </p:txBody>
      </p:sp>
      <p:sp>
        <p:nvSpPr>
          <p:cNvPr id="10" name="brand">
            <a:extLst>
              <a:ext uri="{FF2B5EF4-FFF2-40B4-BE49-F238E27FC236}">
                <a16:creationId xmlns:a16="http://schemas.microsoft.com/office/drawing/2014/main" id="{6C587F05-BF67-4326-B1CD-EE7FB3AF4869}"/>
              </a:ext>
            </a:extLst>
          </p:cNvPr>
          <p:cNvSpPr>
            <a:spLocks noGrp="1"/>
          </p:cNvSpPr>
          <p:nvPr/>
        </p:nvSpPr>
        <p:spPr>
          <a:xfrm>
            <a:off x="742950" y="6372225"/>
            <a:ext cx="1143000" cy="209550"/>
          </a:xfrm>
          <a:prstGeom prst="rect">
            <a:avLst/>
          </a:prstGeom>
          <a:noFill/>
          <a:ln w="0">
            <a:noFill/>
            <a:prstDash val="solid"/>
          </a:ln>
        </p:spPr>
        <p:txBody>
          <a:bodyPr anchor="t"/>
          <a:lstStyle/>
          <a:p>
            <a:pPr algn="l">
              <a:buNone/>
            </a:pPr>
            <a:r>
              <a:rPr sz="1125" b="1" i="0">
                <a:solidFill>
                  <a:srgbClr val="FFFFFF"/>
                </a:solidFill>
                <a:latin typeface="Aptos"/>
                <a:ea typeface="Aptos"/>
                <a:cs typeface="Aptos"/>
              </a:rPr>
              <a:t>BIZ AI</a:t>
            </a:r>
          </a:p>
        </p:txBody>
      </p:sp>
      <p:sp>
        <p:nvSpPr>
          <p:cNvPr id="11" name="page">
            <a:extLst>
              <a:ext uri="{FF2B5EF4-FFF2-40B4-BE49-F238E27FC236}">
                <a16:creationId xmlns:a16="http://schemas.microsoft.com/office/drawing/2014/main" id="{1E1A9EC1-06DA-4876-A7C6-F78F60EDF942}"/>
              </a:ext>
            </a:extLst>
          </p:cNvPr>
          <p:cNvSpPr>
            <a:spLocks noGrp="1"/>
          </p:cNvSpPr>
          <p:nvPr/>
        </p:nvSpPr>
        <p:spPr>
          <a:xfrm>
            <a:off x="11049000" y="6372225"/>
            <a:ext cx="381000" cy="209550"/>
          </a:xfrm>
          <a:prstGeom prst="rect">
            <a:avLst/>
          </a:prstGeom>
          <a:noFill/>
          <a:ln w="0">
            <a:noFill/>
            <a:prstDash val="solid"/>
          </a:ln>
        </p:spPr>
        <p:txBody>
          <a:bodyPr anchor="t"/>
          <a:lstStyle/>
          <a:p>
            <a:pPr algn="r">
              <a:buNone/>
            </a:pPr>
            <a:r>
              <a:rPr sz="1050" b="1" i="0">
                <a:solidFill>
                  <a:srgbClr val="D9F2E5"/>
                </a:solidFill>
                <a:latin typeface="Aptos"/>
                <a:ea typeface="Aptos"/>
                <a:cs typeface="Aptos"/>
              </a:rPr>
              <a:t>10</a:t>
            </a:r>
          </a:p>
        </p:txBody>
      </p:sp>
    </p:spTree>
    <p:extLst>
      <p:ext uri="{BB962C8B-B14F-4D97-AF65-F5344CB8AC3E}">
        <p14:creationId xmlns:p14="http://schemas.microsoft.com/office/powerpoint/2010/main" val="16532346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11251D"/>
        </a:solidFill>
        <a:effectLst/>
      </p:bgPr>
    </p:bg>
    <p:spTree>
      <p:nvGrpSpPr>
        <p:cNvPr id="1" name=""/>
        <p:cNvGrpSpPr/>
        <p:nvPr/>
      </p:nvGrpSpPr>
      <p:grpSpPr>
        <a:xfrm>
          <a:off x="0" y="0"/>
          <a:ext cx="0" cy="0"/>
          <a:chOff x="0" y="0"/>
          <a:chExt cx="0" cy="0"/>
        </a:xfrm>
      </p:grpSpPr>
      <p:sp>
        <p:nvSpPr>
          <p:cNvPr id="12" name="eyebrow">
            <a:extLst>
              <a:ext uri="{FF2B5EF4-FFF2-40B4-BE49-F238E27FC236}">
                <a16:creationId xmlns:a16="http://schemas.microsoft.com/office/drawing/2014/main" id="{51D4F656-6892-4A6B-9750-8CCF66E1B516}"/>
              </a:ext>
            </a:extLst>
          </p:cNvPr>
          <p:cNvSpPr>
            <a:spLocks noGrp="1"/>
          </p:cNvSpPr>
          <p:nvPr/>
        </p:nvSpPr>
        <p:spPr>
          <a:xfrm>
            <a:off x="781050" y="552450"/>
            <a:ext cx="6667500" cy="247650"/>
          </a:xfrm>
          <a:prstGeom prst="rect">
            <a:avLst/>
          </a:prstGeom>
          <a:noFill/>
          <a:ln w="0">
            <a:noFill/>
            <a:prstDash val="solid"/>
          </a:ln>
        </p:spPr>
        <p:txBody>
          <a:bodyPr anchor="t"/>
          <a:lstStyle/>
          <a:p>
            <a:pPr algn="l">
              <a:buNone/>
            </a:pPr>
            <a:r>
              <a:rPr sz="1200" b="1" i="0">
                <a:solidFill>
                  <a:srgbClr val="D9F2E5"/>
                </a:solidFill>
                <a:latin typeface="Aptos"/>
                <a:ea typeface="Aptos"/>
                <a:cs typeface="Aptos"/>
              </a:rPr>
              <a:t>LOCATE HUMAN JUDGMENT</a:t>
            </a:r>
          </a:p>
        </p:txBody>
      </p:sp>
      <p:sp>
        <p:nvSpPr>
          <p:cNvPr id="2" name="demo-title">
            <a:extLst>
              <a:ext uri="{FF2B5EF4-FFF2-40B4-BE49-F238E27FC236}">
                <a16:creationId xmlns:a16="http://schemas.microsoft.com/office/drawing/2014/main" id="{2BFD7F0C-1040-4CCC-AE50-76730E897BA1}"/>
              </a:ext>
            </a:extLst>
          </p:cNvPr>
          <p:cNvSpPr>
            <a:spLocks noGrp="1"/>
          </p:cNvSpPr>
          <p:nvPr/>
        </p:nvSpPr>
        <p:spPr>
          <a:xfrm>
            <a:off x="781050" y="1000125"/>
            <a:ext cx="9906000" cy="666750"/>
          </a:xfrm>
          <a:prstGeom prst="rect">
            <a:avLst/>
          </a:prstGeom>
          <a:noFill/>
          <a:ln w="0">
            <a:noFill/>
            <a:prstDash val="solid"/>
          </a:ln>
        </p:spPr>
        <p:txBody>
          <a:bodyPr anchor="t"/>
          <a:lstStyle/>
          <a:p>
            <a:pPr algn="l">
              <a:buNone/>
            </a:pPr>
            <a:r>
              <a:rPr sz="3750" b="1" i="0">
                <a:solidFill>
                  <a:srgbClr val="FFFFFF"/>
                </a:solidFill>
                <a:latin typeface="Georgia"/>
                <a:ea typeface="Georgia"/>
                <a:cs typeface="Georgia"/>
              </a:rPr>
              <a:t>Repeatable work and consequential judgment need different treatment.</a:t>
            </a:r>
          </a:p>
        </p:txBody>
      </p:sp>
      <p:sp>
        <p:nvSpPr>
          <p:cNvPr id="3" name="left-output">
            <a:extLst>
              <a:ext uri="{FF2B5EF4-FFF2-40B4-BE49-F238E27FC236}">
                <a16:creationId xmlns:a16="http://schemas.microsoft.com/office/drawing/2014/main" id="{C4C4A29E-CCEF-4085-AFE8-E046F91C010F}"/>
              </a:ext>
            </a:extLst>
          </p:cNvPr>
          <p:cNvSpPr>
            <a:spLocks noGrp="1"/>
          </p:cNvSpPr>
          <p:nvPr/>
        </p:nvSpPr>
        <p:spPr>
          <a:xfrm>
            <a:off x="781050" y="2238375"/>
            <a:ext cx="4762500" cy="2714625"/>
          </a:xfrm>
          <a:prstGeom prst="rect">
            <a:avLst/>
          </a:prstGeom>
          <a:solidFill>
            <a:srgbClr val="FFFFFF"/>
          </a:solidFill>
          <a:ln w="0">
            <a:solidFill>
              <a:srgbClr val="FFFFFF"/>
            </a:solidFill>
            <a:prstDash val="solid"/>
          </a:ln>
        </p:spPr>
        <p:txBody>
          <a:bodyPr/>
          <a:lstStyle/>
          <a:p>
            <a:endParaRPr/>
          </a:p>
        </p:txBody>
      </p:sp>
      <p:sp>
        <p:nvSpPr>
          <p:cNvPr id="4" name="right-output">
            <a:extLst>
              <a:ext uri="{FF2B5EF4-FFF2-40B4-BE49-F238E27FC236}">
                <a16:creationId xmlns:a16="http://schemas.microsoft.com/office/drawing/2014/main" id="{A9435C9D-0E8A-450C-A6F2-444380CB9C68}"/>
              </a:ext>
            </a:extLst>
          </p:cNvPr>
          <p:cNvSpPr>
            <a:spLocks noGrp="1"/>
          </p:cNvSpPr>
          <p:nvPr/>
        </p:nvSpPr>
        <p:spPr>
          <a:xfrm>
            <a:off x="5905500" y="2238375"/>
            <a:ext cx="5143500" cy="2714625"/>
          </a:xfrm>
          <a:prstGeom prst="rect">
            <a:avLst/>
          </a:prstGeom>
          <a:solidFill>
            <a:srgbClr val="F7F4ED"/>
          </a:solidFill>
          <a:ln w="0">
            <a:solidFill>
              <a:srgbClr val="F7F4ED"/>
            </a:solidFill>
            <a:prstDash val="solid"/>
          </a:ln>
        </p:spPr>
        <p:txBody>
          <a:bodyPr/>
          <a:lstStyle/>
          <a:p>
            <a:endParaRPr/>
          </a:p>
        </p:txBody>
      </p:sp>
      <p:sp>
        <p:nvSpPr>
          <p:cNvPr id="5" name="left-label">
            <a:extLst>
              <a:ext uri="{FF2B5EF4-FFF2-40B4-BE49-F238E27FC236}">
                <a16:creationId xmlns:a16="http://schemas.microsoft.com/office/drawing/2014/main" id="{510BB752-9770-4CF9-B63A-BEEDD20B16A4}"/>
              </a:ext>
            </a:extLst>
          </p:cNvPr>
          <p:cNvSpPr>
            <a:spLocks noGrp="1"/>
          </p:cNvSpPr>
          <p:nvPr/>
        </p:nvSpPr>
        <p:spPr>
          <a:xfrm>
            <a:off x="1047750" y="2476500"/>
            <a:ext cx="1714500" cy="247650"/>
          </a:xfrm>
          <a:prstGeom prst="rect">
            <a:avLst/>
          </a:prstGeom>
          <a:noFill/>
          <a:ln w="0">
            <a:noFill/>
            <a:prstDash val="solid"/>
          </a:ln>
        </p:spPr>
        <p:txBody>
          <a:bodyPr anchor="t"/>
          <a:lstStyle/>
          <a:p>
            <a:pPr algn="l">
              <a:buNone/>
            </a:pPr>
            <a:r>
              <a:rPr sz="1275" b="1" i="0">
                <a:solidFill>
                  <a:srgbClr val="1C6A49"/>
                </a:solidFill>
                <a:latin typeface="Aptos"/>
                <a:ea typeface="Aptos"/>
                <a:cs typeface="Aptos"/>
              </a:rPr>
              <a:t>MORE STANDARDIZED</a:t>
            </a:r>
          </a:p>
        </p:txBody>
      </p:sp>
      <p:sp>
        <p:nvSpPr>
          <p:cNvPr id="6" name="right-label">
            <a:extLst>
              <a:ext uri="{FF2B5EF4-FFF2-40B4-BE49-F238E27FC236}">
                <a16:creationId xmlns:a16="http://schemas.microsoft.com/office/drawing/2014/main" id="{C7A69C03-F153-4918-A633-4B7088DCD9D3}"/>
              </a:ext>
            </a:extLst>
          </p:cNvPr>
          <p:cNvSpPr>
            <a:spLocks noGrp="1"/>
          </p:cNvSpPr>
          <p:nvPr/>
        </p:nvSpPr>
        <p:spPr>
          <a:xfrm>
            <a:off x="6172200" y="2476500"/>
            <a:ext cx="1714500" cy="247650"/>
          </a:xfrm>
          <a:prstGeom prst="rect">
            <a:avLst/>
          </a:prstGeom>
          <a:noFill/>
          <a:ln w="0">
            <a:noFill/>
            <a:prstDash val="solid"/>
          </a:ln>
        </p:spPr>
        <p:txBody>
          <a:bodyPr anchor="t"/>
          <a:lstStyle/>
          <a:p>
            <a:pPr algn="l">
              <a:buNone/>
            </a:pPr>
            <a:r>
              <a:rPr sz="1275" b="1" i="0">
                <a:solidFill>
                  <a:srgbClr val="1C6A49"/>
                </a:solidFill>
                <a:latin typeface="Aptos"/>
                <a:ea typeface="Aptos"/>
                <a:cs typeface="Aptos"/>
              </a:rPr>
              <a:t>MORE JUDGMENT-HEAVY</a:t>
            </a:r>
          </a:p>
        </p:txBody>
      </p:sp>
      <p:sp>
        <p:nvSpPr>
          <p:cNvPr id="7" name="left-placeholder">
            <a:extLst>
              <a:ext uri="{FF2B5EF4-FFF2-40B4-BE49-F238E27FC236}">
                <a16:creationId xmlns:a16="http://schemas.microsoft.com/office/drawing/2014/main" id="{5A91A4AD-EED5-4149-B289-CF626F8A8F5C}"/>
              </a:ext>
            </a:extLst>
          </p:cNvPr>
          <p:cNvSpPr>
            <a:spLocks noGrp="1"/>
          </p:cNvSpPr>
          <p:nvPr/>
        </p:nvSpPr>
        <p:spPr>
          <a:xfrm>
            <a:off x="1047750" y="3095625"/>
            <a:ext cx="4191000" cy="1143000"/>
          </a:xfrm>
          <a:prstGeom prst="rect">
            <a:avLst/>
          </a:prstGeom>
          <a:noFill/>
          <a:ln w="0">
            <a:noFill/>
            <a:prstDash val="solid"/>
          </a:ln>
        </p:spPr>
        <p:txBody>
          <a:bodyPr anchor="t"/>
          <a:lstStyle/>
          <a:p>
            <a:pPr algn="l">
              <a:buNone/>
            </a:pPr>
            <a:r>
              <a:rPr sz="2100" b="1" i="0">
                <a:solidFill>
                  <a:srgbClr val="11251D"/>
                </a:solidFill>
                <a:latin typeface="Georgia"/>
                <a:ea typeface="Georgia"/>
                <a:cs typeface="Georgia"/>
              </a:rPr>
              <a:t>Export records</a:t>
            </a:r>
          </a:p>
          <a:p>
            <a:pPr algn="l">
              <a:buNone/>
            </a:pPr>
            <a:r>
              <a:rPr sz="2100" b="1" i="0">
                <a:solidFill>
                  <a:srgbClr val="11251D"/>
                </a:solidFill>
                <a:latin typeface="Georgia"/>
                <a:ea typeface="Georgia"/>
                <a:cs typeface="Georgia"/>
              </a:rPr>
              <a:t>Collect existing information</a:t>
            </a:r>
          </a:p>
          <a:p>
            <a:pPr algn="l">
              <a:buNone/>
            </a:pPr>
            <a:r>
              <a:rPr sz="2100" b="1" i="0">
                <a:solidFill>
                  <a:srgbClr val="11251D"/>
                </a:solidFill>
                <a:latin typeface="Georgia"/>
                <a:ea typeface="Georgia"/>
                <a:cs typeface="Georgia"/>
              </a:rPr>
              <a:t>Group by customer and issue</a:t>
            </a:r>
          </a:p>
          <a:p>
            <a:pPr algn="l">
              <a:buNone/>
            </a:pPr>
            <a:r>
              <a:rPr sz="2100" b="1" i="0">
                <a:solidFill>
                  <a:srgbClr val="11251D"/>
                </a:solidFill>
                <a:latin typeface="Georgia"/>
                <a:ea typeface="Georgia"/>
                <a:cs typeface="Georgia"/>
              </a:rPr>
              <a:t>Apply a consistent format</a:t>
            </a:r>
          </a:p>
        </p:txBody>
      </p:sp>
      <p:sp>
        <p:nvSpPr>
          <p:cNvPr id="8" name="right-placeholder">
            <a:extLst>
              <a:ext uri="{FF2B5EF4-FFF2-40B4-BE49-F238E27FC236}">
                <a16:creationId xmlns:a16="http://schemas.microsoft.com/office/drawing/2014/main" id="{75093588-EA21-47C5-88E2-231B20580BA4}"/>
              </a:ext>
            </a:extLst>
          </p:cNvPr>
          <p:cNvSpPr>
            <a:spLocks noGrp="1"/>
          </p:cNvSpPr>
          <p:nvPr/>
        </p:nvSpPr>
        <p:spPr>
          <a:xfrm>
            <a:off x="6172200" y="3095625"/>
            <a:ext cx="4572000" cy="1143000"/>
          </a:xfrm>
          <a:prstGeom prst="rect">
            <a:avLst/>
          </a:prstGeom>
          <a:noFill/>
          <a:ln w="0">
            <a:noFill/>
            <a:prstDash val="solid"/>
          </a:ln>
        </p:spPr>
        <p:txBody>
          <a:bodyPr anchor="t"/>
          <a:lstStyle/>
          <a:p>
            <a:pPr algn="l">
              <a:buNone/>
            </a:pPr>
            <a:r>
              <a:rPr sz="2100" b="1" i="0">
                <a:solidFill>
                  <a:srgbClr val="11251D"/>
                </a:solidFill>
                <a:latin typeface="Georgia"/>
                <a:ea typeface="Georgia"/>
                <a:cs typeface="Georgia"/>
              </a:rPr>
              <a:t>Interpret urgency</a:t>
            </a:r>
          </a:p>
          <a:p>
            <a:pPr algn="l">
              <a:buNone/>
            </a:pPr>
            <a:r>
              <a:rPr sz="2100" b="1" i="0">
                <a:solidFill>
                  <a:srgbClr val="11251D"/>
                </a:solidFill>
                <a:latin typeface="Georgia"/>
                <a:ea typeface="Georgia"/>
                <a:cs typeface="Georgia"/>
              </a:rPr>
              <a:t>Evaluate commitments</a:t>
            </a:r>
          </a:p>
          <a:p>
            <a:pPr algn="l">
              <a:buNone/>
            </a:pPr>
            <a:r>
              <a:rPr sz="2100" b="1" i="0">
                <a:solidFill>
                  <a:srgbClr val="11251D"/>
                </a:solidFill>
                <a:latin typeface="Georgia"/>
                <a:ea typeface="Georgia"/>
                <a:cs typeface="Georgia"/>
              </a:rPr>
              <a:t>Assign responsibility</a:t>
            </a:r>
          </a:p>
          <a:p>
            <a:pPr algn="l">
              <a:buNone/>
            </a:pPr>
            <a:r>
              <a:rPr sz="2100" b="1" i="0">
                <a:solidFill>
                  <a:srgbClr val="11251D"/>
                </a:solidFill>
                <a:latin typeface="Georgia"/>
                <a:ea typeface="Georgia"/>
                <a:cs typeface="Georgia"/>
              </a:rPr>
              <a:t>Verify and authorize</a:t>
            </a:r>
          </a:p>
        </p:txBody>
      </p:sp>
      <p:sp>
        <p:nvSpPr>
          <p:cNvPr id="9" name="observe">
            <a:extLst>
              <a:ext uri="{FF2B5EF4-FFF2-40B4-BE49-F238E27FC236}">
                <a16:creationId xmlns:a16="http://schemas.microsoft.com/office/drawing/2014/main" id="{2FBCB611-94EE-4549-93E0-460D58D9CFF0}"/>
              </a:ext>
            </a:extLst>
          </p:cNvPr>
          <p:cNvSpPr>
            <a:spLocks noGrp="1"/>
          </p:cNvSpPr>
          <p:nvPr/>
        </p:nvSpPr>
        <p:spPr>
          <a:xfrm>
            <a:off x="781050" y="5429250"/>
            <a:ext cx="9525000" cy="361950"/>
          </a:xfrm>
          <a:prstGeom prst="rect">
            <a:avLst/>
          </a:prstGeom>
          <a:noFill/>
          <a:ln w="0">
            <a:noFill/>
            <a:prstDash val="solid"/>
          </a:ln>
        </p:spPr>
        <p:txBody>
          <a:bodyPr anchor="t"/>
          <a:lstStyle/>
          <a:p>
            <a:pPr algn="l">
              <a:buNone/>
            </a:pPr>
            <a:r>
              <a:rPr sz="1725" b="1" i="0">
                <a:solidFill>
                  <a:srgbClr val="D9F2E5"/>
                </a:solidFill>
                <a:latin typeface="Aptos"/>
                <a:ea typeface="Aptos"/>
                <a:cs typeface="Aptos"/>
              </a:rPr>
              <a:t>NOTICE  →  Standardized does not automatically mean safe to automate.</a:t>
            </a:r>
          </a:p>
        </p:txBody>
      </p:sp>
      <p:sp>
        <p:nvSpPr>
          <p:cNvPr id="10" name="brand">
            <a:extLst>
              <a:ext uri="{FF2B5EF4-FFF2-40B4-BE49-F238E27FC236}">
                <a16:creationId xmlns:a16="http://schemas.microsoft.com/office/drawing/2014/main" id="{6C587F05-BF67-4326-B1CD-EE7FB3AF4869}"/>
              </a:ext>
            </a:extLst>
          </p:cNvPr>
          <p:cNvSpPr>
            <a:spLocks noGrp="1"/>
          </p:cNvSpPr>
          <p:nvPr/>
        </p:nvSpPr>
        <p:spPr>
          <a:xfrm>
            <a:off x="742950" y="6372225"/>
            <a:ext cx="1143000" cy="209550"/>
          </a:xfrm>
          <a:prstGeom prst="rect">
            <a:avLst/>
          </a:prstGeom>
          <a:noFill/>
          <a:ln w="0">
            <a:noFill/>
            <a:prstDash val="solid"/>
          </a:ln>
        </p:spPr>
        <p:txBody>
          <a:bodyPr anchor="t"/>
          <a:lstStyle/>
          <a:p>
            <a:pPr algn="l">
              <a:buNone/>
            </a:pPr>
            <a:r>
              <a:rPr sz="1125" b="1" i="0">
                <a:solidFill>
                  <a:srgbClr val="FFFFFF"/>
                </a:solidFill>
                <a:latin typeface="Aptos"/>
                <a:ea typeface="Aptos"/>
                <a:cs typeface="Aptos"/>
              </a:rPr>
              <a:t>BIZ AI</a:t>
            </a:r>
          </a:p>
        </p:txBody>
      </p:sp>
      <p:sp>
        <p:nvSpPr>
          <p:cNvPr id="11" name="page">
            <a:extLst>
              <a:ext uri="{FF2B5EF4-FFF2-40B4-BE49-F238E27FC236}">
                <a16:creationId xmlns:a16="http://schemas.microsoft.com/office/drawing/2014/main" id="{1E1A9EC1-06DA-4876-A7C6-F78F60EDF942}"/>
              </a:ext>
            </a:extLst>
          </p:cNvPr>
          <p:cNvSpPr>
            <a:spLocks noGrp="1"/>
          </p:cNvSpPr>
          <p:nvPr/>
        </p:nvSpPr>
        <p:spPr>
          <a:xfrm>
            <a:off x="11049000" y="6372225"/>
            <a:ext cx="381000" cy="209550"/>
          </a:xfrm>
          <a:prstGeom prst="rect">
            <a:avLst/>
          </a:prstGeom>
          <a:noFill/>
          <a:ln w="0">
            <a:noFill/>
            <a:prstDash val="solid"/>
          </a:ln>
        </p:spPr>
        <p:txBody>
          <a:bodyPr anchor="t"/>
          <a:lstStyle/>
          <a:p>
            <a:pPr algn="r">
              <a:buNone/>
            </a:pPr>
            <a:r>
              <a:rPr sz="1050" b="1" i="0">
                <a:solidFill>
                  <a:srgbClr val="D9F2E5"/>
                </a:solidFill>
                <a:latin typeface="Aptos"/>
                <a:ea typeface="Aptos"/>
                <a:cs typeface="Aptos"/>
              </a:rPr>
              <a:t>11</a:t>
            </a:r>
          </a:p>
        </p:txBody>
      </p:sp>
    </p:spTree>
    <p:extLst>
      <p:ext uri="{BB962C8B-B14F-4D97-AF65-F5344CB8AC3E}">
        <p14:creationId xmlns:p14="http://schemas.microsoft.com/office/powerpoint/2010/main" val="16532346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7F4ED"/>
        </a:solidFill>
        <a:effectLst/>
      </p:bgPr>
    </p:bg>
    <p:spTree>
      <p:nvGrpSpPr>
        <p:cNvPr id="1" name=""/>
        <p:cNvGrpSpPr/>
        <p:nvPr/>
      </p:nvGrpSpPr>
      <p:grpSpPr>
        <a:xfrm>
          <a:off x="0" y="0"/>
          <a:ext cx="0" cy="0"/>
          <a:chOff x="0" y="0"/>
          <a:chExt cx="0" cy="0"/>
        </a:xfrm>
      </p:grpSpPr>
      <p:sp>
        <p:nvSpPr>
          <p:cNvPr id="11" name="eyebrow">
            <a:extLst>
              <a:ext uri="{FF2B5EF4-FFF2-40B4-BE49-F238E27FC236}">
                <a16:creationId xmlns:a16="http://schemas.microsoft.com/office/drawing/2014/main" id="{D2D5A96A-8EB0-13AC-C0FD-6F2C92B04C09}"/>
              </a:ext>
            </a:extLst>
          </p:cNvPr>
          <p:cNvSpPr>
            <a:spLocks noGrp="1"/>
          </p:cNvSpPr>
          <p:nvPr/>
        </p:nvSpPr>
        <p:spPr>
          <a:xfrm>
            <a:off x="742950" y="552450"/>
            <a:ext cx="6667500" cy="247650"/>
          </a:xfrm>
          <a:prstGeom prst="rect">
            <a:avLst/>
          </a:prstGeom>
          <a:noFill/>
          <a:ln w="0">
            <a:noFill/>
            <a:prstDash val="solid"/>
          </a:ln>
        </p:spPr>
        <p:txBody>
          <a:bodyPr anchor="t"/>
          <a:lstStyle/>
          <a:p>
            <a:r>
              <a:rPr sz="1200" b="1" i="0">
                <a:solidFill>
                  <a:srgbClr val="1C6A49"/>
                </a:solidFill>
                <a:latin typeface="Aptos"/>
                <a:ea typeface="Aptos"/>
                <a:cs typeface="Aptos"/>
              </a:rPr>
              <a:t>BOUND THE ASSISTANCE</a:t>
            </a:r>
          </a:p>
        </p:txBody>
      </p:sp>
      <p:sp>
        <p:nvSpPr>
          <p:cNvPr id="2" name="slide-title">
            <a:extLst>
              <a:ext uri="{FF2B5EF4-FFF2-40B4-BE49-F238E27FC236}">
                <a16:creationId xmlns:a16="http://schemas.microsoft.com/office/drawing/2014/main" id="{F6C15653-8D07-1C6C-70ED-F2647C86214B}"/>
              </a:ext>
            </a:extLst>
          </p:cNvPr>
          <p:cNvSpPr>
            <a:spLocks noGrp="1"/>
          </p:cNvSpPr>
          <p:nvPr/>
        </p:nvSpPr>
        <p:spPr>
          <a:xfrm>
            <a:off x="742950" y="1047750"/>
            <a:ext cx="11005354" cy="742950"/>
          </a:xfrm>
          <a:prstGeom prst="rect">
            <a:avLst/>
          </a:prstGeom>
          <a:noFill/>
          <a:ln w="0">
            <a:noFill/>
            <a:prstDash val="solid"/>
          </a:ln>
        </p:spPr>
        <p:txBody>
          <a:bodyPr anchor="t"/>
          <a:lstStyle/>
          <a:p>
            <a:r>
              <a:rPr sz="3200" b="1">
                <a:solidFill>
                  <a:srgbClr val="11251D"/>
                </a:solidFill>
                <a:latin typeface="Georgia"/>
                <a:ea typeface="Georgia"/>
                <a:cs typeface="Georgia"/>
              </a:rPr>
              <a:t>Complete one sentence: AI could assist by…</a:t>
            </a:r>
          </a:p>
        </p:txBody>
      </p:sp>
      <p:sp>
        <p:nvSpPr>
          <p:cNvPr id="5" name="explanation">
            <a:extLst>
              <a:ext uri="{FF2B5EF4-FFF2-40B4-BE49-F238E27FC236}">
                <a16:creationId xmlns:a16="http://schemas.microsoft.com/office/drawing/2014/main" id="{70BC0E37-2121-485C-96B4-2689BEA9698D}"/>
              </a:ext>
            </a:extLst>
          </p:cNvPr>
          <p:cNvSpPr>
            <a:spLocks noGrp="1"/>
          </p:cNvSpPr>
          <p:nvPr/>
        </p:nvSpPr>
        <p:spPr>
          <a:xfrm>
            <a:off x="742950" y="5969793"/>
            <a:ext cx="10060329" cy="395287"/>
          </a:xfrm>
          <a:prstGeom prst="rect">
            <a:avLst/>
          </a:prstGeom>
          <a:noFill/>
          <a:ln w="0">
            <a:noFill/>
            <a:prstDash val="solid"/>
          </a:ln>
        </p:spPr>
        <p:txBody>
          <a:bodyPr anchor="t"/>
          <a:lstStyle/>
          <a:p>
            <a:pPr algn="l">
              <a:buNone/>
            </a:pPr>
            <a:r>
              <a:rPr sz="1875" b="0" i="0">
                <a:solidFill>
                  <a:srgbClr val="333333"/>
                </a:solidFill>
                <a:latin typeface="Aptos"/>
                <a:ea typeface="Aptos"/>
                <a:cs typeface="Aptos"/>
              </a:rPr>
              <a:t>Attach the opportunity to one visible step.</a:t>
            </a:r>
          </a:p>
        </p:txBody>
      </p:sp>
      <p:sp>
        <p:nvSpPr>
          <p:cNvPr id="9" name="brand">
            <a:extLst>
              <a:ext uri="{FF2B5EF4-FFF2-40B4-BE49-F238E27FC236}">
                <a16:creationId xmlns:a16="http://schemas.microsoft.com/office/drawing/2014/main" id="{8149EA58-CF8F-A20B-A619-7BC7FEB59AB5}"/>
              </a:ext>
            </a:extLst>
          </p:cNvPr>
          <p:cNvSpPr>
            <a:spLocks noGrp="1"/>
          </p:cNvSpPr>
          <p:nvPr/>
        </p:nvSpPr>
        <p:spPr>
          <a:xfrm>
            <a:off x="742950" y="6372225"/>
            <a:ext cx="1143000" cy="209550"/>
          </a:xfrm>
          <a:prstGeom prst="rect">
            <a:avLst/>
          </a:prstGeom>
          <a:noFill/>
          <a:ln w="0">
            <a:noFill/>
            <a:prstDash val="solid"/>
          </a:ln>
        </p:spPr>
        <p:txBody>
          <a:bodyPr anchor="t"/>
          <a:lstStyle/>
          <a:p>
            <a:pPr algn="l">
              <a:buNone/>
            </a:pPr>
            <a:r>
              <a:rPr sz="1125" b="1" i="0">
                <a:solidFill>
                  <a:srgbClr val="11251D"/>
                </a:solidFill>
                <a:latin typeface="Aptos"/>
                <a:ea typeface="Aptos"/>
                <a:cs typeface="Aptos"/>
              </a:rPr>
              <a:t>BIZ AI</a:t>
            </a:r>
          </a:p>
        </p:txBody>
      </p:sp>
      <p:sp>
        <p:nvSpPr>
          <p:cNvPr id="10" name="page">
            <a:extLst>
              <a:ext uri="{FF2B5EF4-FFF2-40B4-BE49-F238E27FC236}">
                <a16:creationId xmlns:a16="http://schemas.microsoft.com/office/drawing/2014/main" id="{B4159E68-34BF-4BC9-6E5C-CF5DD7711FB6}"/>
              </a:ext>
            </a:extLst>
          </p:cNvPr>
          <p:cNvSpPr>
            <a:spLocks noGrp="1"/>
          </p:cNvSpPr>
          <p:nvPr/>
        </p:nvSpPr>
        <p:spPr>
          <a:xfrm>
            <a:off x="11049000" y="6372225"/>
            <a:ext cx="381000" cy="209550"/>
          </a:xfrm>
          <a:prstGeom prst="rect">
            <a:avLst/>
          </a:prstGeom>
          <a:noFill/>
          <a:ln w="0">
            <a:noFill/>
            <a:prstDash val="solid"/>
          </a:ln>
        </p:spPr>
        <p:txBody>
          <a:bodyPr anchor="t"/>
          <a:lstStyle/>
          <a:p>
            <a:pPr algn="r">
              <a:buNone/>
            </a:pPr>
            <a:r>
              <a:rPr sz="1050" b="1">
                <a:solidFill>
                  <a:srgbClr val="5E6B65"/>
                </a:solidFill>
                <a:latin typeface="Aptos"/>
                <a:ea typeface="Aptos"/>
                <a:cs typeface="Aptos"/>
              </a:rPr>
              <a:t>12</a:t>
            </a:r>
            <a:endParaRPr sz="1050" b="1" i="0">
              <a:solidFill>
                <a:srgbClr val="5E6B65"/>
              </a:solidFill>
              <a:latin typeface="Aptos"/>
              <a:ea typeface="Aptos"/>
              <a:cs typeface="Aptos"/>
            </a:endParaRPr>
          </a:p>
        </p:txBody>
      </p:sp>
      <p:sp>
        <p:nvSpPr>
          <p:cNvPr id="12" name="explanation">
            <a:extLst>
              <a:ext uri="{FF2B5EF4-FFF2-40B4-BE49-F238E27FC236}">
                <a16:creationId xmlns:a16="http://schemas.microsoft.com/office/drawing/2014/main" id="{FB8873E2-CA69-73EC-455A-F46CE1BA5C7C}"/>
              </a:ext>
            </a:extLst>
          </p:cNvPr>
          <p:cNvSpPr>
            <a:spLocks noGrp="1"/>
          </p:cNvSpPr>
          <p:nvPr/>
        </p:nvSpPr>
        <p:spPr>
          <a:xfrm>
            <a:off x="781050" y="1690838"/>
            <a:ext cx="10828358" cy="522187"/>
          </a:xfrm>
          <a:prstGeom prst="rect">
            <a:avLst/>
          </a:prstGeom>
          <a:noFill/>
          <a:ln w="0">
            <a:noFill/>
            <a:prstDash val="solid"/>
          </a:ln>
        </p:spPr>
        <p:txBody>
          <a:bodyPr anchor="t"/>
          <a:lstStyle/>
          <a:p>
            <a:pPr algn="l">
              <a:buNone/>
            </a:pPr>
            <a:r>
              <a:rPr sz="1875" b="0" i="0">
                <a:solidFill>
                  <a:srgbClr val="333333"/>
                </a:solidFill>
                <a:latin typeface="Aptos"/>
                <a:ea typeface="Aptos"/>
                <a:cs typeface="Aptos"/>
              </a:rPr>
              <a:t>Name the input and the draft output.</a:t>
            </a:r>
          </a:p>
        </p:txBody>
      </p:sp>
      <p:sp>
        <p:nvSpPr>
          <p:cNvPr id="35" name="rule">
            <a:extLst>
              <a:ext uri="{FF2B5EF4-FFF2-40B4-BE49-F238E27FC236}">
                <a16:creationId xmlns:a16="http://schemas.microsoft.com/office/drawing/2014/main" id="{32EBFB3E-4097-E2C5-0C00-062ED6A7399F}"/>
              </a:ext>
            </a:extLst>
          </p:cNvPr>
          <p:cNvSpPr>
            <a:spLocks noGrp="1"/>
          </p:cNvSpPr>
          <p:nvPr/>
        </p:nvSpPr>
        <p:spPr>
          <a:xfrm>
            <a:off x="1036433" y="2522166"/>
            <a:ext cx="2139926" cy="27337"/>
          </a:xfrm>
          <a:prstGeom prst="rect">
            <a:avLst/>
          </a:prstGeom>
          <a:solidFill>
            <a:srgbClr val="1C6A49"/>
          </a:solidFill>
          <a:ln w="0">
            <a:noFill/>
            <a:prstDash val="solid"/>
          </a:ln>
        </p:spPr>
        <p:txBody>
          <a:bodyPr/>
          <a:lstStyle/>
          <a:p>
            <a:endParaRPr/>
          </a:p>
        </p:txBody>
      </p:sp>
      <p:graphicFrame>
        <p:nvGraphicFramePr>
          <p:cNvPr id="101" name="Table 41"/>
          <p:cNvGraphicFramePr/>
          <p:nvPr/>
        </p:nvGraphicFramePr>
        <p:xfrm>
          <a:off x="636347" y="2207842"/>
          <a:ext cx="3570147" cy="2752725"/>
        </p:xfrm>
        <a:graphic>
          <a:graphicData uri="http://schemas.openxmlformats.org/drawingml/2006/table">
            <a:tbl>
              <a:tblPr firstRow="1" bandRow="1">
                <a:tableStyleId>{5C22544A-7EE6-4342-B048-85BDC9FD1C3A}</a:tableStyleId>
              </a:tblPr>
              <a:tblGrid>
                <a:gridCol w="3570147">
                  <a:extLst>
                    <a:ext uri="{9D8B030D-6E8A-4147-A177-3AD203B41FA5}">
                      <a16:colId xmlns:a16="http://schemas.microsoft.com/office/drawing/2014/main" val="20000"/>
                    </a:ext>
                  </a:extLst>
                </a:gridCol>
              </a:tblGrid>
              <a:tr h="1758623">
                <a:tc>
                  <a:txBody>
                    <a:bodyPr/>
                    <a:lstStyle/>
                    <a:p>
                      <a:endParaRPr/>
                    </a:p>
                  </a:txBody>
                  <a:tcPr>
                    <a:solidFill>
                      <a:schemeClr val="bg1"/>
                    </a:solidFill>
                  </a:tcPr>
                </a:tc>
                <a:extLst>
                  <a:ext uri="{0D108BD9-81ED-4DB2-BD59-A6C34878D82A}">
                    <a16:rowId xmlns:a16="http://schemas.microsoft.com/office/drawing/2014/main" val="10000"/>
                  </a:ext>
                </a:extLst>
              </a:tr>
              <a:tr h="994102">
                <a:tc>
                  <a:txBody>
                    <a:bodyPr/>
                    <a:lstStyle/>
                    <a:p>
                      <a:endParaRPr>
                        <a:solidFill>
                          <a:schemeClr val="bg2"/>
                        </a:solidFill>
                      </a:endParaRPr>
                    </a:p>
                  </a:txBody>
                  <a:tcPr>
                    <a:solidFill>
                      <a:srgbClr val="D9F2E5"/>
                    </a:solidFill>
                  </a:tcPr>
                </a:tc>
                <a:extLst>
                  <a:ext uri="{0D108BD9-81ED-4DB2-BD59-A6C34878D82A}">
                    <a16:rowId xmlns:a16="http://schemas.microsoft.com/office/drawing/2014/main" val="10001"/>
                  </a:ext>
                </a:extLst>
              </a:tr>
            </a:tbl>
          </a:graphicData>
        </a:graphic>
      </p:graphicFrame>
      <p:sp>
        <p:nvSpPr>
          <p:cNvPr id="19" name="question-label">
            <a:extLst>
              <a:ext uri="{FF2B5EF4-FFF2-40B4-BE49-F238E27FC236}">
                <a16:creationId xmlns:a16="http://schemas.microsoft.com/office/drawing/2014/main" id="{8E957B41-4C43-031C-491A-F23E67C0D2FB}"/>
              </a:ext>
            </a:extLst>
          </p:cNvPr>
          <p:cNvSpPr>
            <a:spLocks noGrp="1"/>
          </p:cNvSpPr>
          <p:nvPr/>
        </p:nvSpPr>
        <p:spPr>
          <a:xfrm>
            <a:off x="821220" y="2337272"/>
            <a:ext cx="3200400" cy="247650"/>
          </a:xfrm>
          <a:prstGeom prst="rect">
            <a:avLst/>
          </a:prstGeom>
          <a:noFill/>
          <a:ln w="0">
            <a:noFill/>
            <a:prstDash val="solid"/>
          </a:ln>
        </p:spPr>
        <p:txBody>
          <a:bodyPr anchor="t"/>
          <a:lstStyle/>
          <a:p>
            <a:pPr algn="l">
              <a:buNone/>
            </a:pPr>
            <a:r>
              <a:rPr sz="1275" b="1" i="0">
                <a:solidFill>
                  <a:srgbClr val="1C6A49"/>
                </a:solidFill>
                <a:latin typeface="Aptos"/>
                <a:ea typeface="Aptos"/>
                <a:cs typeface="Aptos"/>
              </a:rPr>
              <a:t>BUSINESS FRICTION</a:t>
            </a:r>
          </a:p>
        </p:txBody>
      </p:sp>
      <p:sp>
        <p:nvSpPr>
          <p:cNvPr id="17" name="question">
            <a:extLst>
              <a:ext uri="{FF2B5EF4-FFF2-40B4-BE49-F238E27FC236}">
                <a16:creationId xmlns:a16="http://schemas.microsoft.com/office/drawing/2014/main" id="{21195B96-FBF1-5408-6676-E726595933E1}"/>
              </a:ext>
            </a:extLst>
          </p:cNvPr>
          <p:cNvSpPr>
            <a:spLocks noGrp="1"/>
          </p:cNvSpPr>
          <p:nvPr/>
        </p:nvSpPr>
        <p:spPr>
          <a:xfrm>
            <a:off x="821220" y="2714352"/>
            <a:ext cx="3048000" cy="1238250"/>
          </a:xfrm>
          <a:prstGeom prst="rect">
            <a:avLst/>
          </a:prstGeom>
          <a:noFill/>
          <a:ln w="0">
            <a:noFill/>
            <a:prstDash val="solid"/>
          </a:ln>
        </p:spPr>
        <p:txBody>
          <a:bodyPr anchor="t"/>
          <a:lstStyle/>
          <a:p>
            <a:pPr algn="l">
              <a:buNone/>
            </a:pPr>
            <a:r>
              <a:rPr sz="2000" b="1">
                <a:solidFill>
                  <a:srgbClr val="11251D"/>
                </a:solidFill>
                <a:latin typeface="Georgia"/>
                <a:ea typeface="Georgia"/>
                <a:cs typeface="Georgia"/>
              </a:rPr>
              <a:t>90 minutes + inconsistent records</a:t>
            </a:r>
            <a:endParaRPr sz="2000" b="1" i="0">
              <a:solidFill>
                <a:srgbClr val="11251D"/>
              </a:solidFill>
              <a:latin typeface="Georgia"/>
              <a:ea typeface="Georgia"/>
              <a:cs typeface="Georgia"/>
            </a:endParaRPr>
          </a:p>
        </p:txBody>
      </p:sp>
      <p:sp>
        <p:nvSpPr>
          <p:cNvPr id="46" name="rule">
            <a:extLst>
              <a:ext uri="{FF2B5EF4-FFF2-40B4-BE49-F238E27FC236}">
                <a16:creationId xmlns:a16="http://schemas.microsoft.com/office/drawing/2014/main" id="{FF703D58-3D89-5072-45F2-0175A7DC50F3}"/>
              </a:ext>
            </a:extLst>
          </p:cNvPr>
          <p:cNvSpPr>
            <a:spLocks noGrp="1"/>
          </p:cNvSpPr>
          <p:nvPr/>
        </p:nvSpPr>
        <p:spPr>
          <a:xfrm>
            <a:off x="4781455" y="2526325"/>
            <a:ext cx="2139926" cy="27337"/>
          </a:xfrm>
          <a:prstGeom prst="rect">
            <a:avLst/>
          </a:prstGeom>
          <a:solidFill>
            <a:srgbClr val="1C6A49"/>
          </a:solidFill>
          <a:ln w="0">
            <a:noFill/>
            <a:prstDash val="solid"/>
          </a:ln>
        </p:spPr>
        <p:txBody>
          <a:bodyPr/>
          <a:lstStyle/>
          <a:p>
            <a:endParaRPr/>
          </a:p>
        </p:txBody>
      </p:sp>
      <p:graphicFrame>
        <p:nvGraphicFramePr>
          <p:cNvPr id="105" name="Table 47"/>
          <p:cNvGraphicFramePr/>
          <p:nvPr/>
        </p:nvGraphicFramePr>
        <p:xfrm>
          <a:off x="4381369" y="2212001"/>
          <a:ext cx="3570147" cy="2752725"/>
        </p:xfrm>
        <a:graphic>
          <a:graphicData uri="http://schemas.openxmlformats.org/drawingml/2006/table">
            <a:tbl>
              <a:tblPr firstRow="1" bandRow="1">
                <a:tableStyleId>{5C22544A-7EE6-4342-B048-85BDC9FD1C3A}</a:tableStyleId>
              </a:tblPr>
              <a:tblGrid>
                <a:gridCol w="3570147">
                  <a:extLst>
                    <a:ext uri="{9D8B030D-6E8A-4147-A177-3AD203B41FA5}">
                      <a16:colId xmlns:a16="http://schemas.microsoft.com/office/drawing/2014/main" val="20000"/>
                    </a:ext>
                  </a:extLst>
                </a:gridCol>
              </a:tblGrid>
              <a:tr h="1758623">
                <a:tc>
                  <a:txBody>
                    <a:bodyPr/>
                    <a:lstStyle/>
                    <a:p>
                      <a:endParaRPr/>
                    </a:p>
                  </a:txBody>
                  <a:tcPr>
                    <a:solidFill>
                      <a:schemeClr val="bg1"/>
                    </a:solidFill>
                  </a:tcPr>
                </a:tc>
                <a:extLst>
                  <a:ext uri="{0D108BD9-81ED-4DB2-BD59-A6C34878D82A}">
                    <a16:rowId xmlns:a16="http://schemas.microsoft.com/office/drawing/2014/main" val="10000"/>
                  </a:ext>
                </a:extLst>
              </a:tr>
              <a:tr h="994102">
                <a:tc>
                  <a:txBody>
                    <a:bodyPr/>
                    <a:lstStyle/>
                    <a:p>
                      <a:endParaRPr>
                        <a:solidFill>
                          <a:schemeClr val="bg2"/>
                        </a:solidFill>
                      </a:endParaRPr>
                    </a:p>
                  </a:txBody>
                  <a:tcPr>
                    <a:solidFill>
                      <a:srgbClr val="D9F2E5"/>
                    </a:solidFill>
                  </a:tcPr>
                </a:tc>
                <a:extLst>
                  <a:ext uri="{0D108BD9-81ED-4DB2-BD59-A6C34878D82A}">
                    <a16:rowId xmlns:a16="http://schemas.microsoft.com/office/drawing/2014/main" val="10001"/>
                  </a:ext>
                </a:extLst>
              </a:tr>
            </a:tbl>
          </a:graphicData>
        </a:graphic>
      </p:graphicFrame>
      <p:sp>
        <p:nvSpPr>
          <p:cNvPr id="50" name="question-label">
            <a:extLst>
              <a:ext uri="{FF2B5EF4-FFF2-40B4-BE49-F238E27FC236}">
                <a16:creationId xmlns:a16="http://schemas.microsoft.com/office/drawing/2014/main" id="{6FFF19FA-35C2-75C3-DF93-F2E000273DB3}"/>
              </a:ext>
            </a:extLst>
          </p:cNvPr>
          <p:cNvSpPr>
            <a:spLocks noGrp="1"/>
          </p:cNvSpPr>
          <p:nvPr/>
        </p:nvSpPr>
        <p:spPr>
          <a:xfrm>
            <a:off x="4566242" y="2341431"/>
            <a:ext cx="3200400" cy="247650"/>
          </a:xfrm>
          <a:prstGeom prst="rect">
            <a:avLst/>
          </a:prstGeom>
          <a:noFill/>
          <a:ln w="0">
            <a:noFill/>
            <a:prstDash val="solid"/>
          </a:ln>
        </p:spPr>
        <p:txBody>
          <a:bodyPr anchor="t"/>
          <a:lstStyle/>
          <a:p>
            <a:pPr algn="l">
              <a:buNone/>
            </a:pPr>
            <a:r>
              <a:rPr sz="1275" b="1">
                <a:solidFill>
                  <a:srgbClr val="1C6A49"/>
                </a:solidFill>
                <a:latin typeface="Aptos"/>
                <a:ea typeface="Aptos"/>
                <a:cs typeface="Aptos"/>
              </a:rPr>
              <a:t>TOOL-FIRST SHORTCUT</a:t>
            </a:r>
            <a:endParaRPr sz="1275" b="1" i="0">
              <a:solidFill>
                <a:srgbClr val="1C6A49"/>
              </a:solidFill>
              <a:latin typeface="Aptos"/>
              <a:ea typeface="Aptos"/>
              <a:cs typeface="Aptos"/>
            </a:endParaRPr>
          </a:p>
        </p:txBody>
      </p:sp>
      <p:sp>
        <p:nvSpPr>
          <p:cNvPr id="52" name="question">
            <a:extLst>
              <a:ext uri="{FF2B5EF4-FFF2-40B4-BE49-F238E27FC236}">
                <a16:creationId xmlns:a16="http://schemas.microsoft.com/office/drawing/2014/main" id="{0B659810-5234-1706-332E-4E5367DF784C}"/>
              </a:ext>
            </a:extLst>
          </p:cNvPr>
          <p:cNvSpPr>
            <a:spLocks noGrp="1"/>
          </p:cNvSpPr>
          <p:nvPr/>
        </p:nvSpPr>
        <p:spPr>
          <a:xfrm>
            <a:off x="4566242" y="2718511"/>
            <a:ext cx="3048000" cy="1238250"/>
          </a:xfrm>
          <a:prstGeom prst="rect">
            <a:avLst/>
          </a:prstGeom>
          <a:noFill/>
          <a:ln w="0">
            <a:noFill/>
            <a:prstDash val="solid"/>
          </a:ln>
        </p:spPr>
        <p:txBody>
          <a:bodyPr anchor="t"/>
          <a:lstStyle/>
          <a:p>
            <a:pPr algn="l">
              <a:buNone/>
            </a:pPr>
            <a:r>
              <a:rPr sz="2000" b="1" i="0">
                <a:solidFill>
                  <a:srgbClr val="11251D"/>
                </a:solidFill>
                <a:latin typeface="Georgia"/>
                <a:ea typeface="Georgia"/>
                <a:cs typeface="Georgia"/>
              </a:rPr>
              <a:t>Automate the report</a:t>
            </a:r>
          </a:p>
        </p:txBody>
      </p:sp>
      <p:sp>
        <p:nvSpPr>
          <p:cNvPr id="54" name="rule">
            <a:extLst>
              <a:ext uri="{FF2B5EF4-FFF2-40B4-BE49-F238E27FC236}">
                <a16:creationId xmlns:a16="http://schemas.microsoft.com/office/drawing/2014/main" id="{05DF1B04-178F-93F2-2110-0A9566760D3E}"/>
              </a:ext>
            </a:extLst>
          </p:cNvPr>
          <p:cNvSpPr>
            <a:spLocks noGrp="1"/>
          </p:cNvSpPr>
          <p:nvPr/>
        </p:nvSpPr>
        <p:spPr>
          <a:xfrm>
            <a:off x="4566242" y="3422914"/>
            <a:ext cx="2139926" cy="27337"/>
          </a:xfrm>
          <a:prstGeom prst="rect">
            <a:avLst/>
          </a:prstGeom>
          <a:solidFill>
            <a:srgbClr val="1C6A49"/>
          </a:solidFill>
          <a:ln w="0">
            <a:noFill/>
            <a:prstDash val="solid"/>
          </a:ln>
        </p:spPr>
        <p:txBody>
          <a:bodyPr/>
          <a:lstStyle/>
          <a:p>
            <a:endParaRPr/>
          </a:p>
        </p:txBody>
      </p:sp>
      <p:sp>
        <p:nvSpPr>
          <p:cNvPr id="56" name="rule">
            <a:extLst>
              <a:ext uri="{FF2B5EF4-FFF2-40B4-BE49-F238E27FC236}">
                <a16:creationId xmlns:a16="http://schemas.microsoft.com/office/drawing/2014/main" id="{333DFC75-96B9-ADDB-CB7B-3C146BA9675F}"/>
              </a:ext>
            </a:extLst>
          </p:cNvPr>
          <p:cNvSpPr>
            <a:spLocks noGrp="1"/>
          </p:cNvSpPr>
          <p:nvPr/>
        </p:nvSpPr>
        <p:spPr>
          <a:xfrm>
            <a:off x="8531785" y="2516348"/>
            <a:ext cx="2139926" cy="27337"/>
          </a:xfrm>
          <a:prstGeom prst="rect">
            <a:avLst/>
          </a:prstGeom>
          <a:solidFill>
            <a:srgbClr val="1C6A49"/>
          </a:solidFill>
          <a:ln w="0">
            <a:noFill/>
            <a:prstDash val="solid"/>
          </a:ln>
        </p:spPr>
        <p:txBody>
          <a:bodyPr/>
          <a:lstStyle/>
          <a:p>
            <a:endParaRPr/>
          </a:p>
        </p:txBody>
      </p:sp>
      <p:graphicFrame>
        <p:nvGraphicFramePr>
          <p:cNvPr id="110" name="Table 57"/>
          <p:cNvGraphicFramePr/>
          <p:nvPr/>
        </p:nvGraphicFramePr>
        <p:xfrm>
          <a:off x="8131699" y="2202024"/>
          <a:ext cx="3570147" cy="2752725"/>
        </p:xfrm>
        <a:graphic>
          <a:graphicData uri="http://schemas.openxmlformats.org/drawingml/2006/table">
            <a:tbl>
              <a:tblPr firstRow="1" bandRow="1">
                <a:tableStyleId>{5C22544A-7EE6-4342-B048-85BDC9FD1C3A}</a:tableStyleId>
              </a:tblPr>
              <a:tblGrid>
                <a:gridCol w="3570147">
                  <a:extLst>
                    <a:ext uri="{9D8B030D-6E8A-4147-A177-3AD203B41FA5}">
                      <a16:colId xmlns:a16="http://schemas.microsoft.com/office/drawing/2014/main" val="20000"/>
                    </a:ext>
                  </a:extLst>
                </a:gridCol>
              </a:tblGrid>
              <a:tr h="1758623">
                <a:tc>
                  <a:txBody>
                    <a:bodyPr/>
                    <a:lstStyle/>
                    <a:p>
                      <a:endParaRPr/>
                    </a:p>
                  </a:txBody>
                  <a:tcPr>
                    <a:solidFill>
                      <a:srgbClr val="D9F2E5"/>
                    </a:solidFill>
                  </a:tcPr>
                </a:tc>
                <a:extLst>
                  <a:ext uri="{0D108BD9-81ED-4DB2-BD59-A6C34878D82A}">
                    <a16:rowId xmlns:a16="http://schemas.microsoft.com/office/drawing/2014/main" val="10000"/>
                  </a:ext>
                </a:extLst>
              </a:tr>
              <a:tr h="994102">
                <a:tc>
                  <a:txBody>
                    <a:bodyPr/>
                    <a:lstStyle/>
                    <a:p>
                      <a:endParaRPr>
                        <a:solidFill>
                          <a:schemeClr val="bg2"/>
                        </a:solidFill>
                      </a:endParaRPr>
                    </a:p>
                  </a:txBody>
                  <a:tcPr>
                    <a:solidFill>
                      <a:srgbClr val="D9F2E5"/>
                    </a:solidFill>
                  </a:tcPr>
                </a:tc>
                <a:extLst>
                  <a:ext uri="{0D108BD9-81ED-4DB2-BD59-A6C34878D82A}">
                    <a16:rowId xmlns:a16="http://schemas.microsoft.com/office/drawing/2014/main" val="10001"/>
                  </a:ext>
                </a:extLst>
              </a:tr>
            </a:tbl>
          </a:graphicData>
        </a:graphic>
      </p:graphicFrame>
      <p:sp>
        <p:nvSpPr>
          <p:cNvPr id="60" name="question-label">
            <a:extLst>
              <a:ext uri="{FF2B5EF4-FFF2-40B4-BE49-F238E27FC236}">
                <a16:creationId xmlns:a16="http://schemas.microsoft.com/office/drawing/2014/main" id="{444C6EC2-FA65-2A57-D3BA-C75C4E1D056A}"/>
              </a:ext>
            </a:extLst>
          </p:cNvPr>
          <p:cNvSpPr>
            <a:spLocks noGrp="1"/>
          </p:cNvSpPr>
          <p:nvPr/>
        </p:nvSpPr>
        <p:spPr>
          <a:xfrm>
            <a:off x="8316572" y="2331454"/>
            <a:ext cx="3200400" cy="247650"/>
          </a:xfrm>
          <a:prstGeom prst="rect">
            <a:avLst/>
          </a:prstGeom>
          <a:noFill/>
          <a:ln w="0">
            <a:noFill/>
            <a:prstDash val="solid"/>
          </a:ln>
        </p:spPr>
        <p:txBody>
          <a:bodyPr anchor="t"/>
          <a:lstStyle/>
          <a:p>
            <a:pPr algn="l">
              <a:buNone/>
            </a:pPr>
            <a:r>
              <a:rPr sz="1275" b="1">
                <a:solidFill>
                  <a:srgbClr val="1C6A49"/>
                </a:solidFill>
                <a:latin typeface="Aptos"/>
                <a:ea typeface="Aptos"/>
                <a:cs typeface="Aptos"/>
              </a:rPr>
              <a:t>BOUNDED ASSISTANCE</a:t>
            </a:r>
            <a:endParaRPr sz="1275" b="1" i="0">
              <a:solidFill>
                <a:srgbClr val="1C6A49"/>
              </a:solidFill>
              <a:latin typeface="Aptos"/>
              <a:ea typeface="Aptos"/>
              <a:cs typeface="Aptos"/>
            </a:endParaRPr>
          </a:p>
        </p:txBody>
      </p:sp>
      <p:sp>
        <p:nvSpPr>
          <p:cNvPr id="62" name="question">
            <a:extLst>
              <a:ext uri="{FF2B5EF4-FFF2-40B4-BE49-F238E27FC236}">
                <a16:creationId xmlns:a16="http://schemas.microsoft.com/office/drawing/2014/main" id="{8418B3C5-3276-50ED-EEB3-47668A0FE064}"/>
              </a:ext>
            </a:extLst>
          </p:cNvPr>
          <p:cNvSpPr>
            <a:spLocks noGrp="1"/>
          </p:cNvSpPr>
          <p:nvPr/>
        </p:nvSpPr>
        <p:spPr>
          <a:xfrm>
            <a:off x="8316571" y="2708534"/>
            <a:ext cx="3239081" cy="1238250"/>
          </a:xfrm>
          <a:prstGeom prst="rect">
            <a:avLst/>
          </a:prstGeom>
          <a:noFill/>
          <a:ln w="0">
            <a:noFill/>
            <a:prstDash val="solid"/>
          </a:ln>
        </p:spPr>
        <p:txBody>
          <a:bodyPr anchor="t"/>
          <a:lstStyle/>
          <a:p>
            <a:pPr algn="l">
              <a:buNone/>
            </a:pPr>
            <a:r>
              <a:rPr sz="2000" b="1">
                <a:solidFill>
                  <a:srgbClr val="11251D"/>
                </a:solidFill>
                <a:latin typeface="Georgia"/>
                <a:ea typeface="Georgia"/>
                <a:cs typeface="Georgia"/>
              </a:rPr>
              <a:t>Group records and draft a first pass</a:t>
            </a:r>
            <a:endParaRPr sz="2000" b="1" i="0">
              <a:solidFill>
                <a:srgbClr val="11251D"/>
              </a:solidFill>
              <a:latin typeface="Georgia"/>
              <a:ea typeface="Georgia"/>
              <a:cs typeface="Georgia"/>
            </a:endParaRPr>
          </a:p>
        </p:txBody>
      </p:sp>
      <p:sp>
        <p:nvSpPr>
          <p:cNvPr id="64" name="rule">
            <a:extLst>
              <a:ext uri="{FF2B5EF4-FFF2-40B4-BE49-F238E27FC236}">
                <a16:creationId xmlns:a16="http://schemas.microsoft.com/office/drawing/2014/main" id="{7F954458-0B16-5D9F-F4FE-D7D4101B355F}"/>
              </a:ext>
            </a:extLst>
          </p:cNvPr>
          <p:cNvSpPr>
            <a:spLocks noGrp="1"/>
          </p:cNvSpPr>
          <p:nvPr/>
        </p:nvSpPr>
        <p:spPr>
          <a:xfrm>
            <a:off x="8316572" y="3412937"/>
            <a:ext cx="2139926" cy="27337"/>
          </a:xfrm>
          <a:prstGeom prst="rect">
            <a:avLst/>
          </a:prstGeom>
          <a:solidFill>
            <a:srgbClr val="1C6A49"/>
          </a:solidFill>
          <a:ln w="0">
            <a:noFill/>
            <a:prstDash val="solid"/>
          </a:ln>
        </p:spPr>
        <p:txBody>
          <a:bodyPr/>
          <a:lstStyle/>
          <a:p>
            <a:endParaRPr/>
          </a:p>
        </p:txBody>
      </p:sp>
      <p:sp>
        <p:nvSpPr>
          <p:cNvPr id="66" name="rule">
            <a:extLst>
              <a:ext uri="{FF2B5EF4-FFF2-40B4-BE49-F238E27FC236}">
                <a16:creationId xmlns:a16="http://schemas.microsoft.com/office/drawing/2014/main" id="{841CFDC7-96E2-9A25-AFE1-97B7AD05F43B}"/>
              </a:ext>
            </a:extLst>
          </p:cNvPr>
          <p:cNvSpPr>
            <a:spLocks noGrp="1"/>
          </p:cNvSpPr>
          <p:nvPr/>
        </p:nvSpPr>
        <p:spPr>
          <a:xfrm>
            <a:off x="815987" y="3436582"/>
            <a:ext cx="2139926" cy="27337"/>
          </a:xfrm>
          <a:prstGeom prst="rect">
            <a:avLst/>
          </a:prstGeom>
          <a:solidFill>
            <a:srgbClr val="1C6A49"/>
          </a:solidFill>
          <a:ln w="0">
            <a:noFill/>
            <a:prstDash val="solid"/>
          </a:ln>
        </p:spPr>
        <p:txBody>
          <a:bodyPr/>
          <a:lstStyle/>
          <a:p>
            <a:endParaRPr/>
          </a:p>
        </p:txBody>
      </p:sp>
      <p:sp>
        <p:nvSpPr>
          <p:cNvPr id="37" name="explanation">
            <a:extLst>
              <a:ext uri="{FF2B5EF4-FFF2-40B4-BE49-F238E27FC236}">
                <a16:creationId xmlns:a16="http://schemas.microsoft.com/office/drawing/2014/main" id="{51E6D8D7-8180-74D7-6E5F-228B8A8AF497}"/>
              </a:ext>
            </a:extLst>
          </p:cNvPr>
          <p:cNvSpPr>
            <a:spLocks noGrp="1"/>
          </p:cNvSpPr>
          <p:nvPr/>
        </p:nvSpPr>
        <p:spPr>
          <a:xfrm>
            <a:off x="821220" y="3505440"/>
            <a:ext cx="2791790" cy="395287"/>
          </a:xfrm>
          <a:prstGeom prst="rect">
            <a:avLst/>
          </a:prstGeom>
          <a:noFill/>
          <a:ln w="0">
            <a:noFill/>
            <a:prstDash val="solid"/>
          </a:ln>
        </p:spPr>
        <p:txBody>
          <a:bodyPr anchor="t"/>
          <a:lstStyle/>
          <a:p>
            <a:pPr algn="l">
              <a:buNone/>
            </a:pPr>
            <a:endParaRPr/>
          </a:p>
        </p:txBody>
      </p:sp>
      <p:sp>
        <p:nvSpPr>
          <p:cNvPr id="39" name="explanation">
            <a:extLst>
              <a:ext uri="{FF2B5EF4-FFF2-40B4-BE49-F238E27FC236}">
                <a16:creationId xmlns:a16="http://schemas.microsoft.com/office/drawing/2014/main" id="{C5A301F5-6216-4566-D985-D761D76C3EC5}"/>
              </a:ext>
            </a:extLst>
          </p:cNvPr>
          <p:cNvSpPr>
            <a:spLocks noGrp="1"/>
          </p:cNvSpPr>
          <p:nvPr/>
        </p:nvSpPr>
        <p:spPr>
          <a:xfrm>
            <a:off x="4534343" y="3505440"/>
            <a:ext cx="3260082" cy="395287"/>
          </a:xfrm>
          <a:prstGeom prst="rect">
            <a:avLst/>
          </a:prstGeom>
          <a:noFill/>
          <a:ln w="0">
            <a:noFill/>
            <a:prstDash val="solid"/>
          </a:ln>
        </p:spPr>
        <p:txBody>
          <a:bodyPr anchor="t"/>
          <a:lstStyle/>
          <a:p>
            <a:pPr algn="l">
              <a:buNone/>
            </a:pPr>
            <a:endParaRPr/>
          </a:p>
        </p:txBody>
      </p:sp>
      <p:sp>
        <p:nvSpPr>
          <p:cNvPr id="41" name="explanation">
            <a:extLst>
              <a:ext uri="{FF2B5EF4-FFF2-40B4-BE49-F238E27FC236}">
                <a16:creationId xmlns:a16="http://schemas.microsoft.com/office/drawing/2014/main" id="{CF78BCDE-971E-79D9-52AB-85F6DB87C784}"/>
              </a:ext>
            </a:extLst>
          </p:cNvPr>
          <p:cNvSpPr>
            <a:spLocks noGrp="1"/>
          </p:cNvSpPr>
          <p:nvPr/>
        </p:nvSpPr>
        <p:spPr>
          <a:xfrm>
            <a:off x="8316571" y="3505440"/>
            <a:ext cx="3651812" cy="395287"/>
          </a:xfrm>
          <a:prstGeom prst="rect">
            <a:avLst/>
          </a:prstGeom>
          <a:noFill/>
          <a:ln w="0">
            <a:noFill/>
            <a:prstDash val="solid"/>
          </a:ln>
        </p:spPr>
        <p:txBody>
          <a:bodyPr anchor="t"/>
          <a:lstStyle/>
          <a:p>
            <a:pPr algn="l">
              <a:buNone/>
            </a:pPr>
            <a:endParaRPr/>
          </a:p>
        </p:txBody>
      </p:sp>
      <p:sp>
        <p:nvSpPr>
          <p:cNvPr id="68" name="explanation">
            <a:extLst>
              <a:ext uri="{FF2B5EF4-FFF2-40B4-BE49-F238E27FC236}">
                <a16:creationId xmlns:a16="http://schemas.microsoft.com/office/drawing/2014/main" id="{52A376AA-0BDB-E5F2-0B3A-59F7C696ADCE}"/>
              </a:ext>
            </a:extLst>
          </p:cNvPr>
          <p:cNvSpPr>
            <a:spLocks noGrp="1"/>
          </p:cNvSpPr>
          <p:nvPr/>
        </p:nvSpPr>
        <p:spPr>
          <a:xfrm>
            <a:off x="794144" y="4293844"/>
            <a:ext cx="2791790" cy="395287"/>
          </a:xfrm>
          <a:prstGeom prst="rect">
            <a:avLst/>
          </a:prstGeom>
          <a:noFill/>
          <a:ln w="0">
            <a:noFill/>
            <a:prstDash val="solid"/>
          </a:ln>
        </p:spPr>
        <p:txBody>
          <a:bodyPr anchor="t"/>
          <a:lstStyle/>
          <a:p>
            <a:pPr algn="l">
              <a:buNone/>
            </a:pPr>
            <a:endParaRPr/>
          </a:p>
        </p:txBody>
      </p:sp>
      <p:sp>
        <p:nvSpPr>
          <p:cNvPr id="70" name="explanation">
            <a:extLst>
              <a:ext uri="{FF2B5EF4-FFF2-40B4-BE49-F238E27FC236}">
                <a16:creationId xmlns:a16="http://schemas.microsoft.com/office/drawing/2014/main" id="{CB5D55DF-12D6-CB7D-1303-477283DE0810}"/>
              </a:ext>
            </a:extLst>
          </p:cNvPr>
          <p:cNvSpPr>
            <a:spLocks noGrp="1"/>
          </p:cNvSpPr>
          <p:nvPr/>
        </p:nvSpPr>
        <p:spPr>
          <a:xfrm>
            <a:off x="4507267" y="4293844"/>
            <a:ext cx="3260082" cy="395287"/>
          </a:xfrm>
          <a:prstGeom prst="rect">
            <a:avLst/>
          </a:prstGeom>
          <a:noFill/>
          <a:ln w="0">
            <a:noFill/>
            <a:prstDash val="solid"/>
          </a:ln>
        </p:spPr>
        <p:txBody>
          <a:bodyPr anchor="t"/>
          <a:lstStyle/>
          <a:p>
            <a:pPr algn="l">
              <a:buNone/>
            </a:pPr>
            <a:endParaRPr/>
          </a:p>
        </p:txBody>
      </p:sp>
      <p:sp>
        <p:nvSpPr>
          <p:cNvPr id="72" name="explanation">
            <a:extLst>
              <a:ext uri="{FF2B5EF4-FFF2-40B4-BE49-F238E27FC236}">
                <a16:creationId xmlns:a16="http://schemas.microsoft.com/office/drawing/2014/main" id="{709D8952-7514-F192-D4E2-7DA6286B0DAF}"/>
              </a:ext>
            </a:extLst>
          </p:cNvPr>
          <p:cNvSpPr>
            <a:spLocks noGrp="1"/>
          </p:cNvSpPr>
          <p:nvPr/>
        </p:nvSpPr>
        <p:spPr>
          <a:xfrm>
            <a:off x="8289495" y="4293844"/>
            <a:ext cx="3651812" cy="395287"/>
          </a:xfrm>
          <a:prstGeom prst="rect">
            <a:avLst/>
          </a:prstGeom>
          <a:noFill/>
          <a:ln w="0">
            <a:noFill/>
            <a:prstDash val="solid"/>
          </a:ln>
        </p:spPr>
        <p:txBody>
          <a:bodyPr anchor="t"/>
          <a:lstStyle/>
          <a:p>
            <a:pPr algn="l">
              <a:buNone/>
            </a:pPr>
            <a:endParaRPr/>
          </a:p>
        </p:txBody>
      </p:sp>
      <p:sp>
        <p:nvSpPr>
          <p:cNvPr id="74" name="poll-cue">
            <a:extLst>
              <a:ext uri="{FF2B5EF4-FFF2-40B4-BE49-F238E27FC236}">
                <a16:creationId xmlns:a16="http://schemas.microsoft.com/office/drawing/2014/main" id="{FCA838BE-C4FA-B98D-0074-6958AC2A8960}"/>
              </a:ext>
            </a:extLst>
          </p:cNvPr>
          <p:cNvSpPr>
            <a:spLocks noGrp="1"/>
          </p:cNvSpPr>
          <p:nvPr/>
        </p:nvSpPr>
        <p:spPr>
          <a:xfrm>
            <a:off x="636346" y="5088973"/>
            <a:ext cx="11065500" cy="798278"/>
          </a:xfrm>
          <a:prstGeom prst="roundRect">
            <a:avLst>
              <a:gd name="adj" fmla="val 1832"/>
            </a:avLst>
          </a:prstGeom>
          <a:solidFill>
            <a:srgbClr val="D9F2E5"/>
          </a:solidFill>
          <a:ln w="15875" cmpd="sng">
            <a:solidFill>
              <a:srgbClr val="1C6A49"/>
            </a:solidFill>
            <a:prstDash val="solid"/>
          </a:ln>
          <a:effectLst>
            <a:outerShdw blurRad="63500" dist="25400" dir="2700000" algn="tl" rotWithShape="0">
              <a:srgbClr val="000000">
                <a:alpha val="15000"/>
              </a:srgbClr>
            </a:outerShdw>
          </a:effectLst>
        </p:spPr>
        <p:txBody>
          <a:bodyPr/>
          <a:lstStyle/>
          <a:p>
            <a:endParaRPr/>
          </a:p>
        </p:txBody>
      </p:sp>
      <p:sp>
        <p:nvSpPr>
          <p:cNvPr id="76" name="question-label">
            <a:extLst>
              <a:ext uri="{FF2B5EF4-FFF2-40B4-BE49-F238E27FC236}">
                <a16:creationId xmlns:a16="http://schemas.microsoft.com/office/drawing/2014/main" id="{2058D986-3A97-A3AF-1CBA-6CA058F2DC4C}"/>
              </a:ext>
            </a:extLst>
          </p:cNvPr>
          <p:cNvSpPr>
            <a:spLocks noGrp="1"/>
          </p:cNvSpPr>
          <p:nvPr/>
        </p:nvSpPr>
        <p:spPr>
          <a:xfrm>
            <a:off x="821220" y="5377708"/>
            <a:ext cx="2060876" cy="215307"/>
          </a:xfrm>
          <a:prstGeom prst="rect">
            <a:avLst/>
          </a:prstGeom>
          <a:noFill/>
          <a:ln w="0">
            <a:noFill/>
            <a:prstDash val="solid"/>
          </a:ln>
        </p:spPr>
        <p:txBody>
          <a:bodyPr anchor="t"/>
          <a:lstStyle/>
          <a:p>
            <a:pPr algn="l">
              <a:buNone/>
            </a:pPr>
            <a:endParaRPr sz="1275" b="1" i="0">
              <a:solidFill>
                <a:srgbClr val="1C6A49"/>
              </a:solidFill>
              <a:latin typeface="Aptos"/>
              <a:ea typeface="Aptos"/>
              <a:cs typeface="Aptos"/>
            </a:endParaRPr>
          </a:p>
        </p:txBody>
      </p:sp>
      <p:sp>
        <p:nvSpPr>
          <p:cNvPr id="78" name="question">
            <a:extLst>
              <a:ext uri="{FF2B5EF4-FFF2-40B4-BE49-F238E27FC236}">
                <a16:creationId xmlns:a16="http://schemas.microsoft.com/office/drawing/2014/main" id="{7F3F2658-7F93-7850-DF09-C72BD3BF6E80}"/>
              </a:ext>
            </a:extLst>
          </p:cNvPr>
          <p:cNvSpPr>
            <a:spLocks noGrp="1"/>
          </p:cNvSpPr>
          <p:nvPr/>
        </p:nvSpPr>
        <p:spPr>
          <a:xfrm>
            <a:off x="2932375" y="5305968"/>
            <a:ext cx="7870904" cy="449846"/>
          </a:xfrm>
          <a:prstGeom prst="rect">
            <a:avLst/>
          </a:prstGeom>
          <a:noFill/>
          <a:ln w="0">
            <a:noFill/>
            <a:prstDash val="solid"/>
          </a:ln>
        </p:spPr>
        <p:txBody>
          <a:bodyPr anchor="t"/>
          <a:lstStyle/>
          <a:p>
            <a:pPr algn="l">
              <a:buNone/>
            </a:pPr>
            <a:endParaRPr sz="2200" b="1" i="0">
              <a:solidFill>
                <a:srgbClr val="11251D"/>
              </a:solidFill>
              <a:latin typeface="Georgia"/>
              <a:ea typeface="Georgia"/>
              <a:cs typeface="Georgia"/>
            </a:endParaRPr>
          </a:p>
        </p:txBody>
      </p:sp>
      <p:sp>
        <p:nvSpPr>
          <p:cNvPr id="80" name="rule">
            <a:extLst>
              <a:ext uri="{FF2B5EF4-FFF2-40B4-BE49-F238E27FC236}">
                <a16:creationId xmlns:a16="http://schemas.microsoft.com/office/drawing/2014/main" id="{C0E6CA0E-6B98-5A9B-AD70-A6FA4F3D333F}"/>
              </a:ext>
            </a:extLst>
          </p:cNvPr>
          <p:cNvSpPr>
            <a:spLocks noGrp="1"/>
          </p:cNvSpPr>
          <p:nvPr/>
        </p:nvSpPr>
        <p:spPr>
          <a:xfrm flipV="1">
            <a:off x="4381370" y="3988092"/>
            <a:ext cx="3570146" cy="9144"/>
          </a:xfrm>
          <a:prstGeom prst="rect">
            <a:avLst/>
          </a:prstGeom>
          <a:solidFill>
            <a:schemeClr val="tx1"/>
          </a:solidFill>
          <a:ln w="0">
            <a:noFill/>
            <a:prstDash val="solid"/>
          </a:ln>
        </p:spPr>
        <p:txBody>
          <a:bodyPr/>
          <a:lstStyle/>
          <a:p>
            <a:endParaRPr/>
          </a:p>
        </p:txBody>
      </p:sp>
      <p:sp>
        <p:nvSpPr>
          <p:cNvPr id="88" name="rule">
            <a:extLst>
              <a:ext uri="{FF2B5EF4-FFF2-40B4-BE49-F238E27FC236}">
                <a16:creationId xmlns:a16="http://schemas.microsoft.com/office/drawing/2014/main" id="{16BDFCC4-8499-0484-F711-A111D439E184}"/>
              </a:ext>
            </a:extLst>
          </p:cNvPr>
          <p:cNvSpPr>
            <a:spLocks noGrp="1"/>
          </p:cNvSpPr>
          <p:nvPr/>
        </p:nvSpPr>
        <p:spPr>
          <a:xfrm flipV="1">
            <a:off x="8131700" y="4003358"/>
            <a:ext cx="3570146" cy="9144"/>
          </a:xfrm>
          <a:prstGeom prst="rect">
            <a:avLst/>
          </a:prstGeom>
          <a:solidFill>
            <a:schemeClr val="tx1"/>
          </a:solidFill>
          <a:ln w="0">
            <a:noFill/>
            <a:prstDash val="solid"/>
          </a:ln>
        </p:spPr>
        <p:txBody>
          <a:bodyPr/>
          <a:lstStyle/>
          <a:p>
            <a:endParaRPr/>
          </a:p>
        </p:txBody>
      </p:sp>
      <p:sp>
        <p:nvSpPr>
          <p:cNvPr id="90" name="rule">
            <a:extLst>
              <a:ext uri="{FF2B5EF4-FFF2-40B4-BE49-F238E27FC236}">
                <a16:creationId xmlns:a16="http://schemas.microsoft.com/office/drawing/2014/main" id="{14068943-9AC5-4813-84C9-B41DF41A70E9}"/>
              </a:ext>
            </a:extLst>
          </p:cNvPr>
          <p:cNvSpPr>
            <a:spLocks noGrp="1"/>
          </p:cNvSpPr>
          <p:nvPr/>
        </p:nvSpPr>
        <p:spPr>
          <a:xfrm flipV="1">
            <a:off x="636347" y="3983520"/>
            <a:ext cx="3570146" cy="9144"/>
          </a:xfrm>
          <a:prstGeom prst="rect">
            <a:avLst/>
          </a:prstGeom>
          <a:solidFill>
            <a:schemeClr val="tx1"/>
          </a:solidFill>
          <a:ln w="0">
            <a:noFill/>
            <a:prstDash val="solid"/>
          </a:ln>
        </p:spPr>
        <p:txBody>
          <a:bodyPr/>
          <a:lstStyle/>
          <a:p>
            <a:endParaRPr/>
          </a:p>
        </p:txBody>
      </p:sp>
    </p:spTree>
    <p:extLst>
      <p:ext uri="{BB962C8B-B14F-4D97-AF65-F5344CB8AC3E}">
        <p14:creationId xmlns:p14="http://schemas.microsoft.com/office/powerpoint/2010/main" val="29639439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7F4ED"/>
        </a:solidFill>
        <a:effectLst/>
      </p:bgPr>
    </p:bg>
    <p:spTree>
      <p:nvGrpSpPr>
        <p:cNvPr id="1" name=""/>
        <p:cNvGrpSpPr/>
        <p:nvPr/>
      </p:nvGrpSpPr>
      <p:grpSpPr>
        <a:xfrm>
          <a:off x="0" y="0"/>
          <a:ext cx="0" cy="0"/>
          <a:chOff x="0" y="0"/>
          <a:chExt cx="0" cy="0"/>
        </a:xfrm>
      </p:grpSpPr>
      <p:sp>
        <p:nvSpPr>
          <p:cNvPr id="11" name="eyebrow">
            <a:extLst>
              <a:ext uri="{FF2B5EF4-FFF2-40B4-BE49-F238E27FC236}">
                <a16:creationId xmlns:a16="http://schemas.microsoft.com/office/drawing/2014/main" id="{56055B4D-7E6C-294B-67B5-079502A65A3F}"/>
              </a:ext>
            </a:extLst>
          </p:cNvPr>
          <p:cNvSpPr>
            <a:spLocks noGrp="1"/>
          </p:cNvSpPr>
          <p:nvPr/>
        </p:nvSpPr>
        <p:spPr>
          <a:xfrm>
            <a:off x="742950" y="552450"/>
            <a:ext cx="6667500" cy="247650"/>
          </a:xfrm>
          <a:prstGeom prst="rect">
            <a:avLst/>
          </a:prstGeom>
          <a:noFill/>
          <a:ln w="0">
            <a:noFill/>
            <a:prstDash val="solid"/>
          </a:ln>
        </p:spPr>
        <p:txBody>
          <a:bodyPr anchor="t"/>
          <a:lstStyle/>
          <a:p>
            <a:r>
              <a:rPr sz="1200" b="1" i="0">
                <a:solidFill>
                  <a:srgbClr val="1C6A49"/>
                </a:solidFill>
                <a:latin typeface="Aptos"/>
                <a:ea typeface="Aptos"/>
                <a:cs typeface="Aptos"/>
              </a:rPr>
              <a:t>ASSISTANCE ≠ AUTHORITY</a:t>
            </a:r>
          </a:p>
        </p:txBody>
      </p:sp>
      <p:sp>
        <p:nvSpPr>
          <p:cNvPr id="2" name="slide-title">
            <a:extLst>
              <a:ext uri="{FF2B5EF4-FFF2-40B4-BE49-F238E27FC236}">
                <a16:creationId xmlns:a16="http://schemas.microsoft.com/office/drawing/2014/main" id="{B903B671-F8D8-F1D0-D7C9-B2851EB06C9C}"/>
              </a:ext>
            </a:extLst>
          </p:cNvPr>
          <p:cNvSpPr>
            <a:spLocks noGrp="1"/>
          </p:cNvSpPr>
          <p:nvPr/>
        </p:nvSpPr>
        <p:spPr>
          <a:xfrm>
            <a:off x="742950" y="1047750"/>
            <a:ext cx="11005354" cy="742950"/>
          </a:xfrm>
          <a:prstGeom prst="rect">
            <a:avLst/>
          </a:prstGeom>
          <a:noFill/>
          <a:ln w="0">
            <a:noFill/>
            <a:prstDash val="solid"/>
          </a:ln>
        </p:spPr>
        <p:txBody>
          <a:bodyPr anchor="t"/>
          <a:lstStyle/>
          <a:p>
            <a:r>
              <a:rPr sz="3200" b="1">
                <a:solidFill>
                  <a:srgbClr val="11251D"/>
                </a:solidFill>
                <a:latin typeface="Georgia"/>
                <a:ea typeface="Georgia"/>
                <a:cs typeface="Georgia"/>
              </a:rPr>
              <a:t>Define what AI must not decide.</a:t>
            </a:r>
          </a:p>
        </p:txBody>
      </p:sp>
      <p:sp>
        <p:nvSpPr>
          <p:cNvPr id="5" name="explanation">
            <a:extLst>
              <a:ext uri="{FF2B5EF4-FFF2-40B4-BE49-F238E27FC236}">
                <a16:creationId xmlns:a16="http://schemas.microsoft.com/office/drawing/2014/main" id="{6C49B771-DA3D-FF63-07BB-34D398E0F007}"/>
              </a:ext>
            </a:extLst>
          </p:cNvPr>
          <p:cNvSpPr>
            <a:spLocks noGrp="1"/>
          </p:cNvSpPr>
          <p:nvPr/>
        </p:nvSpPr>
        <p:spPr>
          <a:xfrm>
            <a:off x="742950" y="5969793"/>
            <a:ext cx="10060329" cy="395287"/>
          </a:xfrm>
          <a:prstGeom prst="rect">
            <a:avLst/>
          </a:prstGeom>
          <a:noFill/>
          <a:ln w="0">
            <a:noFill/>
            <a:prstDash val="solid"/>
          </a:ln>
        </p:spPr>
        <p:txBody>
          <a:bodyPr anchor="t"/>
          <a:lstStyle/>
          <a:p>
            <a:pPr algn="l">
              <a:buNone/>
            </a:pPr>
            <a:r>
              <a:rPr sz="1875" b="0" i="0">
                <a:solidFill>
                  <a:srgbClr val="333333"/>
                </a:solidFill>
                <a:latin typeface="Aptos"/>
                <a:ea typeface="Aptos"/>
                <a:cs typeface="Aptos"/>
              </a:rPr>
              <a:t>Boundaries must name consequential actions.</a:t>
            </a:r>
          </a:p>
        </p:txBody>
      </p:sp>
      <p:sp>
        <p:nvSpPr>
          <p:cNvPr id="9" name="brand">
            <a:extLst>
              <a:ext uri="{FF2B5EF4-FFF2-40B4-BE49-F238E27FC236}">
                <a16:creationId xmlns:a16="http://schemas.microsoft.com/office/drawing/2014/main" id="{A995F464-7A24-3164-89CF-8429F86519E8}"/>
              </a:ext>
            </a:extLst>
          </p:cNvPr>
          <p:cNvSpPr>
            <a:spLocks noGrp="1"/>
          </p:cNvSpPr>
          <p:nvPr/>
        </p:nvSpPr>
        <p:spPr>
          <a:xfrm>
            <a:off x="742950" y="6372225"/>
            <a:ext cx="1143000" cy="209550"/>
          </a:xfrm>
          <a:prstGeom prst="rect">
            <a:avLst/>
          </a:prstGeom>
          <a:noFill/>
          <a:ln w="0">
            <a:noFill/>
            <a:prstDash val="solid"/>
          </a:ln>
        </p:spPr>
        <p:txBody>
          <a:bodyPr anchor="t"/>
          <a:lstStyle/>
          <a:p>
            <a:pPr algn="l">
              <a:buNone/>
            </a:pPr>
            <a:r>
              <a:rPr sz="1125" b="1" i="0">
                <a:solidFill>
                  <a:srgbClr val="11251D"/>
                </a:solidFill>
                <a:latin typeface="Aptos"/>
                <a:ea typeface="Aptos"/>
                <a:cs typeface="Aptos"/>
              </a:rPr>
              <a:t>BIZ AI</a:t>
            </a:r>
          </a:p>
        </p:txBody>
      </p:sp>
      <p:sp>
        <p:nvSpPr>
          <p:cNvPr id="10" name="page">
            <a:extLst>
              <a:ext uri="{FF2B5EF4-FFF2-40B4-BE49-F238E27FC236}">
                <a16:creationId xmlns:a16="http://schemas.microsoft.com/office/drawing/2014/main" id="{C9F60F43-957C-DE38-3DF5-E0A9551A992D}"/>
              </a:ext>
            </a:extLst>
          </p:cNvPr>
          <p:cNvSpPr>
            <a:spLocks noGrp="1"/>
          </p:cNvSpPr>
          <p:nvPr/>
        </p:nvSpPr>
        <p:spPr>
          <a:xfrm>
            <a:off x="11049000" y="6372225"/>
            <a:ext cx="381000" cy="209550"/>
          </a:xfrm>
          <a:prstGeom prst="rect">
            <a:avLst/>
          </a:prstGeom>
          <a:noFill/>
          <a:ln w="0">
            <a:noFill/>
            <a:prstDash val="solid"/>
          </a:ln>
        </p:spPr>
        <p:txBody>
          <a:bodyPr anchor="t"/>
          <a:lstStyle/>
          <a:p>
            <a:pPr algn="r">
              <a:buNone/>
            </a:pPr>
            <a:r>
              <a:rPr sz="1050" b="1">
                <a:solidFill>
                  <a:srgbClr val="5E6B65"/>
                </a:solidFill>
                <a:latin typeface="Aptos"/>
                <a:ea typeface="Aptos"/>
                <a:cs typeface="Aptos"/>
              </a:rPr>
              <a:t>13</a:t>
            </a:r>
            <a:endParaRPr sz="1050" b="1" i="0">
              <a:solidFill>
                <a:srgbClr val="5E6B65"/>
              </a:solidFill>
              <a:latin typeface="Aptos"/>
              <a:ea typeface="Aptos"/>
              <a:cs typeface="Aptos"/>
            </a:endParaRPr>
          </a:p>
        </p:txBody>
      </p:sp>
      <p:sp>
        <p:nvSpPr>
          <p:cNvPr id="12" name="explanation">
            <a:extLst>
              <a:ext uri="{FF2B5EF4-FFF2-40B4-BE49-F238E27FC236}">
                <a16:creationId xmlns:a16="http://schemas.microsoft.com/office/drawing/2014/main" id="{51E6FCB6-3DB3-CCDD-466F-19BF628905B0}"/>
              </a:ext>
            </a:extLst>
          </p:cNvPr>
          <p:cNvSpPr>
            <a:spLocks noGrp="1"/>
          </p:cNvSpPr>
          <p:nvPr/>
        </p:nvSpPr>
        <p:spPr>
          <a:xfrm>
            <a:off x="781050" y="1690838"/>
            <a:ext cx="10828358" cy="522187"/>
          </a:xfrm>
          <a:prstGeom prst="rect">
            <a:avLst/>
          </a:prstGeom>
          <a:noFill/>
          <a:ln w="0">
            <a:noFill/>
            <a:prstDash val="solid"/>
          </a:ln>
        </p:spPr>
        <p:txBody>
          <a:bodyPr anchor="t"/>
          <a:lstStyle/>
          <a:p>
            <a:pPr algn="l">
              <a:buNone/>
            </a:pPr>
            <a:r>
              <a:rPr sz="1875" b="0" i="0">
                <a:solidFill>
                  <a:srgbClr val="333333"/>
                </a:solidFill>
                <a:latin typeface="Aptos"/>
                <a:ea typeface="Aptos"/>
                <a:cs typeface="Aptos"/>
              </a:rPr>
              <a:t>A person verifies, authorizes and acts.</a:t>
            </a:r>
          </a:p>
        </p:txBody>
      </p:sp>
      <p:sp>
        <p:nvSpPr>
          <p:cNvPr id="35" name="rule">
            <a:extLst>
              <a:ext uri="{FF2B5EF4-FFF2-40B4-BE49-F238E27FC236}">
                <a16:creationId xmlns:a16="http://schemas.microsoft.com/office/drawing/2014/main" id="{19A2E74C-7A3E-B5AB-9FD3-D93266C7CF97}"/>
              </a:ext>
            </a:extLst>
          </p:cNvPr>
          <p:cNvSpPr>
            <a:spLocks noGrp="1"/>
          </p:cNvSpPr>
          <p:nvPr/>
        </p:nvSpPr>
        <p:spPr>
          <a:xfrm>
            <a:off x="1036433" y="2522166"/>
            <a:ext cx="2139926" cy="27337"/>
          </a:xfrm>
          <a:prstGeom prst="rect">
            <a:avLst/>
          </a:prstGeom>
          <a:solidFill>
            <a:srgbClr val="1C6A49"/>
          </a:solidFill>
          <a:ln w="0">
            <a:noFill/>
            <a:prstDash val="solid"/>
          </a:ln>
        </p:spPr>
        <p:txBody>
          <a:bodyPr/>
          <a:lstStyle/>
          <a:p>
            <a:endParaRPr/>
          </a:p>
        </p:txBody>
      </p:sp>
      <p:graphicFrame>
        <p:nvGraphicFramePr>
          <p:cNvPr id="101" name="Table 41"/>
          <p:cNvGraphicFramePr/>
          <p:nvPr/>
        </p:nvGraphicFramePr>
        <p:xfrm>
          <a:off x="636347" y="2207842"/>
          <a:ext cx="3570147" cy="2752725"/>
        </p:xfrm>
        <a:graphic>
          <a:graphicData uri="http://schemas.openxmlformats.org/drawingml/2006/table">
            <a:tbl>
              <a:tblPr firstRow="1" bandRow="1">
                <a:tableStyleId>{5C22544A-7EE6-4342-B048-85BDC9FD1C3A}</a:tableStyleId>
              </a:tblPr>
              <a:tblGrid>
                <a:gridCol w="3570147">
                  <a:extLst>
                    <a:ext uri="{9D8B030D-6E8A-4147-A177-3AD203B41FA5}">
                      <a16:colId xmlns:a16="http://schemas.microsoft.com/office/drawing/2014/main" val="20000"/>
                    </a:ext>
                  </a:extLst>
                </a:gridCol>
              </a:tblGrid>
              <a:tr h="1758623">
                <a:tc>
                  <a:txBody>
                    <a:bodyPr/>
                    <a:lstStyle/>
                    <a:p>
                      <a:endParaRPr/>
                    </a:p>
                  </a:txBody>
                  <a:tcPr>
                    <a:solidFill>
                      <a:schemeClr val="bg1"/>
                    </a:solidFill>
                  </a:tcPr>
                </a:tc>
                <a:extLst>
                  <a:ext uri="{0D108BD9-81ED-4DB2-BD59-A6C34878D82A}">
                    <a16:rowId xmlns:a16="http://schemas.microsoft.com/office/drawing/2014/main" val="10000"/>
                  </a:ext>
                </a:extLst>
              </a:tr>
              <a:tr h="994102">
                <a:tc>
                  <a:txBody>
                    <a:bodyPr/>
                    <a:lstStyle/>
                    <a:p>
                      <a:endParaRPr>
                        <a:solidFill>
                          <a:schemeClr val="bg2"/>
                        </a:solidFill>
                      </a:endParaRPr>
                    </a:p>
                  </a:txBody>
                  <a:tcPr>
                    <a:solidFill>
                      <a:srgbClr val="D9F2E5"/>
                    </a:solidFill>
                  </a:tcPr>
                </a:tc>
                <a:extLst>
                  <a:ext uri="{0D108BD9-81ED-4DB2-BD59-A6C34878D82A}">
                    <a16:rowId xmlns:a16="http://schemas.microsoft.com/office/drawing/2014/main" val="10001"/>
                  </a:ext>
                </a:extLst>
              </a:tr>
            </a:tbl>
          </a:graphicData>
        </a:graphic>
      </p:graphicFrame>
      <p:sp>
        <p:nvSpPr>
          <p:cNvPr id="19" name="question-label">
            <a:extLst>
              <a:ext uri="{FF2B5EF4-FFF2-40B4-BE49-F238E27FC236}">
                <a16:creationId xmlns:a16="http://schemas.microsoft.com/office/drawing/2014/main" id="{77FFF5C5-5D7D-6663-47CA-101375F4AA54}"/>
              </a:ext>
            </a:extLst>
          </p:cNvPr>
          <p:cNvSpPr>
            <a:spLocks noGrp="1"/>
          </p:cNvSpPr>
          <p:nvPr/>
        </p:nvSpPr>
        <p:spPr>
          <a:xfrm>
            <a:off x="821220" y="2337272"/>
            <a:ext cx="3200400" cy="247650"/>
          </a:xfrm>
          <a:prstGeom prst="rect">
            <a:avLst/>
          </a:prstGeom>
          <a:noFill/>
          <a:ln w="0">
            <a:noFill/>
            <a:prstDash val="solid"/>
          </a:ln>
        </p:spPr>
        <p:txBody>
          <a:bodyPr anchor="t"/>
          <a:lstStyle/>
          <a:p>
            <a:pPr algn="l">
              <a:buNone/>
            </a:pPr>
            <a:r>
              <a:rPr sz="1275" b="1" i="0">
                <a:solidFill>
                  <a:srgbClr val="1C6A49"/>
                </a:solidFill>
                <a:latin typeface="Aptos"/>
                <a:ea typeface="Aptos"/>
                <a:cs typeface="Aptos"/>
              </a:rPr>
              <a:t>AI MAY ORGANIZE</a:t>
            </a:r>
          </a:p>
        </p:txBody>
      </p:sp>
      <p:sp>
        <p:nvSpPr>
          <p:cNvPr id="17" name="question">
            <a:extLst>
              <a:ext uri="{FF2B5EF4-FFF2-40B4-BE49-F238E27FC236}">
                <a16:creationId xmlns:a16="http://schemas.microsoft.com/office/drawing/2014/main" id="{AECAFC07-C83F-9AEF-7D97-C44673166D87}"/>
              </a:ext>
            </a:extLst>
          </p:cNvPr>
          <p:cNvSpPr>
            <a:spLocks noGrp="1"/>
          </p:cNvSpPr>
          <p:nvPr/>
        </p:nvSpPr>
        <p:spPr>
          <a:xfrm>
            <a:off x="821220" y="2714352"/>
            <a:ext cx="3048000" cy="1238250"/>
          </a:xfrm>
          <a:prstGeom prst="rect">
            <a:avLst/>
          </a:prstGeom>
          <a:noFill/>
          <a:ln w="0">
            <a:noFill/>
            <a:prstDash val="solid"/>
          </a:ln>
        </p:spPr>
        <p:txBody>
          <a:bodyPr anchor="t"/>
          <a:lstStyle/>
          <a:p>
            <a:pPr algn="l">
              <a:buNone/>
            </a:pPr>
            <a:r>
              <a:rPr sz="2000" b="1">
                <a:solidFill>
                  <a:srgbClr val="11251D"/>
                </a:solidFill>
                <a:latin typeface="Georgia"/>
                <a:ea typeface="Georgia"/>
                <a:cs typeface="Georgia"/>
              </a:rPr>
              <a:t>Group records by issue</a:t>
            </a:r>
            <a:endParaRPr sz="2000" b="1" i="0">
              <a:solidFill>
                <a:srgbClr val="11251D"/>
              </a:solidFill>
              <a:latin typeface="Georgia"/>
              <a:ea typeface="Georgia"/>
              <a:cs typeface="Georgia"/>
            </a:endParaRPr>
          </a:p>
        </p:txBody>
      </p:sp>
      <p:sp>
        <p:nvSpPr>
          <p:cNvPr id="46" name="rule">
            <a:extLst>
              <a:ext uri="{FF2B5EF4-FFF2-40B4-BE49-F238E27FC236}">
                <a16:creationId xmlns:a16="http://schemas.microsoft.com/office/drawing/2014/main" id="{74D954D8-3F17-CAAD-5C56-7FB24951D23B}"/>
              </a:ext>
            </a:extLst>
          </p:cNvPr>
          <p:cNvSpPr>
            <a:spLocks noGrp="1"/>
          </p:cNvSpPr>
          <p:nvPr/>
        </p:nvSpPr>
        <p:spPr>
          <a:xfrm>
            <a:off x="4781455" y="2526325"/>
            <a:ext cx="2139926" cy="27337"/>
          </a:xfrm>
          <a:prstGeom prst="rect">
            <a:avLst/>
          </a:prstGeom>
          <a:solidFill>
            <a:srgbClr val="1C6A49"/>
          </a:solidFill>
          <a:ln w="0">
            <a:noFill/>
            <a:prstDash val="solid"/>
          </a:ln>
        </p:spPr>
        <p:txBody>
          <a:bodyPr/>
          <a:lstStyle/>
          <a:p>
            <a:endParaRPr/>
          </a:p>
        </p:txBody>
      </p:sp>
      <p:graphicFrame>
        <p:nvGraphicFramePr>
          <p:cNvPr id="105" name="Table 47"/>
          <p:cNvGraphicFramePr/>
          <p:nvPr/>
        </p:nvGraphicFramePr>
        <p:xfrm>
          <a:off x="4381369" y="2212001"/>
          <a:ext cx="3570147" cy="2752725"/>
        </p:xfrm>
        <a:graphic>
          <a:graphicData uri="http://schemas.openxmlformats.org/drawingml/2006/table">
            <a:tbl>
              <a:tblPr firstRow="1" bandRow="1">
                <a:tableStyleId>{5C22544A-7EE6-4342-B048-85BDC9FD1C3A}</a:tableStyleId>
              </a:tblPr>
              <a:tblGrid>
                <a:gridCol w="3570147">
                  <a:extLst>
                    <a:ext uri="{9D8B030D-6E8A-4147-A177-3AD203B41FA5}">
                      <a16:colId xmlns:a16="http://schemas.microsoft.com/office/drawing/2014/main" val="20000"/>
                    </a:ext>
                  </a:extLst>
                </a:gridCol>
              </a:tblGrid>
              <a:tr h="1758623">
                <a:tc>
                  <a:txBody>
                    <a:bodyPr/>
                    <a:lstStyle/>
                    <a:p>
                      <a:endParaRPr/>
                    </a:p>
                  </a:txBody>
                  <a:tcPr>
                    <a:solidFill>
                      <a:schemeClr val="bg1"/>
                    </a:solidFill>
                  </a:tcPr>
                </a:tc>
                <a:extLst>
                  <a:ext uri="{0D108BD9-81ED-4DB2-BD59-A6C34878D82A}">
                    <a16:rowId xmlns:a16="http://schemas.microsoft.com/office/drawing/2014/main" val="10000"/>
                  </a:ext>
                </a:extLst>
              </a:tr>
              <a:tr h="994102">
                <a:tc>
                  <a:txBody>
                    <a:bodyPr/>
                    <a:lstStyle/>
                    <a:p>
                      <a:endParaRPr>
                        <a:solidFill>
                          <a:schemeClr val="bg2"/>
                        </a:solidFill>
                      </a:endParaRPr>
                    </a:p>
                  </a:txBody>
                  <a:tcPr>
                    <a:solidFill>
                      <a:srgbClr val="D9F2E5"/>
                    </a:solidFill>
                  </a:tcPr>
                </a:tc>
                <a:extLst>
                  <a:ext uri="{0D108BD9-81ED-4DB2-BD59-A6C34878D82A}">
                    <a16:rowId xmlns:a16="http://schemas.microsoft.com/office/drawing/2014/main" val="10001"/>
                  </a:ext>
                </a:extLst>
              </a:tr>
            </a:tbl>
          </a:graphicData>
        </a:graphic>
      </p:graphicFrame>
      <p:sp>
        <p:nvSpPr>
          <p:cNvPr id="50" name="question-label">
            <a:extLst>
              <a:ext uri="{FF2B5EF4-FFF2-40B4-BE49-F238E27FC236}">
                <a16:creationId xmlns:a16="http://schemas.microsoft.com/office/drawing/2014/main" id="{56E58DB2-D5FE-F1F1-937A-2BDBF0181CCF}"/>
              </a:ext>
            </a:extLst>
          </p:cNvPr>
          <p:cNvSpPr>
            <a:spLocks noGrp="1"/>
          </p:cNvSpPr>
          <p:nvPr/>
        </p:nvSpPr>
        <p:spPr>
          <a:xfrm>
            <a:off x="4566242" y="2341431"/>
            <a:ext cx="3200400" cy="247650"/>
          </a:xfrm>
          <a:prstGeom prst="rect">
            <a:avLst/>
          </a:prstGeom>
          <a:noFill/>
          <a:ln w="0">
            <a:noFill/>
            <a:prstDash val="solid"/>
          </a:ln>
        </p:spPr>
        <p:txBody>
          <a:bodyPr anchor="t"/>
          <a:lstStyle/>
          <a:p>
            <a:pPr algn="l">
              <a:buNone/>
            </a:pPr>
            <a:r>
              <a:rPr sz="1275" b="1">
                <a:solidFill>
                  <a:srgbClr val="1C6A49"/>
                </a:solidFill>
                <a:latin typeface="Aptos"/>
                <a:ea typeface="Aptos"/>
                <a:cs typeface="Aptos"/>
              </a:rPr>
              <a:t>AI MAY SUGGEST</a:t>
            </a:r>
            <a:endParaRPr sz="1275" b="1" i="0">
              <a:solidFill>
                <a:srgbClr val="1C6A49"/>
              </a:solidFill>
              <a:latin typeface="Aptos"/>
              <a:ea typeface="Aptos"/>
              <a:cs typeface="Aptos"/>
            </a:endParaRPr>
          </a:p>
        </p:txBody>
      </p:sp>
      <p:sp>
        <p:nvSpPr>
          <p:cNvPr id="52" name="question">
            <a:extLst>
              <a:ext uri="{FF2B5EF4-FFF2-40B4-BE49-F238E27FC236}">
                <a16:creationId xmlns:a16="http://schemas.microsoft.com/office/drawing/2014/main" id="{D4E0D4F3-8C7A-63BA-0140-CC333DF1A867}"/>
              </a:ext>
            </a:extLst>
          </p:cNvPr>
          <p:cNvSpPr>
            <a:spLocks noGrp="1"/>
          </p:cNvSpPr>
          <p:nvPr/>
        </p:nvSpPr>
        <p:spPr>
          <a:xfrm>
            <a:off x="4566242" y="2718511"/>
            <a:ext cx="3048000" cy="1238250"/>
          </a:xfrm>
          <a:prstGeom prst="rect">
            <a:avLst/>
          </a:prstGeom>
          <a:noFill/>
          <a:ln w="0">
            <a:noFill/>
            <a:prstDash val="solid"/>
          </a:ln>
        </p:spPr>
        <p:txBody>
          <a:bodyPr anchor="t"/>
          <a:lstStyle/>
          <a:p>
            <a:pPr algn="l">
              <a:buNone/>
            </a:pPr>
            <a:r>
              <a:rPr sz="2000" b="1" i="0">
                <a:solidFill>
                  <a:srgbClr val="11251D"/>
                </a:solidFill>
                <a:latin typeface="Georgia"/>
                <a:ea typeface="Georgia"/>
                <a:cs typeface="Georgia"/>
              </a:rPr>
              <a:t>Flag a possible open action</a:t>
            </a:r>
          </a:p>
        </p:txBody>
      </p:sp>
      <p:sp>
        <p:nvSpPr>
          <p:cNvPr id="54" name="rule">
            <a:extLst>
              <a:ext uri="{FF2B5EF4-FFF2-40B4-BE49-F238E27FC236}">
                <a16:creationId xmlns:a16="http://schemas.microsoft.com/office/drawing/2014/main" id="{813059D2-2363-7D9C-CFB4-692E63FB1EE3}"/>
              </a:ext>
            </a:extLst>
          </p:cNvPr>
          <p:cNvSpPr>
            <a:spLocks noGrp="1"/>
          </p:cNvSpPr>
          <p:nvPr/>
        </p:nvSpPr>
        <p:spPr>
          <a:xfrm>
            <a:off x="4566242" y="3422914"/>
            <a:ext cx="2139926" cy="27337"/>
          </a:xfrm>
          <a:prstGeom prst="rect">
            <a:avLst/>
          </a:prstGeom>
          <a:solidFill>
            <a:srgbClr val="1C6A49"/>
          </a:solidFill>
          <a:ln w="0">
            <a:noFill/>
            <a:prstDash val="solid"/>
          </a:ln>
        </p:spPr>
        <p:txBody>
          <a:bodyPr/>
          <a:lstStyle/>
          <a:p>
            <a:endParaRPr/>
          </a:p>
        </p:txBody>
      </p:sp>
      <p:sp>
        <p:nvSpPr>
          <p:cNvPr id="56" name="rule">
            <a:extLst>
              <a:ext uri="{FF2B5EF4-FFF2-40B4-BE49-F238E27FC236}">
                <a16:creationId xmlns:a16="http://schemas.microsoft.com/office/drawing/2014/main" id="{005C60B0-7AC1-D3D4-F3CB-4DD3ADE06B03}"/>
              </a:ext>
            </a:extLst>
          </p:cNvPr>
          <p:cNvSpPr>
            <a:spLocks noGrp="1"/>
          </p:cNvSpPr>
          <p:nvPr/>
        </p:nvSpPr>
        <p:spPr>
          <a:xfrm>
            <a:off x="8531785" y="2516348"/>
            <a:ext cx="2139926" cy="27337"/>
          </a:xfrm>
          <a:prstGeom prst="rect">
            <a:avLst/>
          </a:prstGeom>
          <a:solidFill>
            <a:srgbClr val="1C6A49"/>
          </a:solidFill>
          <a:ln w="0">
            <a:noFill/>
            <a:prstDash val="solid"/>
          </a:ln>
        </p:spPr>
        <p:txBody>
          <a:bodyPr/>
          <a:lstStyle/>
          <a:p>
            <a:endParaRPr/>
          </a:p>
        </p:txBody>
      </p:sp>
      <p:graphicFrame>
        <p:nvGraphicFramePr>
          <p:cNvPr id="110" name="Table 57"/>
          <p:cNvGraphicFramePr/>
          <p:nvPr/>
        </p:nvGraphicFramePr>
        <p:xfrm>
          <a:off x="8131699" y="2202024"/>
          <a:ext cx="3570147" cy="2752725"/>
        </p:xfrm>
        <a:graphic>
          <a:graphicData uri="http://schemas.openxmlformats.org/drawingml/2006/table">
            <a:tbl>
              <a:tblPr firstRow="1" bandRow="1">
                <a:tableStyleId>{5C22544A-7EE6-4342-B048-85BDC9FD1C3A}</a:tableStyleId>
              </a:tblPr>
              <a:tblGrid>
                <a:gridCol w="3570147">
                  <a:extLst>
                    <a:ext uri="{9D8B030D-6E8A-4147-A177-3AD203B41FA5}">
                      <a16:colId xmlns:a16="http://schemas.microsoft.com/office/drawing/2014/main" val="20000"/>
                    </a:ext>
                  </a:extLst>
                </a:gridCol>
              </a:tblGrid>
              <a:tr h="1758623">
                <a:tc>
                  <a:txBody>
                    <a:bodyPr/>
                    <a:lstStyle/>
                    <a:p>
                      <a:endParaRPr/>
                    </a:p>
                  </a:txBody>
                  <a:tcPr>
                    <a:solidFill>
                      <a:srgbClr val="D9F2E5"/>
                    </a:solidFill>
                  </a:tcPr>
                </a:tc>
                <a:extLst>
                  <a:ext uri="{0D108BD9-81ED-4DB2-BD59-A6C34878D82A}">
                    <a16:rowId xmlns:a16="http://schemas.microsoft.com/office/drawing/2014/main" val="10000"/>
                  </a:ext>
                </a:extLst>
              </a:tr>
              <a:tr h="994102">
                <a:tc>
                  <a:txBody>
                    <a:bodyPr/>
                    <a:lstStyle/>
                    <a:p>
                      <a:endParaRPr>
                        <a:solidFill>
                          <a:schemeClr val="bg2"/>
                        </a:solidFill>
                      </a:endParaRPr>
                    </a:p>
                  </a:txBody>
                  <a:tcPr>
                    <a:solidFill>
                      <a:srgbClr val="D9F2E5"/>
                    </a:solidFill>
                  </a:tcPr>
                </a:tc>
                <a:extLst>
                  <a:ext uri="{0D108BD9-81ED-4DB2-BD59-A6C34878D82A}">
                    <a16:rowId xmlns:a16="http://schemas.microsoft.com/office/drawing/2014/main" val="10001"/>
                  </a:ext>
                </a:extLst>
              </a:tr>
            </a:tbl>
          </a:graphicData>
        </a:graphic>
      </p:graphicFrame>
      <p:sp>
        <p:nvSpPr>
          <p:cNvPr id="60" name="question-label">
            <a:extLst>
              <a:ext uri="{FF2B5EF4-FFF2-40B4-BE49-F238E27FC236}">
                <a16:creationId xmlns:a16="http://schemas.microsoft.com/office/drawing/2014/main" id="{B276F999-D40C-1074-AAD4-AAF3D82AA15D}"/>
              </a:ext>
            </a:extLst>
          </p:cNvPr>
          <p:cNvSpPr>
            <a:spLocks noGrp="1"/>
          </p:cNvSpPr>
          <p:nvPr/>
        </p:nvSpPr>
        <p:spPr>
          <a:xfrm>
            <a:off x="8316572" y="2331454"/>
            <a:ext cx="3200400" cy="247650"/>
          </a:xfrm>
          <a:prstGeom prst="rect">
            <a:avLst/>
          </a:prstGeom>
          <a:noFill/>
          <a:ln w="0">
            <a:noFill/>
            <a:prstDash val="solid"/>
          </a:ln>
        </p:spPr>
        <p:txBody>
          <a:bodyPr anchor="t"/>
          <a:lstStyle/>
          <a:p>
            <a:pPr algn="l">
              <a:buNone/>
            </a:pPr>
            <a:r>
              <a:rPr sz="1275" b="1">
                <a:solidFill>
                  <a:srgbClr val="1C6A49"/>
                </a:solidFill>
                <a:latin typeface="Aptos"/>
                <a:ea typeface="Aptos"/>
                <a:cs typeface="Aptos"/>
              </a:rPr>
              <a:t>A PERSON MUST DECIDE</a:t>
            </a:r>
            <a:endParaRPr sz="1275" b="1" i="0">
              <a:solidFill>
                <a:srgbClr val="1C6A49"/>
              </a:solidFill>
              <a:latin typeface="Aptos"/>
              <a:ea typeface="Aptos"/>
              <a:cs typeface="Aptos"/>
            </a:endParaRPr>
          </a:p>
        </p:txBody>
      </p:sp>
      <p:sp>
        <p:nvSpPr>
          <p:cNvPr id="62" name="question">
            <a:extLst>
              <a:ext uri="{FF2B5EF4-FFF2-40B4-BE49-F238E27FC236}">
                <a16:creationId xmlns:a16="http://schemas.microsoft.com/office/drawing/2014/main" id="{3ABF8865-0AE0-EC4E-354E-8BBBEAFC9BA0}"/>
              </a:ext>
            </a:extLst>
          </p:cNvPr>
          <p:cNvSpPr>
            <a:spLocks noGrp="1"/>
          </p:cNvSpPr>
          <p:nvPr/>
        </p:nvSpPr>
        <p:spPr>
          <a:xfrm>
            <a:off x="8316571" y="2708534"/>
            <a:ext cx="3239081" cy="1238250"/>
          </a:xfrm>
          <a:prstGeom prst="rect">
            <a:avLst/>
          </a:prstGeom>
          <a:noFill/>
          <a:ln w="0">
            <a:noFill/>
            <a:prstDash val="solid"/>
          </a:ln>
        </p:spPr>
        <p:txBody>
          <a:bodyPr anchor="t"/>
          <a:lstStyle/>
          <a:p>
            <a:pPr algn="l">
              <a:buNone/>
            </a:pPr>
            <a:r>
              <a:rPr sz="2000" b="1">
                <a:solidFill>
                  <a:srgbClr val="11251D"/>
                </a:solidFill>
                <a:latin typeface="Georgia"/>
                <a:ea typeface="Georgia"/>
                <a:cs typeface="Georgia"/>
              </a:rPr>
              <a:t>What is accurate—and what happens next?</a:t>
            </a:r>
            <a:endParaRPr sz="2000" b="1" i="0">
              <a:solidFill>
                <a:srgbClr val="11251D"/>
              </a:solidFill>
              <a:latin typeface="Georgia"/>
              <a:ea typeface="Georgia"/>
              <a:cs typeface="Georgia"/>
            </a:endParaRPr>
          </a:p>
        </p:txBody>
      </p:sp>
      <p:sp>
        <p:nvSpPr>
          <p:cNvPr id="64" name="rule">
            <a:extLst>
              <a:ext uri="{FF2B5EF4-FFF2-40B4-BE49-F238E27FC236}">
                <a16:creationId xmlns:a16="http://schemas.microsoft.com/office/drawing/2014/main" id="{F2B21931-5382-1E24-1700-AF5BFB03EC1A}"/>
              </a:ext>
            </a:extLst>
          </p:cNvPr>
          <p:cNvSpPr>
            <a:spLocks noGrp="1"/>
          </p:cNvSpPr>
          <p:nvPr/>
        </p:nvSpPr>
        <p:spPr>
          <a:xfrm>
            <a:off x="8316572" y="3412937"/>
            <a:ext cx="2139926" cy="27337"/>
          </a:xfrm>
          <a:prstGeom prst="rect">
            <a:avLst/>
          </a:prstGeom>
          <a:solidFill>
            <a:srgbClr val="1C6A49"/>
          </a:solidFill>
          <a:ln w="0">
            <a:noFill/>
            <a:prstDash val="solid"/>
          </a:ln>
        </p:spPr>
        <p:txBody>
          <a:bodyPr/>
          <a:lstStyle/>
          <a:p>
            <a:endParaRPr/>
          </a:p>
        </p:txBody>
      </p:sp>
      <p:sp>
        <p:nvSpPr>
          <p:cNvPr id="66" name="rule">
            <a:extLst>
              <a:ext uri="{FF2B5EF4-FFF2-40B4-BE49-F238E27FC236}">
                <a16:creationId xmlns:a16="http://schemas.microsoft.com/office/drawing/2014/main" id="{626BF6CF-AA49-D50D-B0AD-BD4388A3E4CC}"/>
              </a:ext>
            </a:extLst>
          </p:cNvPr>
          <p:cNvSpPr>
            <a:spLocks noGrp="1"/>
          </p:cNvSpPr>
          <p:nvPr/>
        </p:nvSpPr>
        <p:spPr>
          <a:xfrm>
            <a:off x="815987" y="3436582"/>
            <a:ext cx="2139926" cy="27337"/>
          </a:xfrm>
          <a:prstGeom prst="rect">
            <a:avLst/>
          </a:prstGeom>
          <a:solidFill>
            <a:srgbClr val="1C6A49"/>
          </a:solidFill>
          <a:ln w="0">
            <a:noFill/>
            <a:prstDash val="solid"/>
          </a:ln>
        </p:spPr>
        <p:txBody>
          <a:bodyPr/>
          <a:lstStyle/>
          <a:p>
            <a:endParaRPr/>
          </a:p>
        </p:txBody>
      </p:sp>
      <p:sp>
        <p:nvSpPr>
          <p:cNvPr id="37" name="explanation">
            <a:extLst>
              <a:ext uri="{FF2B5EF4-FFF2-40B4-BE49-F238E27FC236}">
                <a16:creationId xmlns:a16="http://schemas.microsoft.com/office/drawing/2014/main" id="{137F68C4-538E-0F7E-08A2-74385482446A}"/>
              </a:ext>
            </a:extLst>
          </p:cNvPr>
          <p:cNvSpPr>
            <a:spLocks noGrp="1"/>
          </p:cNvSpPr>
          <p:nvPr/>
        </p:nvSpPr>
        <p:spPr>
          <a:xfrm>
            <a:off x="821861" y="3461992"/>
            <a:ext cx="2791790" cy="395287"/>
          </a:xfrm>
          <a:prstGeom prst="rect">
            <a:avLst/>
          </a:prstGeom>
          <a:noFill/>
          <a:ln w="0">
            <a:noFill/>
            <a:prstDash val="solid"/>
          </a:ln>
        </p:spPr>
        <p:txBody>
          <a:bodyPr anchor="t"/>
          <a:lstStyle/>
          <a:p>
            <a:pPr algn="l">
              <a:buNone/>
            </a:pPr>
            <a:endParaRPr/>
          </a:p>
        </p:txBody>
      </p:sp>
      <p:sp>
        <p:nvSpPr>
          <p:cNvPr id="39" name="explanation">
            <a:extLst>
              <a:ext uri="{FF2B5EF4-FFF2-40B4-BE49-F238E27FC236}">
                <a16:creationId xmlns:a16="http://schemas.microsoft.com/office/drawing/2014/main" id="{D9799092-11E3-EC00-4D4B-05F024962F94}"/>
              </a:ext>
            </a:extLst>
          </p:cNvPr>
          <p:cNvSpPr>
            <a:spLocks noGrp="1"/>
          </p:cNvSpPr>
          <p:nvPr/>
        </p:nvSpPr>
        <p:spPr>
          <a:xfrm>
            <a:off x="4534343" y="3461992"/>
            <a:ext cx="3260082" cy="395287"/>
          </a:xfrm>
          <a:prstGeom prst="rect">
            <a:avLst/>
          </a:prstGeom>
          <a:noFill/>
          <a:ln w="0">
            <a:noFill/>
            <a:prstDash val="solid"/>
          </a:ln>
        </p:spPr>
        <p:txBody>
          <a:bodyPr anchor="t"/>
          <a:lstStyle/>
          <a:p>
            <a:pPr algn="l">
              <a:buNone/>
            </a:pPr>
            <a:endParaRPr/>
          </a:p>
        </p:txBody>
      </p:sp>
      <p:sp>
        <p:nvSpPr>
          <p:cNvPr id="41" name="explanation">
            <a:extLst>
              <a:ext uri="{FF2B5EF4-FFF2-40B4-BE49-F238E27FC236}">
                <a16:creationId xmlns:a16="http://schemas.microsoft.com/office/drawing/2014/main" id="{0479F1AB-BD91-56F5-513A-75DF8693F30D}"/>
              </a:ext>
            </a:extLst>
          </p:cNvPr>
          <p:cNvSpPr>
            <a:spLocks noGrp="1"/>
          </p:cNvSpPr>
          <p:nvPr/>
        </p:nvSpPr>
        <p:spPr>
          <a:xfrm>
            <a:off x="8289495" y="3436582"/>
            <a:ext cx="3651812" cy="395287"/>
          </a:xfrm>
          <a:prstGeom prst="rect">
            <a:avLst/>
          </a:prstGeom>
          <a:noFill/>
          <a:ln w="0">
            <a:noFill/>
            <a:prstDash val="solid"/>
          </a:ln>
        </p:spPr>
        <p:txBody>
          <a:bodyPr anchor="t"/>
          <a:lstStyle/>
          <a:p>
            <a:pPr algn="l">
              <a:buNone/>
            </a:pPr>
            <a:endParaRPr sz="1600" b="0" i="0">
              <a:solidFill>
                <a:srgbClr val="333333"/>
              </a:solidFill>
              <a:latin typeface="Aptos"/>
              <a:ea typeface="Aptos"/>
              <a:cs typeface="Aptos"/>
            </a:endParaRPr>
          </a:p>
        </p:txBody>
      </p:sp>
      <p:sp>
        <p:nvSpPr>
          <p:cNvPr id="68" name="explanation">
            <a:extLst>
              <a:ext uri="{FF2B5EF4-FFF2-40B4-BE49-F238E27FC236}">
                <a16:creationId xmlns:a16="http://schemas.microsoft.com/office/drawing/2014/main" id="{43F1DC7F-2690-244C-0FB3-5E0027DFCAB5}"/>
              </a:ext>
            </a:extLst>
          </p:cNvPr>
          <p:cNvSpPr>
            <a:spLocks noGrp="1"/>
          </p:cNvSpPr>
          <p:nvPr/>
        </p:nvSpPr>
        <p:spPr>
          <a:xfrm>
            <a:off x="794144" y="4293844"/>
            <a:ext cx="2791790" cy="395287"/>
          </a:xfrm>
          <a:prstGeom prst="rect">
            <a:avLst/>
          </a:prstGeom>
          <a:noFill/>
          <a:ln w="0">
            <a:noFill/>
            <a:prstDash val="solid"/>
          </a:ln>
        </p:spPr>
        <p:txBody>
          <a:bodyPr anchor="t"/>
          <a:lstStyle/>
          <a:p>
            <a:pPr algn="l">
              <a:buNone/>
            </a:pPr>
            <a:endParaRPr/>
          </a:p>
        </p:txBody>
      </p:sp>
      <p:sp>
        <p:nvSpPr>
          <p:cNvPr id="70" name="explanation">
            <a:extLst>
              <a:ext uri="{FF2B5EF4-FFF2-40B4-BE49-F238E27FC236}">
                <a16:creationId xmlns:a16="http://schemas.microsoft.com/office/drawing/2014/main" id="{6240FBF5-9469-EA26-2BAD-39204132AFF6}"/>
              </a:ext>
            </a:extLst>
          </p:cNvPr>
          <p:cNvSpPr>
            <a:spLocks noGrp="1"/>
          </p:cNvSpPr>
          <p:nvPr/>
        </p:nvSpPr>
        <p:spPr>
          <a:xfrm>
            <a:off x="4507267" y="4293844"/>
            <a:ext cx="3260082" cy="395287"/>
          </a:xfrm>
          <a:prstGeom prst="rect">
            <a:avLst/>
          </a:prstGeom>
          <a:noFill/>
          <a:ln w="0">
            <a:noFill/>
            <a:prstDash val="solid"/>
          </a:ln>
        </p:spPr>
        <p:txBody>
          <a:bodyPr anchor="t"/>
          <a:lstStyle/>
          <a:p>
            <a:pPr algn="l">
              <a:buNone/>
            </a:pPr>
            <a:endParaRPr/>
          </a:p>
        </p:txBody>
      </p:sp>
      <p:sp>
        <p:nvSpPr>
          <p:cNvPr id="72" name="explanation">
            <a:extLst>
              <a:ext uri="{FF2B5EF4-FFF2-40B4-BE49-F238E27FC236}">
                <a16:creationId xmlns:a16="http://schemas.microsoft.com/office/drawing/2014/main" id="{38CEE5D8-5EF1-9498-A79B-98C2E6CCF1FC}"/>
              </a:ext>
            </a:extLst>
          </p:cNvPr>
          <p:cNvSpPr>
            <a:spLocks noGrp="1"/>
          </p:cNvSpPr>
          <p:nvPr/>
        </p:nvSpPr>
        <p:spPr>
          <a:xfrm>
            <a:off x="8289495" y="4293844"/>
            <a:ext cx="3651812" cy="395287"/>
          </a:xfrm>
          <a:prstGeom prst="rect">
            <a:avLst/>
          </a:prstGeom>
          <a:noFill/>
          <a:ln w="0">
            <a:noFill/>
            <a:prstDash val="solid"/>
          </a:ln>
        </p:spPr>
        <p:txBody>
          <a:bodyPr anchor="t"/>
          <a:lstStyle/>
          <a:p>
            <a:pPr algn="l">
              <a:buNone/>
            </a:pPr>
            <a:endParaRPr/>
          </a:p>
        </p:txBody>
      </p:sp>
      <p:sp>
        <p:nvSpPr>
          <p:cNvPr id="74" name="poll-cue">
            <a:extLst>
              <a:ext uri="{FF2B5EF4-FFF2-40B4-BE49-F238E27FC236}">
                <a16:creationId xmlns:a16="http://schemas.microsoft.com/office/drawing/2014/main" id="{C1555195-BBE8-5B8C-2C19-96D75256EEE6}"/>
              </a:ext>
            </a:extLst>
          </p:cNvPr>
          <p:cNvSpPr>
            <a:spLocks noGrp="1"/>
          </p:cNvSpPr>
          <p:nvPr/>
        </p:nvSpPr>
        <p:spPr>
          <a:xfrm>
            <a:off x="636346" y="5088973"/>
            <a:ext cx="11065500" cy="798278"/>
          </a:xfrm>
          <a:prstGeom prst="roundRect">
            <a:avLst>
              <a:gd name="adj" fmla="val 1832"/>
            </a:avLst>
          </a:prstGeom>
          <a:solidFill>
            <a:srgbClr val="D9F2E5"/>
          </a:solidFill>
          <a:ln w="15875" cmpd="sng">
            <a:solidFill>
              <a:srgbClr val="1C6A49"/>
            </a:solidFill>
            <a:prstDash val="solid"/>
          </a:ln>
          <a:effectLst>
            <a:outerShdw blurRad="63500" dist="25400" dir="2700000" algn="tl" rotWithShape="0">
              <a:srgbClr val="000000">
                <a:alpha val="15000"/>
              </a:srgbClr>
            </a:outerShdw>
          </a:effectLst>
        </p:spPr>
        <p:txBody>
          <a:bodyPr/>
          <a:lstStyle/>
          <a:p>
            <a:endParaRPr/>
          </a:p>
        </p:txBody>
      </p:sp>
      <p:sp>
        <p:nvSpPr>
          <p:cNvPr id="76" name="question-label">
            <a:extLst>
              <a:ext uri="{FF2B5EF4-FFF2-40B4-BE49-F238E27FC236}">
                <a16:creationId xmlns:a16="http://schemas.microsoft.com/office/drawing/2014/main" id="{6F55A8F3-D90A-D341-BC76-60126F897B54}"/>
              </a:ext>
            </a:extLst>
          </p:cNvPr>
          <p:cNvSpPr>
            <a:spLocks noGrp="1"/>
          </p:cNvSpPr>
          <p:nvPr/>
        </p:nvSpPr>
        <p:spPr>
          <a:xfrm>
            <a:off x="821220" y="5377708"/>
            <a:ext cx="2060876" cy="215307"/>
          </a:xfrm>
          <a:prstGeom prst="rect">
            <a:avLst/>
          </a:prstGeom>
          <a:noFill/>
          <a:ln w="0">
            <a:noFill/>
            <a:prstDash val="solid"/>
          </a:ln>
        </p:spPr>
        <p:txBody>
          <a:bodyPr anchor="t"/>
          <a:lstStyle/>
          <a:p>
            <a:pPr algn="l">
              <a:buNone/>
            </a:pPr>
            <a:endParaRPr sz="1275" b="1" i="0">
              <a:solidFill>
                <a:srgbClr val="1C6A49"/>
              </a:solidFill>
              <a:latin typeface="Aptos"/>
              <a:ea typeface="Aptos"/>
              <a:cs typeface="Aptos"/>
            </a:endParaRPr>
          </a:p>
        </p:txBody>
      </p:sp>
      <p:sp>
        <p:nvSpPr>
          <p:cNvPr id="78" name="question">
            <a:extLst>
              <a:ext uri="{FF2B5EF4-FFF2-40B4-BE49-F238E27FC236}">
                <a16:creationId xmlns:a16="http://schemas.microsoft.com/office/drawing/2014/main" id="{B2D41987-2059-2C7C-8503-BEF56B882D73}"/>
              </a:ext>
            </a:extLst>
          </p:cNvPr>
          <p:cNvSpPr>
            <a:spLocks noGrp="1"/>
          </p:cNvSpPr>
          <p:nvPr/>
        </p:nvSpPr>
        <p:spPr>
          <a:xfrm>
            <a:off x="2932374" y="5305968"/>
            <a:ext cx="8281965" cy="449846"/>
          </a:xfrm>
          <a:prstGeom prst="rect">
            <a:avLst/>
          </a:prstGeom>
          <a:noFill/>
          <a:ln w="0">
            <a:noFill/>
            <a:prstDash val="solid"/>
          </a:ln>
        </p:spPr>
        <p:txBody>
          <a:bodyPr anchor="t"/>
          <a:lstStyle/>
          <a:p>
            <a:pPr algn="l">
              <a:buNone/>
            </a:pPr>
            <a:endParaRPr sz="2200" b="1" i="0">
              <a:solidFill>
                <a:srgbClr val="11251D"/>
              </a:solidFill>
              <a:latin typeface="Georgia"/>
              <a:ea typeface="Georgia"/>
              <a:cs typeface="Georgia"/>
            </a:endParaRPr>
          </a:p>
        </p:txBody>
      </p:sp>
      <p:sp>
        <p:nvSpPr>
          <p:cNvPr id="80" name="rule">
            <a:extLst>
              <a:ext uri="{FF2B5EF4-FFF2-40B4-BE49-F238E27FC236}">
                <a16:creationId xmlns:a16="http://schemas.microsoft.com/office/drawing/2014/main" id="{9470D532-A4D4-20C3-AA60-0734291F2E15}"/>
              </a:ext>
            </a:extLst>
          </p:cNvPr>
          <p:cNvSpPr>
            <a:spLocks noGrp="1"/>
          </p:cNvSpPr>
          <p:nvPr/>
        </p:nvSpPr>
        <p:spPr>
          <a:xfrm flipV="1">
            <a:off x="4381370" y="3988092"/>
            <a:ext cx="3570146" cy="9144"/>
          </a:xfrm>
          <a:prstGeom prst="rect">
            <a:avLst/>
          </a:prstGeom>
          <a:solidFill>
            <a:schemeClr val="tx1"/>
          </a:solidFill>
          <a:ln w="0">
            <a:noFill/>
            <a:prstDash val="solid"/>
          </a:ln>
        </p:spPr>
        <p:txBody>
          <a:bodyPr/>
          <a:lstStyle/>
          <a:p>
            <a:endParaRPr/>
          </a:p>
        </p:txBody>
      </p:sp>
      <p:sp>
        <p:nvSpPr>
          <p:cNvPr id="88" name="rule">
            <a:extLst>
              <a:ext uri="{FF2B5EF4-FFF2-40B4-BE49-F238E27FC236}">
                <a16:creationId xmlns:a16="http://schemas.microsoft.com/office/drawing/2014/main" id="{DC56ED2F-2E13-3AB1-7535-0AEDC8A61C5C}"/>
              </a:ext>
            </a:extLst>
          </p:cNvPr>
          <p:cNvSpPr>
            <a:spLocks noGrp="1"/>
          </p:cNvSpPr>
          <p:nvPr/>
        </p:nvSpPr>
        <p:spPr>
          <a:xfrm flipV="1">
            <a:off x="8131700" y="4003358"/>
            <a:ext cx="3570146" cy="9144"/>
          </a:xfrm>
          <a:prstGeom prst="rect">
            <a:avLst/>
          </a:prstGeom>
          <a:solidFill>
            <a:schemeClr val="tx1"/>
          </a:solidFill>
          <a:ln w="0">
            <a:noFill/>
            <a:prstDash val="solid"/>
          </a:ln>
        </p:spPr>
        <p:txBody>
          <a:bodyPr/>
          <a:lstStyle/>
          <a:p>
            <a:endParaRPr/>
          </a:p>
        </p:txBody>
      </p:sp>
      <p:sp>
        <p:nvSpPr>
          <p:cNvPr id="90" name="rule">
            <a:extLst>
              <a:ext uri="{FF2B5EF4-FFF2-40B4-BE49-F238E27FC236}">
                <a16:creationId xmlns:a16="http://schemas.microsoft.com/office/drawing/2014/main" id="{F0A0EF3A-FC0D-46F7-ACF6-8477A60281C5}"/>
              </a:ext>
            </a:extLst>
          </p:cNvPr>
          <p:cNvSpPr>
            <a:spLocks noGrp="1"/>
          </p:cNvSpPr>
          <p:nvPr/>
        </p:nvSpPr>
        <p:spPr>
          <a:xfrm flipV="1">
            <a:off x="636347" y="3983520"/>
            <a:ext cx="3570146" cy="9144"/>
          </a:xfrm>
          <a:prstGeom prst="rect">
            <a:avLst/>
          </a:prstGeom>
          <a:solidFill>
            <a:schemeClr val="tx1"/>
          </a:solidFill>
          <a:ln w="0">
            <a:noFill/>
            <a:prstDash val="solid"/>
          </a:ln>
        </p:spPr>
        <p:txBody>
          <a:bodyPr/>
          <a:lstStyle/>
          <a:p>
            <a:endParaRPr/>
          </a:p>
        </p:txBody>
      </p:sp>
    </p:spTree>
    <p:extLst>
      <p:ext uri="{BB962C8B-B14F-4D97-AF65-F5344CB8AC3E}">
        <p14:creationId xmlns:p14="http://schemas.microsoft.com/office/powerpoint/2010/main" val="5632802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D9F2E5"/>
        </a:solidFill>
        <a:effectLst/>
      </p:bgPr>
    </p:bg>
    <p:spTree>
      <p:nvGrpSpPr>
        <p:cNvPr id="1" name=""/>
        <p:cNvGrpSpPr/>
        <p:nvPr/>
      </p:nvGrpSpPr>
      <p:grpSpPr>
        <a:xfrm>
          <a:off x="0" y="0"/>
          <a:ext cx="0" cy="0"/>
          <a:chOff x="0" y="0"/>
          <a:chExt cx="0" cy="0"/>
        </a:xfrm>
      </p:grpSpPr>
      <p:sp>
        <p:nvSpPr>
          <p:cNvPr id="8" name="eyebrow">
            <a:extLst>
              <a:ext uri="{FF2B5EF4-FFF2-40B4-BE49-F238E27FC236}">
                <a16:creationId xmlns:a16="http://schemas.microsoft.com/office/drawing/2014/main" id="{BA2B6422-EC92-4C8A-A16D-BD4D8EFE62BE}"/>
              </a:ext>
            </a:extLst>
          </p:cNvPr>
          <p:cNvSpPr>
            <a:spLocks noGrp="1"/>
          </p:cNvSpPr>
          <p:nvPr/>
        </p:nvSpPr>
        <p:spPr>
          <a:xfrm>
            <a:off x="742950" y="552450"/>
            <a:ext cx="6667500" cy="247650"/>
          </a:xfrm>
          <a:prstGeom prst="rect">
            <a:avLst/>
          </a:prstGeom>
          <a:noFill/>
          <a:ln w="0">
            <a:noFill/>
            <a:prstDash val="solid"/>
          </a:ln>
        </p:spPr>
        <p:txBody>
          <a:bodyPr anchor="t"/>
          <a:lstStyle/>
          <a:p>
            <a:pPr algn="l">
              <a:buNone/>
            </a:pPr>
            <a:r>
              <a:rPr sz="1200" b="1" i="0">
                <a:solidFill>
                  <a:srgbClr val="1C6A49"/>
                </a:solidFill>
                <a:latin typeface="Aptos"/>
                <a:ea typeface="Aptos"/>
                <a:cs typeface="Aptos"/>
              </a:rPr>
              <a:t>PRESERVE ACCOUNTABILITY</a:t>
            </a:r>
          </a:p>
        </p:txBody>
      </p:sp>
      <p:sp>
        <p:nvSpPr>
          <p:cNvPr id="2" name="section-number">
            <a:extLst>
              <a:ext uri="{FF2B5EF4-FFF2-40B4-BE49-F238E27FC236}">
                <a16:creationId xmlns:a16="http://schemas.microsoft.com/office/drawing/2014/main" id="{B0D5952E-7032-4B9A-808C-06D0929D4BC2}"/>
              </a:ext>
            </a:extLst>
          </p:cNvPr>
          <p:cNvSpPr>
            <a:spLocks noGrp="1"/>
          </p:cNvSpPr>
          <p:nvPr/>
        </p:nvSpPr>
        <p:spPr>
          <a:xfrm>
            <a:off x="781050" y="1485900"/>
            <a:ext cx="1428750" cy="857250"/>
          </a:xfrm>
          <a:prstGeom prst="rect">
            <a:avLst/>
          </a:prstGeom>
          <a:noFill/>
          <a:ln w="0">
            <a:noFill/>
            <a:prstDash val="solid"/>
          </a:ln>
        </p:spPr>
        <p:txBody>
          <a:bodyPr anchor="t"/>
          <a:lstStyle/>
          <a:p>
            <a:pPr algn="l">
              <a:buNone/>
            </a:pPr>
            <a:r>
              <a:rPr sz="4950" b="1" i="0">
                <a:solidFill>
                  <a:srgbClr val="1C6A49"/>
                </a:solidFill>
                <a:latin typeface="Georgia"/>
                <a:ea typeface="Georgia"/>
                <a:cs typeface="Georgia"/>
              </a:rPr>
              <a:t>03</a:t>
            </a:r>
          </a:p>
        </p:txBody>
      </p:sp>
      <p:sp>
        <p:nvSpPr>
          <p:cNvPr id="3" name="section-title">
            <a:extLst>
              <a:ext uri="{FF2B5EF4-FFF2-40B4-BE49-F238E27FC236}">
                <a16:creationId xmlns:a16="http://schemas.microsoft.com/office/drawing/2014/main" id="{C5255F5C-832E-4BE1-8A87-BFC666A4CA24}"/>
              </a:ext>
            </a:extLst>
          </p:cNvPr>
          <p:cNvSpPr>
            <a:spLocks noGrp="1"/>
          </p:cNvSpPr>
          <p:nvPr/>
        </p:nvSpPr>
        <p:spPr>
          <a:xfrm>
            <a:off x="2476500" y="1428750"/>
            <a:ext cx="8191500" cy="904875"/>
          </a:xfrm>
          <a:prstGeom prst="rect">
            <a:avLst/>
          </a:prstGeom>
          <a:noFill/>
          <a:ln w="0">
            <a:noFill/>
            <a:prstDash val="solid"/>
          </a:ln>
        </p:spPr>
        <p:txBody>
          <a:bodyPr anchor="t"/>
          <a:lstStyle/>
          <a:p>
            <a:pPr algn="l">
              <a:buNone/>
            </a:pPr>
            <a:r>
              <a:rPr sz="4500" b="1" i="0">
                <a:solidFill>
                  <a:srgbClr val="11251D"/>
                </a:solidFill>
                <a:latin typeface="Georgia"/>
                <a:ea typeface="Georgia"/>
                <a:cs typeface="Georgia"/>
              </a:rPr>
              <a:t>Make human control visible</a:t>
            </a:r>
          </a:p>
        </p:txBody>
      </p:sp>
      <p:sp>
        <p:nvSpPr>
          <p:cNvPr id="4" name="rule">
            <a:extLst>
              <a:ext uri="{FF2B5EF4-FFF2-40B4-BE49-F238E27FC236}">
                <a16:creationId xmlns:a16="http://schemas.microsoft.com/office/drawing/2014/main" id="{3E3C8EDD-8AE6-4E77-B652-2B639C87342A}"/>
              </a:ext>
            </a:extLst>
          </p:cNvPr>
          <p:cNvSpPr>
            <a:spLocks noGrp="1"/>
          </p:cNvSpPr>
          <p:nvPr/>
        </p:nvSpPr>
        <p:spPr>
          <a:xfrm>
            <a:off x="2476500" y="3029309"/>
            <a:ext cx="5715000" cy="47625"/>
          </a:xfrm>
          <a:prstGeom prst="rect">
            <a:avLst/>
          </a:prstGeom>
          <a:solidFill>
            <a:srgbClr val="1C6A49"/>
          </a:solidFill>
          <a:ln w="0">
            <a:noFill/>
            <a:prstDash val="solid"/>
          </a:ln>
        </p:spPr>
        <p:txBody>
          <a:bodyPr/>
          <a:lstStyle/>
          <a:p>
            <a:endParaRPr/>
          </a:p>
        </p:txBody>
      </p:sp>
      <p:sp>
        <p:nvSpPr>
          <p:cNvPr id="5" name="section-question">
            <a:extLst>
              <a:ext uri="{FF2B5EF4-FFF2-40B4-BE49-F238E27FC236}">
                <a16:creationId xmlns:a16="http://schemas.microsoft.com/office/drawing/2014/main" id="{95F6CDAD-5E35-4976-88F7-53EC970DBE2F}"/>
              </a:ext>
            </a:extLst>
          </p:cNvPr>
          <p:cNvSpPr>
            <a:spLocks noGrp="1"/>
          </p:cNvSpPr>
          <p:nvPr/>
        </p:nvSpPr>
        <p:spPr>
          <a:xfrm>
            <a:off x="2476500" y="3772618"/>
            <a:ext cx="7524750" cy="704850"/>
          </a:xfrm>
          <a:prstGeom prst="rect">
            <a:avLst/>
          </a:prstGeom>
          <a:noFill/>
          <a:ln w="0">
            <a:noFill/>
            <a:prstDash val="solid"/>
          </a:ln>
        </p:spPr>
        <p:txBody>
          <a:bodyPr anchor="t"/>
          <a:lstStyle/>
          <a:p>
            <a:pPr algn="l">
              <a:buNone/>
            </a:pPr>
            <a:r>
              <a:rPr sz="1950" b="0" i="0">
                <a:solidFill>
                  <a:srgbClr val="333333"/>
                </a:solidFill>
                <a:latin typeface="Aptos"/>
                <a:ea typeface="Aptos"/>
                <a:cs typeface="Aptos"/>
              </a:rPr>
              <a:t>Who checks the output, against what source—and who may act?</a:t>
            </a:r>
          </a:p>
        </p:txBody>
      </p:sp>
      <p:sp>
        <p:nvSpPr>
          <p:cNvPr id="6" name="brand">
            <a:extLst>
              <a:ext uri="{FF2B5EF4-FFF2-40B4-BE49-F238E27FC236}">
                <a16:creationId xmlns:a16="http://schemas.microsoft.com/office/drawing/2014/main" id="{BFB9D628-5742-422F-B6E5-0EF9F3217D41}"/>
              </a:ext>
            </a:extLst>
          </p:cNvPr>
          <p:cNvSpPr>
            <a:spLocks noGrp="1"/>
          </p:cNvSpPr>
          <p:nvPr/>
        </p:nvSpPr>
        <p:spPr>
          <a:xfrm>
            <a:off x="742950" y="6372225"/>
            <a:ext cx="1143000" cy="209550"/>
          </a:xfrm>
          <a:prstGeom prst="rect">
            <a:avLst/>
          </a:prstGeom>
          <a:noFill/>
          <a:ln w="0">
            <a:noFill/>
            <a:prstDash val="solid"/>
          </a:ln>
        </p:spPr>
        <p:txBody>
          <a:bodyPr anchor="t"/>
          <a:lstStyle/>
          <a:p>
            <a:pPr algn="l">
              <a:buNone/>
            </a:pPr>
            <a:r>
              <a:rPr sz="1125" b="1" i="0">
                <a:solidFill>
                  <a:srgbClr val="11251D"/>
                </a:solidFill>
                <a:latin typeface="Aptos"/>
                <a:ea typeface="Aptos"/>
                <a:cs typeface="Aptos"/>
              </a:rPr>
              <a:t>BIZ AI</a:t>
            </a:r>
          </a:p>
        </p:txBody>
      </p:sp>
      <p:sp>
        <p:nvSpPr>
          <p:cNvPr id="7" name="page">
            <a:extLst>
              <a:ext uri="{FF2B5EF4-FFF2-40B4-BE49-F238E27FC236}">
                <a16:creationId xmlns:a16="http://schemas.microsoft.com/office/drawing/2014/main" id="{08D01423-D9DF-4035-97DB-13DD78C50BC3}"/>
              </a:ext>
            </a:extLst>
          </p:cNvPr>
          <p:cNvSpPr>
            <a:spLocks noGrp="1"/>
          </p:cNvSpPr>
          <p:nvPr/>
        </p:nvSpPr>
        <p:spPr>
          <a:xfrm>
            <a:off x="11049000" y="6372225"/>
            <a:ext cx="381000" cy="209550"/>
          </a:xfrm>
          <a:prstGeom prst="rect">
            <a:avLst/>
          </a:prstGeom>
          <a:noFill/>
          <a:ln w="0">
            <a:noFill/>
            <a:prstDash val="solid"/>
          </a:ln>
        </p:spPr>
        <p:txBody>
          <a:bodyPr anchor="t"/>
          <a:lstStyle/>
          <a:p>
            <a:pPr algn="r">
              <a:buNone/>
            </a:pPr>
            <a:r>
              <a:rPr sz="1050" b="1" i="0">
                <a:solidFill>
                  <a:srgbClr val="5E6B65"/>
                </a:solidFill>
                <a:latin typeface="Aptos"/>
                <a:ea typeface="Aptos"/>
                <a:cs typeface="Aptos"/>
              </a:rPr>
              <a:t>14</a:t>
            </a:r>
          </a:p>
        </p:txBody>
      </p:sp>
    </p:spTree>
    <p:extLst>
      <p:ext uri="{BB962C8B-B14F-4D97-AF65-F5344CB8AC3E}">
        <p14:creationId xmlns:p14="http://schemas.microsoft.com/office/powerpoint/2010/main" val="16315504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7F4ED"/>
        </a:solidFill>
        <a:effectLst/>
      </p:bgPr>
    </p:bg>
    <p:spTree>
      <p:nvGrpSpPr>
        <p:cNvPr id="1" name=""/>
        <p:cNvGrpSpPr/>
        <p:nvPr/>
      </p:nvGrpSpPr>
      <p:grpSpPr>
        <a:xfrm>
          <a:off x="0" y="0"/>
          <a:ext cx="0" cy="0"/>
          <a:chOff x="0" y="0"/>
          <a:chExt cx="0" cy="0"/>
        </a:xfrm>
      </p:grpSpPr>
      <p:sp>
        <p:nvSpPr>
          <p:cNvPr id="11" name="eyebrow">
            <a:extLst>
              <a:ext uri="{FF2B5EF4-FFF2-40B4-BE49-F238E27FC236}">
                <a16:creationId xmlns:a16="http://schemas.microsoft.com/office/drawing/2014/main" id="{46FF24C5-748B-4FDE-AF95-3200D8C88CB8}"/>
              </a:ext>
            </a:extLst>
          </p:cNvPr>
          <p:cNvSpPr>
            <a:spLocks noGrp="1"/>
          </p:cNvSpPr>
          <p:nvPr/>
        </p:nvSpPr>
        <p:spPr>
          <a:xfrm>
            <a:off x="742950" y="552450"/>
            <a:ext cx="6667500" cy="247650"/>
          </a:xfrm>
          <a:prstGeom prst="rect">
            <a:avLst/>
          </a:prstGeom>
          <a:noFill/>
          <a:ln w="0">
            <a:noFill/>
            <a:prstDash val="solid"/>
          </a:ln>
        </p:spPr>
        <p:txBody>
          <a:bodyPr anchor="t"/>
          <a:lstStyle/>
          <a:p>
            <a:pPr algn="l">
              <a:buNone/>
            </a:pPr>
            <a:r>
              <a:rPr sz="1200" b="1" i="0">
                <a:solidFill>
                  <a:srgbClr val="1C6A49"/>
                </a:solidFill>
                <a:latin typeface="Aptos"/>
                <a:ea typeface="Aptos"/>
                <a:cs typeface="Aptos"/>
              </a:rPr>
              <a:t>HUMAN CONTROL</a:t>
            </a:r>
          </a:p>
        </p:txBody>
      </p:sp>
      <p:sp>
        <p:nvSpPr>
          <p:cNvPr id="2" name="slide-title">
            <a:extLst>
              <a:ext uri="{FF2B5EF4-FFF2-40B4-BE49-F238E27FC236}">
                <a16:creationId xmlns:a16="http://schemas.microsoft.com/office/drawing/2014/main" id="{08A11889-F8E9-469B-ADFD-D894BC8F182E}"/>
              </a:ext>
            </a:extLst>
          </p:cNvPr>
          <p:cNvSpPr>
            <a:spLocks noGrp="1"/>
          </p:cNvSpPr>
          <p:nvPr/>
        </p:nvSpPr>
        <p:spPr>
          <a:xfrm>
            <a:off x="742950" y="1047750"/>
            <a:ext cx="10572750" cy="742950"/>
          </a:xfrm>
          <a:prstGeom prst="rect">
            <a:avLst/>
          </a:prstGeom>
          <a:noFill/>
          <a:ln w="0">
            <a:noFill/>
            <a:prstDash val="solid"/>
          </a:ln>
        </p:spPr>
        <p:txBody>
          <a:bodyPr anchor="t"/>
          <a:lstStyle/>
          <a:p>
            <a:pPr algn="l">
              <a:buNone/>
            </a:pPr>
            <a:r>
              <a:rPr sz="3750" b="1" i="0">
                <a:solidFill>
                  <a:srgbClr val="11251D"/>
                </a:solidFill>
                <a:latin typeface="Georgia"/>
                <a:ea typeface="Georgia"/>
                <a:cs typeface="Georgia"/>
              </a:rPr>
              <a:t>Verification requires a person, a source and authority.</a:t>
            </a:r>
          </a:p>
        </p:txBody>
      </p:sp>
      <p:sp>
        <p:nvSpPr>
          <p:cNvPr id="3" name="claim">
            <a:extLst>
              <a:ext uri="{FF2B5EF4-FFF2-40B4-BE49-F238E27FC236}">
                <a16:creationId xmlns:a16="http://schemas.microsoft.com/office/drawing/2014/main" id="{6C405103-965A-4933-84FC-35B96C17CD34}"/>
              </a:ext>
            </a:extLst>
          </p:cNvPr>
          <p:cNvSpPr>
            <a:spLocks noGrp="1"/>
          </p:cNvSpPr>
          <p:nvPr/>
        </p:nvSpPr>
        <p:spPr>
          <a:xfrm>
            <a:off x="781050" y="2266950"/>
            <a:ext cx="4953000" cy="857250"/>
          </a:xfrm>
          <a:prstGeom prst="rect">
            <a:avLst/>
          </a:prstGeom>
          <a:noFill/>
          <a:ln w="0">
            <a:noFill/>
            <a:prstDash val="solid"/>
          </a:ln>
        </p:spPr>
        <p:txBody>
          <a:bodyPr anchor="t"/>
          <a:lstStyle/>
          <a:p>
            <a:pPr algn="l">
              <a:buNone/>
            </a:pPr>
            <a:r>
              <a:rPr sz="4200" b="1" i="0">
                <a:solidFill>
                  <a:srgbClr val="11251D"/>
                </a:solidFill>
                <a:latin typeface="Georgia"/>
                <a:ea typeface="Georgia"/>
                <a:cs typeface="Georgia"/>
              </a:rPr>
              <a:t>Human review is a control.</a:t>
            </a:r>
          </a:p>
        </p:txBody>
      </p:sp>
      <p:sp>
        <p:nvSpPr>
          <p:cNvPr id="4" name="rule">
            <a:extLst>
              <a:ext uri="{FF2B5EF4-FFF2-40B4-BE49-F238E27FC236}">
                <a16:creationId xmlns:a16="http://schemas.microsoft.com/office/drawing/2014/main" id="{CA667A67-C70A-4C85-B2E6-9FB29C3A92E6}"/>
              </a:ext>
            </a:extLst>
          </p:cNvPr>
          <p:cNvSpPr>
            <a:spLocks noGrp="1"/>
          </p:cNvSpPr>
          <p:nvPr/>
        </p:nvSpPr>
        <p:spPr>
          <a:xfrm>
            <a:off x="781050" y="3714750"/>
            <a:ext cx="2286000" cy="57150"/>
          </a:xfrm>
          <a:prstGeom prst="rect">
            <a:avLst/>
          </a:prstGeom>
          <a:solidFill>
            <a:srgbClr val="1C6A49"/>
          </a:solidFill>
          <a:ln w="0">
            <a:noFill/>
            <a:prstDash val="solid"/>
          </a:ln>
        </p:spPr>
        <p:txBody>
          <a:bodyPr/>
          <a:lstStyle/>
          <a:p>
            <a:endParaRPr/>
          </a:p>
        </p:txBody>
      </p:sp>
      <p:sp>
        <p:nvSpPr>
          <p:cNvPr id="5" name="explanation">
            <a:extLst>
              <a:ext uri="{FF2B5EF4-FFF2-40B4-BE49-F238E27FC236}">
                <a16:creationId xmlns:a16="http://schemas.microsoft.com/office/drawing/2014/main" id="{5D064EF2-DB4B-4A6B-BD00-A791C72B9D40}"/>
              </a:ext>
            </a:extLst>
          </p:cNvPr>
          <p:cNvSpPr>
            <a:spLocks noGrp="1"/>
          </p:cNvSpPr>
          <p:nvPr/>
        </p:nvSpPr>
        <p:spPr>
          <a:xfrm>
            <a:off x="781050" y="4000500"/>
            <a:ext cx="5619750" cy="1143000"/>
          </a:xfrm>
          <a:prstGeom prst="rect">
            <a:avLst/>
          </a:prstGeom>
          <a:noFill/>
          <a:ln w="0">
            <a:noFill/>
            <a:prstDash val="solid"/>
          </a:ln>
        </p:spPr>
        <p:txBody>
          <a:bodyPr anchor="t"/>
          <a:lstStyle/>
          <a:p>
            <a:r>
              <a:rPr sz="1875">
                <a:solidFill>
                  <a:srgbClr val="333333"/>
                </a:solidFill>
                <a:latin typeface="Aptos"/>
                <a:ea typeface="Aptos"/>
                <a:cs typeface="Aptos"/>
              </a:rPr>
              <a:t>The Service Manager checks every item against original tickets, notes and customer emails before authorizing distribution.</a:t>
            </a:r>
          </a:p>
        </p:txBody>
      </p:sp>
      <p:sp>
        <p:nvSpPr>
          <p:cNvPr id="9" name="brand">
            <a:extLst>
              <a:ext uri="{FF2B5EF4-FFF2-40B4-BE49-F238E27FC236}">
                <a16:creationId xmlns:a16="http://schemas.microsoft.com/office/drawing/2014/main" id="{0864082D-2F14-4B55-AE70-245952E653AD}"/>
              </a:ext>
            </a:extLst>
          </p:cNvPr>
          <p:cNvSpPr>
            <a:spLocks noGrp="1"/>
          </p:cNvSpPr>
          <p:nvPr/>
        </p:nvSpPr>
        <p:spPr>
          <a:xfrm>
            <a:off x="742950" y="6372225"/>
            <a:ext cx="1143000" cy="209550"/>
          </a:xfrm>
          <a:prstGeom prst="rect">
            <a:avLst/>
          </a:prstGeom>
          <a:noFill/>
          <a:ln w="0">
            <a:noFill/>
            <a:prstDash val="solid"/>
          </a:ln>
        </p:spPr>
        <p:txBody>
          <a:bodyPr anchor="t"/>
          <a:lstStyle/>
          <a:p>
            <a:pPr algn="l">
              <a:buNone/>
            </a:pPr>
            <a:r>
              <a:rPr sz="1125" b="1" i="0">
                <a:solidFill>
                  <a:srgbClr val="11251D"/>
                </a:solidFill>
                <a:latin typeface="Aptos"/>
                <a:ea typeface="Aptos"/>
                <a:cs typeface="Aptos"/>
              </a:rPr>
              <a:t>BIZ AI</a:t>
            </a:r>
          </a:p>
        </p:txBody>
      </p:sp>
      <p:sp>
        <p:nvSpPr>
          <p:cNvPr id="10" name="page">
            <a:extLst>
              <a:ext uri="{FF2B5EF4-FFF2-40B4-BE49-F238E27FC236}">
                <a16:creationId xmlns:a16="http://schemas.microsoft.com/office/drawing/2014/main" id="{107B0A6E-FA15-44BA-BBC9-073B800A8B9E}"/>
              </a:ext>
            </a:extLst>
          </p:cNvPr>
          <p:cNvSpPr>
            <a:spLocks noGrp="1"/>
          </p:cNvSpPr>
          <p:nvPr/>
        </p:nvSpPr>
        <p:spPr>
          <a:xfrm>
            <a:off x="11049000" y="6372225"/>
            <a:ext cx="381000" cy="209550"/>
          </a:xfrm>
          <a:prstGeom prst="rect">
            <a:avLst/>
          </a:prstGeom>
          <a:noFill/>
          <a:ln w="0">
            <a:noFill/>
            <a:prstDash val="solid"/>
          </a:ln>
        </p:spPr>
        <p:txBody>
          <a:bodyPr anchor="t"/>
          <a:lstStyle/>
          <a:p>
            <a:pPr algn="r">
              <a:buNone/>
            </a:pPr>
            <a:r>
              <a:rPr sz="1050" b="1" i="0">
                <a:solidFill>
                  <a:srgbClr val="5E6B65"/>
                </a:solidFill>
                <a:latin typeface="Aptos"/>
                <a:ea typeface="Aptos"/>
                <a:cs typeface="Aptos"/>
              </a:rPr>
              <a:t>15</a:t>
            </a:r>
          </a:p>
        </p:txBody>
      </p:sp>
      <p:sp>
        <p:nvSpPr>
          <p:cNvPr id="13" name="poll-cue">
            <a:extLst>
              <a:ext uri="{FF2B5EF4-FFF2-40B4-BE49-F238E27FC236}">
                <a16:creationId xmlns:a16="http://schemas.microsoft.com/office/drawing/2014/main" id="{64A1B1F3-5F26-1E75-C406-DDB532694985}"/>
              </a:ext>
            </a:extLst>
          </p:cNvPr>
          <p:cNvSpPr>
            <a:spLocks noGrp="1"/>
          </p:cNvSpPr>
          <p:nvPr/>
        </p:nvSpPr>
        <p:spPr>
          <a:xfrm>
            <a:off x="7821463" y="2266950"/>
            <a:ext cx="3524250" cy="3143250"/>
          </a:xfrm>
          <a:prstGeom prst="roundRect">
            <a:avLst>
              <a:gd name="adj" fmla="val 1832"/>
            </a:avLst>
          </a:prstGeom>
          <a:solidFill>
            <a:srgbClr val="D9F2E5"/>
          </a:solidFill>
          <a:ln w="15875" cmpd="sng">
            <a:solidFill>
              <a:srgbClr val="1C6A49"/>
            </a:solidFill>
            <a:prstDash val="solid"/>
          </a:ln>
          <a:effectLst>
            <a:outerShdw blurRad="63500" dist="25400" dir="2700000" algn="tl" rotWithShape="0">
              <a:srgbClr val="000000">
                <a:alpha val="15000"/>
              </a:srgbClr>
            </a:outerShdw>
          </a:effectLst>
        </p:spPr>
        <p:txBody>
          <a:bodyPr/>
          <a:lstStyle/>
          <a:p>
            <a:endParaRPr/>
          </a:p>
        </p:txBody>
      </p:sp>
      <p:sp>
        <p:nvSpPr>
          <p:cNvPr id="7" name="question-label">
            <a:extLst>
              <a:ext uri="{FF2B5EF4-FFF2-40B4-BE49-F238E27FC236}">
                <a16:creationId xmlns:a16="http://schemas.microsoft.com/office/drawing/2014/main" id="{E356D8D2-1252-4EBE-92DA-82DBD064BD70}"/>
              </a:ext>
            </a:extLst>
          </p:cNvPr>
          <p:cNvSpPr>
            <a:spLocks noGrp="1"/>
          </p:cNvSpPr>
          <p:nvPr/>
        </p:nvSpPr>
        <p:spPr>
          <a:xfrm>
            <a:off x="8210550" y="2489619"/>
            <a:ext cx="3200400" cy="247650"/>
          </a:xfrm>
          <a:prstGeom prst="rect">
            <a:avLst/>
          </a:prstGeom>
          <a:noFill/>
          <a:ln w="0">
            <a:noFill/>
            <a:prstDash val="solid"/>
          </a:ln>
        </p:spPr>
        <p:txBody>
          <a:bodyPr anchor="t"/>
          <a:lstStyle/>
          <a:p>
            <a:pPr algn="l">
              <a:buNone/>
            </a:pPr>
            <a:r>
              <a:rPr sz="1275" b="1" i="0">
                <a:solidFill>
                  <a:srgbClr val="1C6A49"/>
                </a:solidFill>
                <a:latin typeface="Aptos"/>
                <a:ea typeface="Aptos"/>
                <a:cs typeface="Aptos"/>
              </a:rPr>
              <a:t>CONTROL TEST</a:t>
            </a:r>
          </a:p>
        </p:txBody>
      </p:sp>
      <p:sp>
        <p:nvSpPr>
          <p:cNvPr id="8" name="question">
            <a:extLst>
              <a:ext uri="{FF2B5EF4-FFF2-40B4-BE49-F238E27FC236}">
                <a16:creationId xmlns:a16="http://schemas.microsoft.com/office/drawing/2014/main" id="{B8CD7B2D-CCB3-477E-A2A5-E6BF8CBA2BDB}"/>
              </a:ext>
            </a:extLst>
          </p:cNvPr>
          <p:cNvSpPr>
            <a:spLocks noGrp="1"/>
          </p:cNvSpPr>
          <p:nvPr/>
        </p:nvSpPr>
        <p:spPr>
          <a:xfrm>
            <a:off x="8210550" y="3089694"/>
            <a:ext cx="3048000" cy="1238250"/>
          </a:xfrm>
          <a:prstGeom prst="rect">
            <a:avLst/>
          </a:prstGeom>
          <a:noFill/>
          <a:ln w="0">
            <a:noFill/>
            <a:prstDash val="solid"/>
          </a:ln>
        </p:spPr>
        <p:txBody>
          <a:bodyPr anchor="t"/>
          <a:lstStyle/>
          <a:p>
            <a:pPr algn="l">
              <a:buNone/>
            </a:pPr>
            <a:r>
              <a:rPr sz="2850" b="1" i="0">
                <a:solidFill>
                  <a:srgbClr val="11251D"/>
                </a:solidFill>
                <a:latin typeface="Georgia"/>
                <a:ea typeface="Georgia"/>
                <a:cs typeface="Georgia"/>
              </a:rPr>
              <a:t>Who verifies? Against what? Who may approve, send or act?</a:t>
            </a:r>
          </a:p>
        </p:txBody>
      </p:sp>
    </p:spTree>
    <p:extLst>
      <p:ext uri="{BB962C8B-B14F-4D97-AF65-F5344CB8AC3E}">
        <p14:creationId xmlns:p14="http://schemas.microsoft.com/office/powerpoint/2010/main" val="943939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7F4ED"/>
        </a:solidFill>
        <a:effectLst/>
      </p:bgPr>
    </p:bg>
    <p:spTree>
      <p:nvGrpSpPr>
        <p:cNvPr id="1" name=""/>
        <p:cNvGrpSpPr/>
        <p:nvPr/>
      </p:nvGrpSpPr>
      <p:grpSpPr>
        <a:xfrm>
          <a:off x="0" y="0"/>
          <a:ext cx="0" cy="0"/>
          <a:chOff x="0" y="0"/>
          <a:chExt cx="0" cy="0"/>
        </a:xfrm>
      </p:grpSpPr>
      <p:sp>
        <p:nvSpPr>
          <p:cNvPr id="11" name="eyebrow">
            <a:extLst>
              <a:ext uri="{FF2B5EF4-FFF2-40B4-BE49-F238E27FC236}">
                <a16:creationId xmlns:a16="http://schemas.microsoft.com/office/drawing/2014/main" id="{49A437A7-9E9E-0520-290C-9CCAE82D26B3}"/>
              </a:ext>
            </a:extLst>
          </p:cNvPr>
          <p:cNvSpPr>
            <a:spLocks noGrp="1"/>
          </p:cNvSpPr>
          <p:nvPr/>
        </p:nvSpPr>
        <p:spPr>
          <a:xfrm>
            <a:off x="742950" y="552450"/>
            <a:ext cx="6667500" cy="247650"/>
          </a:xfrm>
          <a:prstGeom prst="rect">
            <a:avLst/>
          </a:prstGeom>
          <a:noFill/>
          <a:ln w="0">
            <a:noFill/>
            <a:prstDash val="solid"/>
          </a:ln>
        </p:spPr>
        <p:txBody>
          <a:bodyPr anchor="t"/>
          <a:lstStyle/>
          <a:p>
            <a:r>
              <a:rPr sz="1200" b="1" i="0">
                <a:solidFill>
                  <a:srgbClr val="1C6A49"/>
                </a:solidFill>
                <a:latin typeface="Aptos"/>
                <a:ea typeface="Aptos"/>
                <a:cs typeface="Aptos"/>
              </a:rPr>
              <a:t>READINESS DECISION</a:t>
            </a:r>
          </a:p>
        </p:txBody>
      </p:sp>
      <p:sp>
        <p:nvSpPr>
          <p:cNvPr id="2" name="slide-title">
            <a:extLst>
              <a:ext uri="{FF2B5EF4-FFF2-40B4-BE49-F238E27FC236}">
                <a16:creationId xmlns:a16="http://schemas.microsoft.com/office/drawing/2014/main" id="{CED04A96-85EE-3DA7-FBF4-0D6B37E8FC22}"/>
              </a:ext>
            </a:extLst>
          </p:cNvPr>
          <p:cNvSpPr>
            <a:spLocks noGrp="1"/>
          </p:cNvSpPr>
          <p:nvPr/>
        </p:nvSpPr>
        <p:spPr>
          <a:xfrm>
            <a:off x="742950" y="1047750"/>
            <a:ext cx="11005354" cy="742950"/>
          </a:xfrm>
          <a:prstGeom prst="rect">
            <a:avLst/>
          </a:prstGeom>
          <a:noFill/>
          <a:ln w="0">
            <a:noFill/>
            <a:prstDash val="solid"/>
          </a:ln>
        </p:spPr>
        <p:txBody>
          <a:bodyPr anchor="t"/>
          <a:lstStyle/>
          <a:p>
            <a:r>
              <a:rPr sz="3200" b="1">
                <a:solidFill>
                  <a:srgbClr val="11251D"/>
                </a:solidFill>
                <a:latin typeface="Georgia"/>
                <a:ea typeface="Georgia"/>
                <a:cs typeface="Georgia"/>
              </a:rPr>
              <a:t>Readiness is a business decision—not a feeling.</a:t>
            </a:r>
          </a:p>
        </p:txBody>
      </p:sp>
      <p:sp>
        <p:nvSpPr>
          <p:cNvPr id="5" name="explanation">
            <a:extLst>
              <a:ext uri="{FF2B5EF4-FFF2-40B4-BE49-F238E27FC236}">
                <a16:creationId xmlns:a16="http://schemas.microsoft.com/office/drawing/2014/main" id="{B5E55EC2-7288-D46C-A474-194CFC71A4D3}"/>
              </a:ext>
            </a:extLst>
          </p:cNvPr>
          <p:cNvSpPr>
            <a:spLocks noGrp="1"/>
          </p:cNvSpPr>
          <p:nvPr/>
        </p:nvSpPr>
        <p:spPr>
          <a:xfrm>
            <a:off x="742950" y="5969793"/>
            <a:ext cx="10060329" cy="395287"/>
          </a:xfrm>
          <a:prstGeom prst="rect">
            <a:avLst/>
          </a:prstGeom>
          <a:noFill/>
          <a:ln w="0">
            <a:noFill/>
            <a:prstDash val="solid"/>
          </a:ln>
        </p:spPr>
        <p:txBody>
          <a:bodyPr anchor="t"/>
          <a:lstStyle/>
          <a:p>
            <a:pPr algn="l">
              <a:buNone/>
            </a:pPr>
            <a:r>
              <a:rPr sz="1875" b="0" i="0">
                <a:solidFill>
                  <a:srgbClr val="333333"/>
                </a:solidFill>
                <a:latin typeface="Aptos"/>
                <a:ea typeface="Aptos"/>
                <a:cs typeface="Aptos"/>
              </a:rPr>
              <a:t>A workflow may be ready, ready with conditions or not yet ready.</a:t>
            </a:r>
          </a:p>
        </p:txBody>
      </p:sp>
      <p:sp>
        <p:nvSpPr>
          <p:cNvPr id="9" name="brand">
            <a:extLst>
              <a:ext uri="{FF2B5EF4-FFF2-40B4-BE49-F238E27FC236}">
                <a16:creationId xmlns:a16="http://schemas.microsoft.com/office/drawing/2014/main" id="{AFCA3D4A-AD30-50B9-5200-5FD46E4002A8}"/>
              </a:ext>
            </a:extLst>
          </p:cNvPr>
          <p:cNvSpPr>
            <a:spLocks noGrp="1"/>
          </p:cNvSpPr>
          <p:nvPr/>
        </p:nvSpPr>
        <p:spPr>
          <a:xfrm>
            <a:off x="742950" y="6372225"/>
            <a:ext cx="1143000" cy="209550"/>
          </a:xfrm>
          <a:prstGeom prst="rect">
            <a:avLst/>
          </a:prstGeom>
          <a:noFill/>
          <a:ln w="0">
            <a:noFill/>
            <a:prstDash val="solid"/>
          </a:ln>
        </p:spPr>
        <p:txBody>
          <a:bodyPr anchor="t"/>
          <a:lstStyle/>
          <a:p>
            <a:pPr algn="l">
              <a:buNone/>
            </a:pPr>
            <a:r>
              <a:rPr sz="1125" b="1" i="0">
                <a:solidFill>
                  <a:srgbClr val="11251D"/>
                </a:solidFill>
                <a:latin typeface="Aptos"/>
                <a:ea typeface="Aptos"/>
                <a:cs typeface="Aptos"/>
              </a:rPr>
              <a:t>BIZ AI</a:t>
            </a:r>
          </a:p>
        </p:txBody>
      </p:sp>
      <p:sp>
        <p:nvSpPr>
          <p:cNvPr id="10" name="page">
            <a:extLst>
              <a:ext uri="{FF2B5EF4-FFF2-40B4-BE49-F238E27FC236}">
                <a16:creationId xmlns:a16="http://schemas.microsoft.com/office/drawing/2014/main" id="{055C5289-5F40-5CFF-7081-E24E2A35E343}"/>
              </a:ext>
            </a:extLst>
          </p:cNvPr>
          <p:cNvSpPr>
            <a:spLocks noGrp="1"/>
          </p:cNvSpPr>
          <p:nvPr/>
        </p:nvSpPr>
        <p:spPr>
          <a:xfrm>
            <a:off x="11049000" y="6372225"/>
            <a:ext cx="381000" cy="209550"/>
          </a:xfrm>
          <a:prstGeom prst="rect">
            <a:avLst/>
          </a:prstGeom>
          <a:noFill/>
          <a:ln w="0">
            <a:noFill/>
            <a:prstDash val="solid"/>
          </a:ln>
        </p:spPr>
        <p:txBody>
          <a:bodyPr anchor="t"/>
          <a:lstStyle/>
          <a:p>
            <a:pPr algn="r">
              <a:buNone/>
            </a:pPr>
            <a:r>
              <a:rPr sz="1050" b="1">
                <a:solidFill>
                  <a:srgbClr val="5E6B65"/>
                </a:solidFill>
                <a:latin typeface="Aptos"/>
                <a:ea typeface="Aptos"/>
                <a:cs typeface="Aptos"/>
              </a:rPr>
              <a:t>16</a:t>
            </a:r>
            <a:endParaRPr sz="1050" b="1" i="0">
              <a:solidFill>
                <a:srgbClr val="5E6B65"/>
              </a:solidFill>
              <a:latin typeface="Aptos"/>
              <a:ea typeface="Aptos"/>
              <a:cs typeface="Aptos"/>
            </a:endParaRPr>
          </a:p>
        </p:txBody>
      </p:sp>
      <p:sp>
        <p:nvSpPr>
          <p:cNvPr id="12" name="explanation">
            <a:extLst>
              <a:ext uri="{FF2B5EF4-FFF2-40B4-BE49-F238E27FC236}">
                <a16:creationId xmlns:a16="http://schemas.microsoft.com/office/drawing/2014/main" id="{9CB72424-CDAA-40EB-DBB4-3BD27300CD55}"/>
              </a:ext>
            </a:extLst>
          </p:cNvPr>
          <p:cNvSpPr>
            <a:spLocks noGrp="1"/>
          </p:cNvSpPr>
          <p:nvPr/>
        </p:nvSpPr>
        <p:spPr>
          <a:xfrm>
            <a:off x="781050" y="1690838"/>
            <a:ext cx="10828358" cy="522187"/>
          </a:xfrm>
          <a:prstGeom prst="rect">
            <a:avLst/>
          </a:prstGeom>
          <a:noFill/>
          <a:ln w="0">
            <a:noFill/>
            <a:prstDash val="solid"/>
          </a:ln>
        </p:spPr>
        <p:txBody>
          <a:bodyPr anchor="t"/>
          <a:lstStyle/>
          <a:p>
            <a:pPr algn="l">
              <a:buNone/>
            </a:pPr>
            <a:r>
              <a:rPr sz="1875" b="0" i="0">
                <a:solidFill>
                  <a:srgbClr val="333333"/>
                </a:solidFill>
                <a:latin typeface="Aptos"/>
                <a:ea typeface="Aptos"/>
                <a:cs typeface="Aptos"/>
              </a:rPr>
              <a:t>A material gap identifies work to complete before testing.</a:t>
            </a:r>
          </a:p>
        </p:txBody>
      </p:sp>
      <p:sp>
        <p:nvSpPr>
          <p:cNvPr id="35" name="rule">
            <a:extLst>
              <a:ext uri="{FF2B5EF4-FFF2-40B4-BE49-F238E27FC236}">
                <a16:creationId xmlns:a16="http://schemas.microsoft.com/office/drawing/2014/main" id="{AD10BF13-2CD1-96E1-DB34-FC9D6CB8E596}"/>
              </a:ext>
            </a:extLst>
          </p:cNvPr>
          <p:cNvSpPr>
            <a:spLocks noGrp="1"/>
          </p:cNvSpPr>
          <p:nvPr/>
        </p:nvSpPr>
        <p:spPr>
          <a:xfrm>
            <a:off x="1036433" y="2522166"/>
            <a:ext cx="2139926" cy="27337"/>
          </a:xfrm>
          <a:prstGeom prst="rect">
            <a:avLst/>
          </a:prstGeom>
          <a:solidFill>
            <a:srgbClr val="1C6A49"/>
          </a:solidFill>
          <a:ln w="0">
            <a:noFill/>
            <a:prstDash val="solid"/>
          </a:ln>
        </p:spPr>
        <p:txBody>
          <a:bodyPr/>
          <a:lstStyle/>
          <a:p>
            <a:endParaRPr/>
          </a:p>
        </p:txBody>
      </p:sp>
      <p:graphicFrame>
        <p:nvGraphicFramePr>
          <p:cNvPr id="101" name="Table 41"/>
          <p:cNvGraphicFramePr/>
          <p:nvPr/>
        </p:nvGraphicFramePr>
        <p:xfrm>
          <a:off x="636347" y="2207842"/>
          <a:ext cx="3570147" cy="2752725"/>
        </p:xfrm>
        <a:graphic>
          <a:graphicData uri="http://schemas.openxmlformats.org/drawingml/2006/table">
            <a:tbl>
              <a:tblPr firstRow="1" bandRow="1">
                <a:tableStyleId>{5C22544A-7EE6-4342-B048-85BDC9FD1C3A}</a:tableStyleId>
              </a:tblPr>
              <a:tblGrid>
                <a:gridCol w="3570147">
                  <a:extLst>
                    <a:ext uri="{9D8B030D-6E8A-4147-A177-3AD203B41FA5}">
                      <a16:colId xmlns:a16="http://schemas.microsoft.com/office/drawing/2014/main" val="20000"/>
                    </a:ext>
                  </a:extLst>
                </a:gridCol>
              </a:tblGrid>
              <a:tr h="1758623">
                <a:tc>
                  <a:txBody>
                    <a:bodyPr/>
                    <a:lstStyle/>
                    <a:p>
                      <a:endParaRPr/>
                    </a:p>
                  </a:txBody>
                  <a:tcPr>
                    <a:solidFill>
                      <a:schemeClr val="bg1"/>
                    </a:solidFill>
                  </a:tcPr>
                </a:tc>
                <a:extLst>
                  <a:ext uri="{0D108BD9-81ED-4DB2-BD59-A6C34878D82A}">
                    <a16:rowId xmlns:a16="http://schemas.microsoft.com/office/drawing/2014/main" val="10000"/>
                  </a:ext>
                </a:extLst>
              </a:tr>
              <a:tr h="994102">
                <a:tc>
                  <a:txBody>
                    <a:bodyPr/>
                    <a:lstStyle/>
                    <a:p>
                      <a:endParaRPr>
                        <a:solidFill>
                          <a:schemeClr val="bg2"/>
                        </a:solidFill>
                      </a:endParaRPr>
                    </a:p>
                  </a:txBody>
                  <a:tcPr>
                    <a:solidFill>
                      <a:srgbClr val="D9F2E5"/>
                    </a:solidFill>
                  </a:tcPr>
                </a:tc>
                <a:extLst>
                  <a:ext uri="{0D108BD9-81ED-4DB2-BD59-A6C34878D82A}">
                    <a16:rowId xmlns:a16="http://schemas.microsoft.com/office/drawing/2014/main" val="10001"/>
                  </a:ext>
                </a:extLst>
              </a:tr>
            </a:tbl>
          </a:graphicData>
        </a:graphic>
      </p:graphicFrame>
      <p:sp>
        <p:nvSpPr>
          <p:cNvPr id="19" name="question-label">
            <a:extLst>
              <a:ext uri="{FF2B5EF4-FFF2-40B4-BE49-F238E27FC236}">
                <a16:creationId xmlns:a16="http://schemas.microsoft.com/office/drawing/2014/main" id="{C65C4BEB-E430-BCDA-981D-E342D3B92298}"/>
              </a:ext>
            </a:extLst>
          </p:cNvPr>
          <p:cNvSpPr>
            <a:spLocks noGrp="1"/>
          </p:cNvSpPr>
          <p:nvPr/>
        </p:nvSpPr>
        <p:spPr>
          <a:xfrm>
            <a:off x="821220" y="2337272"/>
            <a:ext cx="3200400" cy="247650"/>
          </a:xfrm>
          <a:prstGeom prst="rect">
            <a:avLst/>
          </a:prstGeom>
          <a:noFill/>
          <a:ln w="0">
            <a:noFill/>
            <a:prstDash val="solid"/>
          </a:ln>
        </p:spPr>
        <p:txBody>
          <a:bodyPr anchor="t"/>
          <a:lstStyle/>
          <a:p>
            <a:pPr algn="l">
              <a:buNone/>
            </a:pPr>
            <a:r>
              <a:rPr sz="1275" b="1" i="0">
                <a:solidFill>
                  <a:srgbClr val="1C6A49"/>
                </a:solidFill>
                <a:latin typeface="Aptos"/>
                <a:ea typeface="Aptos"/>
                <a:cs typeface="Aptos"/>
              </a:rPr>
              <a:t>READY</a:t>
            </a:r>
          </a:p>
        </p:txBody>
      </p:sp>
      <p:sp>
        <p:nvSpPr>
          <p:cNvPr id="17" name="question">
            <a:extLst>
              <a:ext uri="{FF2B5EF4-FFF2-40B4-BE49-F238E27FC236}">
                <a16:creationId xmlns:a16="http://schemas.microsoft.com/office/drawing/2014/main" id="{A256B9F4-2A9D-C3F6-D67B-77B1851365C3}"/>
              </a:ext>
            </a:extLst>
          </p:cNvPr>
          <p:cNvSpPr>
            <a:spLocks noGrp="1"/>
          </p:cNvSpPr>
          <p:nvPr/>
        </p:nvSpPr>
        <p:spPr>
          <a:xfrm>
            <a:off x="821220" y="2714352"/>
            <a:ext cx="3048000" cy="1238250"/>
          </a:xfrm>
          <a:prstGeom prst="rect">
            <a:avLst/>
          </a:prstGeom>
          <a:noFill/>
          <a:ln w="0">
            <a:noFill/>
            <a:prstDash val="solid"/>
          </a:ln>
        </p:spPr>
        <p:txBody>
          <a:bodyPr anchor="t"/>
          <a:lstStyle/>
          <a:p>
            <a:pPr algn="l">
              <a:buNone/>
            </a:pPr>
            <a:r>
              <a:rPr sz="2000" b="1">
                <a:solidFill>
                  <a:srgbClr val="11251D"/>
                </a:solidFill>
                <a:latin typeface="Georgia"/>
                <a:ea typeface="Georgia"/>
                <a:cs typeface="Georgia"/>
              </a:rPr>
              <a:t>Controls and measures are in place</a:t>
            </a:r>
            <a:endParaRPr sz="2000" b="1" i="0">
              <a:solidFill>
                <a:srgbClr val="11251D"/>
              </a:solidFill>
              <a:latin typeface="Georgia"/>
              <a:ea typeface="Georgia"/>
              <a:cs typeface="Georgia"/>
            </a:endParaRPr>
          </a:p>
        </p:txBody>
      </p:sp>
      <p:sp>
        <p:nvSpPr>
          <p:cNvPr id="46" name="rule">
            <a:extLst>
              <a:ext uri="{FF2B5EF4-FFF2-40B4-BE49-F238E27FC236}">
                <a16:creationId xmlns:a16="http://schemas.microsoft.com/office/drawing/2014/main" id="{08519F35-A6CD-FE0F-227F-0C23BE7ED768}"/>
              </a:ext>
            </a:extLst>
          </p:cNvPr>
          <p:cNvSpPr>
            <a:spLocks noGrp="1"/>
          </p:cNvSpPr>
          <p:nvPr/>
        </p:nvSpPr>
        <p:spPr>
          <a:xfrm>
            <a:off x="4781455" y="2526325"/>
            <a:ext cx="2139926" cy="27337"/>
          </a:xfrm>
          <a:prstGeom prst="rect">
            <a:avLst/>
          </a:prstGeom>
          <a:solidFill>
            <a:srgbClr val="1C6A49"/>
          </a:solidFill>
          <a:ln w="0">
            <a:noFill/>
            <a:prstDash val="solid"/>
          </a:ln>
        </p:spPr>
        <p:txBody>
          <a:bodyPr/>
          <a:lstStyle/>
          <a:p>
            <a:endParaRPr/>
          </a:p>
        </p:txBody>
      </p:sp>
      <p:graphicFrame>
        <p:nvGraphicFramePr>
          <p:cNvPr id="105" name="Table 47"/>
          <p:cNvGraphicFramePr/>
          <p:nvPr/>
        </p:nvGraphicFramePr>
        <p:xfrm>
          <a:off x="4381369" y="2212001"/>
          <a:ext cx="3570147" cy="2752725"/>
        </p:xfrm>
        <a:graphic>
          <a:graphicData uri="http://schemas.openxmlformats.org/drawingml/2006/table">
            <a:tbl>
              <a:tblPr firstRow="1" bandRow="1">
                <a:tableStyleId>{5C22544A-7EE6-4342-B048-85BDC9FD1C3A}</a:tableStyleId>
              </a:tblPr>
              <a:tblGrid>
                <a:gridCol w="3570147">
                  <a:extLst>
                    <a:ext uri="{9D8B030D-6E8A-4147-A177-3AD203B41FA5}">
                      <a16:colId xmlns:a16="http://schemas.microsoft.com/office/drawing/2014/main" val="20000"/>
                    </a:ext>
                  </a:extLst>
                </a:gridCol>
              </a:tblGrid>
              <a:tr h="1758623">
                <a:tc>
                  <a:txBody>
                    <a:bodyPr/>
                    <a:lstStyle/>
                    <a:p>
                      <a:endParaRPr/>
                    </a:p>
                  </a:txBody>
                  <a:tcPr>
                    <a:solidFill>
                      <a:schemeClr val="bg1"/>
                    </a:solidFill>
                  </a:tcPr>
                </a:tc>
                <a:extLst>
                  <a:ext uri="{0D108BD9-81ED-4DB2-BD59-A6C34878D82A}">
                    <a16:rowId xmlns:a16="http://schemas.microsoft.com/office/drawing/2014/main" val="10000"/>
                  </a:ext>
                </a:extLst>
              </a:tr>
              <a:tr h="994102">
                <a:tc>
                  <a:txBody>
                    <a:bodyPr/>
                    <a:lstStyle/>
                    <a:p>
                      <a:endParaRPr>
                        <a:solidFill>
                          <a:schemeClr val="bg2"/>
                        </a:solidFill>
                      </a:endParaRPr>
                    </a:p>
                  </a:txBody>
                  <a:tcPr>
                    <a:solidFill>
                      <a:srgbClr val="D9F2E5"/>
                    </a:solidFill>
                  </a:tcPr>
                </a:tc>
                <a:extLst>
                  <a:ext uri="{0D108BD9-81ED-4DB2-BD59-A6C34878D82A}">
                    <a16:rowId xmlns:a16="http://schemas.microsoft.com/office/drawing/2014/main" val="10001"/>
                  </a:ext>
                </a:extLst>
              </a:tr>
            </a:tbl>
          </a:graphicData>
        </a:graphic>
      </p:graphicFrame>
      <p:sp>
        <p:nvSpPr>
          <p:cNvPr id="50" name="question-label">
            <a:extLst>
              <a:ext uri="{FF2B5EF4-FFF2-40B4-BE49-F238E27FC236}">
                <a16:creationId xmlns:a16="http://schemas.microsoft.com/office/drawing/2014/main" id="{CEBC7349-6D2D-A979-93D2-C47392E78C76}"/>
              </a:ext>
            </a:extLst>
          </p:cNvPr>
          <p:cNvSpPr>
            <a:spLocks noGrp="1"/>
          </p:cNvSpPr>
          <p:nvPr/>
        </p:nvSpPr>
        <p:spPr>
          <a:xfrm>
            <a:off x="4566242" y="2341431"/>
            <a:ext cx="3200400" cy="247650"/>
          </a:xfrm>
          <a:prstGeom prst="rect">
            <a:avLst/>
          </a:prstGeom>
          <a:noFill/>
          <a:ln w="0">
            <a:noFill/>
            <a:prstDash val="solid"/>
          </a:ln>
        </p:spPr>
        <p:txBody>
          <a:bodyPr anchor="t"/>
          <a:lstStyle/>
          <a:p>
            <a:pPr algn="l">
              <a:buNone/>
            </a:pPr>
            <a:r>
              <a:rPr sz="1275" b="1">
                <a:solidFill>
                  <a:srgbClr val="1C6A49"/>
                </a:solidFill>
                <a:latin typeface="Aptos"/>
                <a:ea typeface="Aptos"/>
                <a:cs typeface="Aptos"/>
              </a:rPr>
              <a:t>READY WITH CONDITIONS</a:t>
            </a:r>
            <a:endParaRPr sz="1275" b="1" i="0">
              <a:solidFill>
                <a:srgbClr val="1C6A49"/>
              </a:solidFill>
              <a:latin typeface="Aptos"/>
              <a:ea typeface="Aptos"/>
              <a:cs typeface="Aptos"/>
            </a:endParaRPr>
          </a:p>
        </p:txBody>
      </p:sp>
      <p:sp>
        <p:nvSpPr>
          <p:cNvPr id="52" name="question">
            <a:extLst>
              <a:ext uri="{FF2B5EF4-FFF2-40B4-BE49-F238E27FC236}">
                <a16:creationId xmlns:a16="http://schemas.microsoft.com/office/drawing/2014/main" id="{828CD6ED-35AA-D9E0-6961-DBFAD2124468}"/>
              </a:ext>
            </a:extLst>
          </p:cNvPr>
          <p:cNvSpPr>
            <a:spLocks noGrp="1"/>
          </p:cNvSpPr>
          <p:nvPr/>
        </p:nvSpPr>
        <p:spPr>
          <a:xfrm>
            <a:off x="4566242" y="2718511"/>
            <a:ext cx="3048000" cy="1238250"/>
          </a:xfrm>
          <a:prstGeom prst="rect">
            <a:avLst/>
          </a:prstGeom>
          <a:noFill/>
          <a:ln w="0">
            <a:noFill/>
            <a:prstDash val="solid"/>
          </a:ln>
        </p:spPr>
        <p:txBody>
          <a:bodyPr anchor="t"/>
          <a:lstStyle/>
          <a:p>
            <a:pPr algn="l">
              <a:buNone/>
            </a:pPr>
            <a:r>
              <a:rPr sz="2000" b="1" i="0">
                <a:solidFill>
                  <a:srgbClr val="11251D"/>
                </a:solidFill>
                <a:latin typeface="Georgia"/>
                <a:ea typeface="Georgia"/>
                <a:cs typeface="Georgia"/>
              </a:rPr>
              <a:t>A named condition must be resolved</a:t>
            </a:r>
          </a:p>
        </p:txBody>
      </p:sp>
      <p:sp>
        <p:nvSpPr>
          <p:cNvPr id="54" name="rule">
            <a:extLst>
              <a:ext uri="{FF2B5EF4-FFF2-40B4-BE49-F238E27FC236}">
                <a16:creationId xmlns:a16="http://schemas.microsoft.com/office/drawing/2014/main" id="{1BE33539-171A-24A3-5A8E-CE71FB33F644}"/>
              </a:ext>
            </a:extLst>
          </p:cNvPr>
          <p:cNvSpPr>
            <a:spLocks noGrp="1"/>
          </p:cNvSpPr>
          <p:nvPr/>
        </p:nvSpPr>
        <p:spPr>
          <a:xfrm>
            <a:off x="4566242" y="3422914"/>
            <a:ext cx="2139926" cy="27337"/>
          </a:xfrm>
          <a:prstGeom prst="rect">
            <a:avLst/>
          </a:prstGeom>
          <a:solidFill>
            <a:srgbClr val="1C6A49"/>
          </a:solidFill>
          <a:ln w="0">
            <a:noFill/>
            <a:prstDash val="solid"/>
          </a:ln>
        </p:spPr>
        <p:txBody>
          <a:bodyPr/>
          <a:lstStyle/>
          <a:p>
            <a:endParaRPr/>
          </a:p>
        </p:txBody>
      </p:sp>
      <p:sp>
        <p:nvSpPr>
          <p:cNvPr id="56" name="rule">
            <a:extLst>
              <a:ext uri="{FF2B5EF4-FFF2-40B4-BE49-F238E27FC236}">
                <a16:creationId xmlns:a16="http://schemas.microsoft.com/office/drawing/2014/main" id="{74764624-F8C3-26ED-61E3-AD34242FB2D9}"/>
              </a:ext>
            </a:extLst>
          </p:cNvPr>
          <p:cNvSpPr>
            <a:spLocks noGrp="1"/>
          </p:cNvSpPr>
          <p:nvPr/>
        </p:nvSpPr>
        <p:spPr>
          <a:xfrm>
            <a:off x="8531785" y="2516348"/>
            <a:ext cx="2139926" cy="27337"/>
          </a:xfrm>
          <a:prstGeom prst="rect">
            <a:avLst/>
          </a:prstGeom>
          <a:solidFill>
            <a:srgbClr val="1C6A49"/>
          </a:solidFill>
          <a:ln w="0">
            <a:noFill/>
            <a:prstDash val="solid"/>
          </a:ln>
        </p:spPr>
        <p:txBody>
          <a:bodyPr/>
          <a:lstStyle/>
          <a:p>
            <a:endParaRPr/>
          </a:p>
        </p:txBody>
      </p:sp>
      <p:graphicFrame>
        <p:nvGraphicFramePr>
          <p:cNvPr id="110" name="Table 57"/>
          <p:cNvGraphicFramePr/>
          <p:nvPr/>
        </p:nvGraphicFramePr>
        <p:xfrm>
          <a:off x="8131699" y="2202024"/>
          <a:ext cx="3570147" cy="2752725"/>
        </p:xfrm>
        <a:graphic>
          <a:graphicData uri="http://schemas.openxmlformats.org/drawingml/2006/table">
            <a:tbl>
              <a:tblPr firstRow="1" bandRow="1">
                <a:tableStyleId>{5C22544A-7EE6-4342-B048-85BDC9FD1C3A}</a:tableStyleId>
              </a:tblPr>
              <a:tblGrid>
                <a:gridCol w="3570147">
                  <a:extLst>
                    <a:ext uri="{9D8B030D-6E8A-4147-A177-3AD203B41FA5}">
                      <a16:colId xmlns:a16="http://schemas.microsoft.com/office/drawing/2014/main" val="20000"/>
                    </a:ext>
                  </a:extLst>
                </a:gridCol>
              </a:tblGrid>
              <a:tr h="1758623">
                <a:tc>
                  <a:txBody>
                    <a:bodyPr/>
                    <a:lstStyle/>
                    <a:p>
                      <a:endParaRPr/>
                    </a:p>
                  </a:txBody>
                  <a:tcPr>
                    <a:solidFill>
                      <a:srgbClr val="D9F2E5"/>
                    </a:solidFill>
                  </a:tcPr>
                </a:tc>
                <a:extLst>
                  <a:ext uri="{0D108BD9-81ED-4DB2-BD59-A6C34878D82A}">
                    <a16:rowId xmlns:a16="http://schemas.microsoft.com/office/drawing/2014/main" val="10000"/>
                  </a:ext>
                </a:extLst>
              </a:tr>
              <a:tr h="994102">
                <a:tc>
                  <a:txBody>
                    <a:bodyPr/>
                    <a:lstStyle/>
                    <a:p>
                      <a:endParaRPr>
                        <a:solidFill>
                          <a:schemeClr val="bg2"/>
                        </a:solidFill>
                      </a:endParaRPr>
                    </a:p>
                  </a:txBody>
                  <a:tcPr>
                    <a:solidFill>
                      <a:srgbClr val="D9F2E5"/>
                    </a:solidFill>
                  </a:tcPr>
                </a:tc>
                <a:extLst>
                  <a:ext uri="{0D108BD9-81ED-4DB2-BD59-A6C34878D82A}">
                    <a16:rowId xmlns:a16="http://schemas.microsoft.com/office/drawing/2014/main" val="10001"/>
                  </a:ext>
                </a:extLst>
              </a:tr>
            </a:tbl>
          </a:graphicData>
        </a:graphic>
      </p:graphicFrame>
      <p:sp>
        <p:nvSpPr>
          <p:cNvPr id="60" name="question-label">
            <a:extLst>
              <a:ext uri="{FF2B5EF4-FFF2-40B4-BE49-F238E27FC236}">
                <a16:creationId xmlns:a16="http://schemas.microsoft.com/office/drawing/2014/main" id="{65428687-B9C8-D7D3-0752-3354DB1CD1D5}"/>
              </a:ext>
            </a:extLst>
          </p:cNvPr>
          <p:cNvSpPr>
            <a:spLocks noGrp="1"/>
          </p:cNvSpPr>
          <p:nvPr/>
        </p:nvSpPr>
        <p:spPr>
          <a:xfrm>
            <a:off x="8316572" y="2331454"/>
            <a:ext cx="3200400" cy="247650"/>
          </a:xfrm>
          <a:prstGeom prst="rect">
            <a:avLst/>
          </a:prstGeom>
          <a:noFill/>
          <a:ln w="0">
            <a:noFill/>
            <a:prstDash val="solid"/>
          </a:ln>
        </p:spPr>
        <p:txBody>
          <a:bodyPr anchor="t"/>
          <a:lstStyle/>
          <a:p>
            <a:pPr algn="l">
              <a:buNone/>
            </a:pPr>
            <a:r>
              <a:rPr sz="1275" b="1">
                <a:solidFill>
                  <a:srgbClr val="1C6A49"/>
                </a:solidFill>
                <a:latin typeface="Aptos"/>
                <a:ea typeface="Aptos"/>
                <a:cs typeface="Aptos"/>
              </a:rPr>
              <a:t>NOT YET</a:t>
            </a:r>
            <a:endParaRPr sz="1275" b="1" i="0">
              <a:solidFill>
                <a:srgbClr val="1C6A49"/>
              </a:solidFill>
              <a:latin typeface="Aptos"/>
              <a:ea typeface="Aptos"/>
              <a:cs typeface="Aptos"/>
            </a:endParaRPr>
          </a:p>
        </p:txBody>
      </p:sp>
      <p:sp>
        <p:nvSpPr>
          <p:cNvPr id="62" name="question">
            <a:extLst>
              <a:ext uri="{FF2B5EF4-FFF2-40B4-BE49-F238E27FC236}">
                <a16:creationId xmlns:a16="http://schemas.microsoft.com/office/drawing/2014/main" id="{9E20CC87-6575-B870-18B8-8036637D0293}"/>
              </a:ext>
            </a:extLst>
          </p:cNvPr>
          <p:cNvSpPr>
            <a:spLocks noGrp="1"/>
          </p:cNvSpPr>
          <p:nvPr/>
        </p:nvSpPr>
        <p:spPr>
          <a:xfrm>
            <a:off x="8316571" y="2708534"/>
            <a:ext cx="3239081" cy="1238250"/>
          </a:xfrm>
          <a:prstGeom prst="rect">
            <a:avLst/>
          </a:prstGeom>
          <a:noFill/>
          <a:ln w="0">
            <a:noFill/>
            <a:prstDash val="solid"/>
          </a:ln>
        </p:spPr>
        <p:txBody>
          <a:bodyPr anchor="t"/>
          <a:lstStyle/>
          <a:p>
            <a:pPr algn="l">
              <a:buNone/>
            </a:pPr>
            <a:r>
              <a:rPr sz="2000" b="1">
                <a:solidFill>
                  <a:srgbClr val="11251D"/>
                </a:solidFill>
                <a:latin typeface="Georgia"/>
                <a:ea typeface="Georgia"/>
                <a:cs typeface="Georgia"/>
              </a:rPr>
              <a:t>The workflow or safeguards need work</a:t>
            </a:r>
            <a:endParaRPr sz="2000" b="1" i="0">
              <a:solidFill>
                <a:srgbClr val="11251D"/>
              </a:solidFill>
              <a:latin typeface="Georgia"/>
              <a:ea typeface="Georgia"/>
              <a:cs typeface="Georgia"/>
            </a:endParaRPr>
          </a:p>
        </p:txBody>
      </p:sp>
      <p:sp>
        <p:nvSpPr>
          <p:cNvPr id="64" name="rule">
            <a:extLst>
              <a:ext uri="{FF2B5EF4-FFF2-40B4-BE49-F238E27FC236}">
                <a16:creationId xmlns:a16="http://schemas.microsoft.com/office/drawing/2014/main" id="{3FB754CA-5D37-12D7-D96C-88767866ADA2}"/>
              </a:ext>
            </a:extLst>
          </p:cNvPr>
          <p:cNvSpPr>
            <a:spLocks noGrp="1"/>
          </p:cNvSpPr>
          <p:nvPr/>
        </p:nvSpPr>
        <p:spPr>
          <a:xfrm>
            <a:off x="8316572" y="3412937"/>
            <a:ext cx="2139926" cy="27337"/>
          </a:xfrm>
          <a:prstGeom prst="rect">
            <a:avLst/>
          </a:prstGeom>
          <a:solidFill>
            <a:srgbClr val="1C6A49"/>
          </a:solidFill>
          <a:ln w="0">
            <a:noFill/>
            <a:prstDash val="solid"/>
          </a:ln>
        </p:spPr>
        <p:txBody>
          <a:bodyPr/>
          <a:lstStyle/>
          <a:p>
            <a:endParaRPr/>
          </a:p>
        </p:txBody>
      </p:sp>
      <p:sp>
        <p:nvSpPr>
          <p:cNvPr id="66" name="rule">
            <a:extLst>
              <a:ext uri="{FF2B5EF4-FFF2-40B4-BE49-F238E27FC236}">
                <a16:creationId xmlns:a16="http://schemas.microsoft.com/office/drawing/2014/main" id="{E3D914D1-7070-B3F2-3526-4B5BF6FBE777}"/>
              </a:ext>
            </a:extLst>
          </p:cNvPr>
          <p:cNvSpPr>
            <a:spLocks noGrp="1"/>
          </p:cNvSpPr>
          <p:nvPr/>
        </p:nvSpPr>
        <p:spPr>
          <a:xfrm>
            <a:off x="815987" y="3436582"/>
            <a:ext cx="2139926" cy="27337"/>
          </a:xfrm>
          <a:prstGeom prst="rect">
            <a:avLst/>
          </a:prstGeom>
          <a:solidFill>
            <a:srgbClr val="1C6A49"/>
          </a:solidFill>
          <a:ln w="0">
            <a:noFill/>
            <a:prstDash val="solid"/>
          </a:ln>
        </p:spPr>
        <p:txBody>
          <a:bodyPr/>
          <a:lstStyle/>
          <a:p>
            <a:endParaRPr/>
          </a:p>
        </p:txBody>
      </p:sp>
      <p:sp>
        <p:nvSpPr>
          <p:cNvPr id="37" name="explanation">
            <a:extLst>
              <a:ext uri="{FF2B5EF4-FFF2-40B4-BE49-F238E27FC236}">
                <a16:creationId xmlns:a16="http://schemas.microsoft.com/office/drawing/2014/main" id="{E2844069-BB86-2DEF-608E-7CEB0301D2A8}"/>
              </a:ext>
            </a:extLst>
          </p:cNvPr>
          <p:cNvSpPr>
            <a:spLocks noGrp="1"/>
          </p:cNvSpPr>
          <p:nvPr/>
        </p:nvSpPr>
        <p:spPr>
          <a:xfrm>
            <a:off x="821220" y="3505440"/>
            <a:ext cx="2791790" cy="395287"/>
          </a:xfrm>
          <a:prstGeom prst="rect">
            <a:avLst/>
          </a:prstGeom>
          <a:noFill/>
          <a:ln w="0">
            <a:noFill/>
            <a:prstDash val="solid"/>
          </a:ln>
        </p:spPr>
        <p:txBody>
          <a:bodyPr anchor="t"/>
          <a:lstStyle/>
          <a:p>
            <a:pPr algn="l">
              <a:buNone/>
            </a:pPr>
            <a:endParaRPr/>
          </a:p>
        </p:txBody>
      </p:sp>
      <p:sp>
        <p:nvSpPr>
          <p:cNvPr id="39" name="explanation">
            <a:extLst>
              <a:ext uri="{FF2B5EF4-FFF2-40B4-BE49-F238E27FC236}">
                <a16:creationId xmlns:a16="http://schemas.microsoft.com/office/drawing/2014/main" id="{5D479FBD-9768-B56A-9D92-F7C6782441F5}"/>
              </a:ext>
            </a:extLst>
          </p:cNvPr>
          <p:cNvSpPr>
            <a:spLocks noGrp="1"/>
          </p:cNvSpPr>
          <p:nvPr/>
        </p:nvSpPr>
        <p:spPr>
          <a:xfrm>
            <a:off x="4534343" y="3505440"/>
            <a:ext cx="3260082" cy="395287"/>
          </a:xfrm>
          <a:prstGeom prst="rect">
            <a:avLst/>
          </a:prstGeom>
          <a:noFill/>
          <a:ln w="0">
            <a:noFill/>
            <a:prstDash val="solid"/>
          </a:ln>
        </p:spPr>
        <p:txBody>
          <a:bodyPr anchor="t"/>
          <a:lstStyle/>
          <a:p>
            <a:pPr algn="l">
              <a:buNone/>
            </a:pPr>
            <a:endParaRPr/>
          </a:p>
        </p:txBody>
      </p:sp>
      <p:sp>
        <p:nvSpPr>
          <p:cNvPr id="41" name="explanation">
            <a:extLst>
              <a:ext uri="{FF2B5EF4-FFF2-40B4-BE49-F238E27FC236}">
                <a16:creationId xmlns:a16="http://schemas.microsoft.com/office/drawing/2014/main" id="{EEACC8E5-7436-9CE2-AC82-754F73DB76C5}"/>
              </a:ext>
            </a:extLst>
          </p:cNvPr>
          <p:cNvSpPr>
            <a:spLocks noGrp="1"/>
          </p:cNvSpPr>
          <p:nvPr/>
        </p:nvSpPr>
        <p:spPr>
          <a:xfrm>
            <a:off x="8316571" y="3505440"/>
            <a:ext cx="3651812" cy="395287"/>
          </a:xfrm>
          <a:prstGeom prst="rect">
            <a:avLst/>
          </a:prstGeom>
          <a:noFill/>
          <a:ln w="0">
            <a:noFill/>
            <a:prstDash val="solid"/>
          </a:ln>
        </p:spPr>
        <p:txBody>
          <a:bodyPr anchor="t"/>
          <a:lstStyle/>
          <a:p>
            <a:pPr algn="l">
              <a:buNone/>
            </a:pPr>
            <a:endParaRPr/>
          </a:p>
        </p:txBody>
      </p:sp>
      <p:sp>
        <p:nvSpPr>
          <p:cNvPr id="68" name="explanation">
            <a:extLst>
              <a:ext uri="{FF2B5EF4-FFF2-40B4-BE49-F238E27FC236}">
                <a16:creationId xmlns:a16="http://schemas.microsoft.com/office/drawing/2014/main" id="{54791C0D-7C56-8C8B-7FAF-5C79E891E926}"/>
              </a:ext>
            </a:extLst>
          </p:cNvPr>
          <p:cNvSpPr>
            <a:spLocks noGrp="1"/>
          </p:cNvSpPr>
          <p:nvPr/>
        </p:nvSpPr>
        <p:spPr>
          <a:xfrm>
            <a:off x="794144" y="4293844"/>
            <a:ext cx="2791790" cy="395287"/>
          </a:xfrm>
          <a:prstGeom prst="rect">
            <a:avLst/>
          </a:prstGeom>
          <a:noFill/>
          <a:ln w="0">
            <a:noFill/>
            <a:prstDash val="solid"/>
          </a:ln>
        </p:spPr>
        <p:txBody>
          <a:bodyPr anchor="t"/>
          <a:lstStyle/>
          <a:p>
            <a:pPr algn="l">
              <a:buNone/>
            </a:pPr>
            <a:endParaRPr/>
          </a:p>
        </p:txBody>
      </p:sp>
      <p:sp>
        <p:nvSpPr>
          <p:cNvPr id="70" name="explanation">
            <a:extLst>
              <a:ext uri="{FF2B5EF4-FFF2-40B4-BE49-F238E27FC236}">
                <a16:creationId xmlns:a16="http://schemas.microsoft.com/office/drawing/2014/main" id="{63DEE9F4-EC57-7599-A5AE-3D17D89DEC21}"/>
              </a:ext>
            </a:extLst>
          </p:cNvPr>
          <p:cNvSpPr>
            <a:spLocks noGrp="1"/>
          </p:cNvSpPr>
          <p:nvPr/>
        </p:nvSpPr>
        <p:spPr>
          <a:xfrm>
            <a:off x="4507267" y="4293844"/>
            <a:ext cx="3260082" cy="395287"/>
          </a:xfrm>
          <a:prstGeom prst="rect">
            <a:avLst/>
          </a:prstGeom>
          <a:noFill/>
          <a:ln w="0">
            <a:noFill/>
            <a:prstDash val="solid"/>
          </a:ln>
        </p:spPr>
        <p:txBody>
          <a:bodyPr anchor="t"/>
          <a:lstStyle/>
          <a:p>
            <a:pPr algn="l">
              <a:buNone/>
            </a:pPr>
            <a:endParaRPr/>
          </a:p>
        </p:txBody>
      </p:sp>
      <p:sp>
        <p:nvSpPr>
          <p:cNvPr id="72" name="explanation">
            <a:extLst>
              <a:ext uri="{FF2B5EF4-FFF2-40B4-BE49-F238E27FC236}">
                <a16:creationId xmlns:a16="http://schemas.microsoft.com/office/drawing/2014/main" id="{A250A711-EF55-E7EA-F236-6141246011D3}"/>
              </a:ext>
            </a:extLst>
          </p:cNvPr>
          <p:cNvSpPr>
            <a:spLocks noGrp="1"/>
          </p:cNvSpPr>
          <p:nvPr/>
        </p:nvSpPr>
        <p:spPr>
          <a:xfrm>
            <a:off x="8289495" y="4293844"/>
            <a:ext cx="3651812" cy="395287"/>
          </a:xfrm>
          <a:prstGeom prst="rect">
            <a:avLst/>
          </a:prstGeom>
          <a:noFill/>
          <a:ln w="0">
            <a:noFill/>
            <a:prstDash val="solid"/>
          </a:ln>
        </p:spPr>
        <p:txBody>
          <a:bodyPr anchor="t"/>
          <a:lstStyle/>
          <a:p>
            <a:pPr algn="l">
              <a:buNone/>
            </a:pPr>
            <a:endParaRPr/>
          </a:p>
        </p:txBody>
      </p:sp>
      <p:sp>
        <p:nvSpPr>
          <p:cNvPr id="74" name="poll-cue">
            <a:extLst>
              <a:ext uri="{FF2B5EF4-FFF2-40B4-BE49-F238E27FC236}">
                <a16:creationId xmlns:a16="http://schemas.microsoft.com/office/drawing/2014/main" id="{27338A36-C241-1220-DA6E-E7E9031D15A5}"/>
              </a:ext>
            </a:extLst>
          </p:cNvPr>
          <p:cNvSpPr>
            <a:spLocks noGrp="1"/>
          </p:cNvSpPr>
          <p:nvPr/>
        </p:nvSpPr>
        <p:spPr>
          <a:xfrm>
            <a:off x="636346" y="5088973"/>
            <a:ext cx="11065500" cy="798278"/>
          </a:xfrm>
          <a:prstGeom prst="roundRect">
            <a:avLst>
              <a:gd name="adj" fmla="val 1832"/>
            </a:avLst>
          </a:prstGeom>
          <a:solidFill>
            <a:srgbClr val="D9F2E5"/>
          </a:solidFill>
          <a:ln w="15875" cmpd="sng">
            <a:solidFill>
              <a:srgbClr val="1C6A49"/>
            </a:solidFill>
            <a:prstDash val="solid"/>
          </a:ln>
          <a:effectLst>
            <a:outerShdw blurRad="63500" dist="25400" dir="2700000" algn="tl" rotWithShape="0">
              <a:srgbClr val="000000">
                <a:alpha val="15000"/>
              </a:srgbClr>
            </a:outerShdw>
          </a:effectLst>
        </p:spPr>
        <p:txBody>
          <a:bodyPr/>
          <a:lstStyle/>
          <a:p>
            <a:endParaRPr/>
          </a:p>
        </p:txBody>
      </p:sp>
      <p:sp>
        <p:nvSpPr>
          <p:cNvPr id="76" name="question-label">
            <a:extLst>
              <a:ext uri="{FF2B5EF4-FFF2-40B4-BE49-F238E27FC236}">
                <a16:creationId xmlns:a16="http://schemas.microsoft.com/office/drawing/2014/main" id="{BF5E8E08-271F-5EAD-BB60-F95DF007A8A0}"/>
              </a:ext>
            </a:extLst>
          </p:cNvPr>
          <p:cNvSpPr>
            <a:spLocks noGrp="1"/>
          </p:cNvSpPr>
          <p:nvPr/>
        </p:nvSpPr>
        <p:spPr>
          <a:xfrm>
            <a:off x="821220" y="5377708"/>
            <a:ext cx="2060876" cy="215307"/>
          </a:xfrm>
          <a:prstGeom prst="rect">
            <a:avLst/>
          </a:prstGeom>
          <a:noFill/>
          <a:ln w="0">
            <a:noFill/>
            <a:prstDash val="solid"/>
          </a:ln>
        </p:spPr>
        <p:txBody>
          <a:bodyPr anchor="t"/>
          <a:lstStyle/>
          <a:p>
            <a:pPr algn="l">
              <a:buNone/>
            </a:pPr>
            <a:endParaRPr sz="1275" b="1" i="0">
              <a:solidFill>
                <a:srgbClr val="1C6A49"/>
              </a:solidFill>
              <a:latin typeface="Aptos"/>
              <a:ea typeface="Aptos"/>
              <a:cs typeface="Aptos"/>
            </a:endParaRPr>
          </a:p>
        </p:txBody>
      </p:sp>
      <p:sp>
        <p:nvSpPr>
          <p:cNvPr id="78" name="question">
            <a:extLst>
              <a:ext uri="{FF2B5EF4-FFF2-40B4-BE49-F238E27FC236}">
                <a16:creationId xmlns:a16="http://schemas.microsoft.com/office/drawing/2014/main" id="{74AF8A3A-5AC6-402A-7449-B378E2C8035E}"/>
              </a:ext>
            </a:extLst>
          </p:cNvPr>
          <p:cNvSpPr>
            <a:spLocks noGrp="1"/>
          </p:cNvSpPr>
          <p:nvPr/>
        </p:nvSpPr>
        <p:spPr>
          <a:xfrm>
            <a:off x="2932375" y="5305968"/>
            <a:ext cx="7870904" cy="449846"/>
          </a:xfrm>
          <a:prstGeom prst="rect">
            <a:avLst/>
          </a:prstGeom>
          <a:noFill/>
          <a:ln w="0">
            <a:noFill/>
            <a:prstDash val="solid"/>
          </a:ln>
        </p:spPr>
        <p:txBody>
          <a:bodyPr anchor="t"/>
          <a:lstStyle/>
          <a:p>
            <a:pPr algn="l">
              <a:buNone/>
            </a:pPr>
            <a:endParaRPr sz="2200" b="1" i="0">
              <a:solidFill>
                <a:srgbClr val="11251D"/>
              </a:solidFill>
              <a:latin typeface="Georgia"/>
              <a:ea typeface="Georgia"/>
              <a:cs typeface="Georgia"/>
            </a:endParaRPr>
          </a:p>
        </p:txBody>
      </p:sp>
      <p:sp>
        <p:nvSpPr>
          <p:cNvPr id="80" name="rule">
            <a:extLst>
              <a:ext uri="{FF2B5EF4-FFF2-40B4-BE49-F238E27FC236}">
                <a16:creationId xmlns:a16="http://schemas.microsoft.com/office/drawing/2014/main" id="{6CAA0AFE-CEB5-DB4E-63E6-7357F35ECDF8}"/>
              </a:ext>
            </a:extLst>
          </p:cNvPr>
          <p:cNvSpPr>
            <a:spLocks noGrp="1"/>
          </p:cNvSpPr>
          <p:nvPr/>
        </p:nvSpPr>
        <p:spPr>
          <a:xfrm flipV="1">
            <a:off x="4381370" y="3988092"/>
            <a:ext cx="3570146" cy="9144"/>
          </a:xfrm>
          <a:prstGeom prst="rect">
            <a:avLst/>
          </a:prstGeom>
          <a:solidFill>
            <a:schemeClr val="tx1"/>
          </a:solidFill>
          <a:ln w="0">
            <a:noFill/>
            <a:prstDash val="solid"/>
          </a:ln>
        </p:spPr>
        <p:txBody>
          <a:bodyPr/>
          <a:lstStyle/>
          <a:p>
            <a:endParaRPr/>
          </a:p>
        </p:txBody>
      </p:sp>
      <p:sp>
        <p:nvSpPr>
          <p:cNvPr id="88" name="rule">
            <a:extLst>
              <a:ext uri="{FF2B5EF4-FFF2-40B4-BE49-F238E27FC236}">
                <a16:creationId xmlns:a16="http://schemas.microsoft.com/office/drawing/2014/main" id="{AC009213-50C4-17F0-B53F-147512FBB507}"/>
              </a:ext>
            </a:extLst>
          </p:cNvPr>
          <p:cNvSpPr>
            <a:spLocks noGrp="1"/>
          </p:cNvSpPr>
          <p:nvPr/>
        </p:nvSpPr>
        <p:spPr>
          <a:xfrm flipV="1">
            <a:off x="8131700" y="4003358"/>
            <a:ext cx="3570146" cy="9144"/>
          </a:xfrm>
          <a:prstGeom prst="rect">
            <a:avLst/>
          </a:prstGeom>
          <a:solidFill>
            <a:schemeClr val="tx1"/>
          </a:solidFill>
          <a:ln w="0">
            <a:noFill/>
            <a:prstDash val="solid"/>
          </a:ln>
        </p:spPr>
        <p:txBody>
          <a:bodyPr/>
          <a:lstStyle/>
          <a:p>
            <a:endParaRPr/>
          </a:p>
        </p:txBody>
      </p:sp>
      <p:sp>
        <p:nvSpPr>
          <p:cNvPr id="90" name="rule">
            <a:extLst>
              <a:ext uri="{FF2B5EF4-FFF2-40B4-BE49-F238E27FC236}">
                <a16:creationId xmlns:a16="http://schemas.microsoft.com/office/drawing/2014/main" id="{175A6F1F-EB97-DC51-7E64-7647C60E7FA5}"/>
              </a:ext>
            </a:extLst>
          </p:cNvPr>
          <p:cNvSpPr>
            <a:spLocks noGrp="1"/>
          </p:cNvSpPr>
          <p:nvPr/>
        </p:nvSpPr>
        <p:spPr>
          <a:xfrm flipV="1">
            <a:off x="636347" y="3983520"/>
            <a:ext cx="3570146" cy="9144"/>
          </a:xfrm>
          <a:prstGeom prst="rect">
            <a:avLst/>
          </a:prstGeom>
          <a:solidFill>
            <a:schemeClr val="tx1"/>
          </a:solidFill>
          <a:ln w="0">
            <a:noFill/>
            <a:prstDash val="solid"/>
          </a:ln>
        </p:spPr>
        <p:txBody>
          <a:bodyPr/>
          <a:lstStyle/>
          <a:p>
            <a:endParaRPr/>
          </a:p>
        </p:txBody>
      </p:sp>
    </p:spTree>
    <p:extLst>
      <p:ext uri="{BB962C8B-B14F-4D97-AF65-F5344CB8AC3E}">
        <p14:creationId xmlns:p14="http://schemas.microsoft.com/office/powerpoint/2010/main" val="6384020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7F4ED"/>
        </a:solidFill>
        <a:effectLst/>
      </p:bgPr>
    </p:bg>
    <p:spTree>
      <p:nvGrpSpPr>
        <p:cNvPr id="1" name=""/>
        <p:cNvGrpSpPr/>
        <p:nvPr/>
      </p:nvGrpSpPr>
      <p:grpSpPr>
        <a:xfrm>
          <a:off x="0" y="0"/>
          <a:ext cx="0" cy="0"/>
          <a:chOff x="0" y="0"/>
          <a:chExt cx="0" cy="0"/>
        </a:xfrm>
      </p:grpSpPr>
      <p:sp>
        <p:nvSpPr>
          <p:cNvPr id="11" name="eyebrow">
            <a:extLst>
              <a:ext uri="{FF2B5EF4-FFF2-40B4-BE49-F238E27FC236}">
                <a16:creationId xmlns:a16="http://schemas.microsoft.com/office/drawing/2014/main" id="{67C28102-B26E-F0DB-27D6-BB7F2486CC13}"/>
              </a:ext>
            </a:extLst>
          </p:cNvPr>
          <p:cNvSpPr>
            <a:spLocks noGrp="1"/>
          </p:cNvSpPr>
          <p:nvPr/>
        </p:nvSpPr>
        <p:spPr>
          <a:xfrm>
            <a:off x="742950" y="552450"/>
            <a:ext cx="6667500" cy="247650"/>
          </a:xfrm>
          <a:prstGeom prst="rect">
            <a:avLst/>
          </a:prstGeom>
          <a:noFill/>
          <a:ln w="0">
            <a:noFill/>
            <a:prstDash val="solid"/>
          </a:ln>
        </p:spPr>
        <p:txBody>
          <a:bodyPr anchor="t"/>
          <a:lstStyle/>
          <a:p>
            <a:r>
              <a:rPr sz="1200" b="1" i="0">
                <a:solidFill>
                  <a:srgbClr val="1C6A49"/>
                </a:solidFill>
                <a:latin typeface="Aptos"/>
                <a:ea typeface="Aptos"/>
                <a:cs typeface="Aptos"/>
              </a:rPr>
              <a:t>SMALLEST SAFE EXPERIMENT</a:t>
            </a:r>
          </a:p>
        </p:txBody>
      </p:sp>
      <p:sp>
        <p:nvSpPr>
          <p:cNvPr id="2" name="slide-title">
            <a:extLst>
              <a:ext uri="{FF2B5EF4-FFF2-40B4-BE49-F238E27FC236}">
                <a16:creationId xmlns:a16="http://schemas.microsoft.com/office/drawing/2014/main" id="{664E51FD-519D-0F4E-90D9-13D1F8A38451}"/>
              </a:ext>
            </a:extLst>
          </p:cNvPr>
          <p:cNvSpPr>
            <a:spLocks noGrp="1"/>
          </p:cNvSpPr>
          <p:nvPr/>
        </p:nvSpPr>
        <p:spPr>
          <a:xfrm>
            <a:off x="742950" y="1047750"/>
            <a:ext cx="11005354" cy="742950"/>
          </a:xfrm>
          <a:prstGeom prst="rect">
            <a:avLst/>
          </a:prstGeom>
          <a:noFill/>
          <a:ln w="0">
            <a:noFill/>
            <a:prstDash val="solid"/>
          </a:ln>
        </p:spPr>
        <p:txBody>
          <a:bodyPr anchor="t"/>
          <a:lstStyle/>
          <a:p>
            <a:r>
              <a:rPr sz="3200" b="1">
                <a:solidFill>
                  <a:srgbClr val="11251D"/>
                </a:solidFill>
                <a:latin typeface="Georgia"/>
                <a:ea typeface="Georgia"/>
                <a:cs typeface="Georgia"/>
              </a:rPr>
              <a:t>A useful test is bounded, reviewed and measurable.</a:t>
            </a:r>
          </a:p>
        </p:txBody>
      </p:sp>
      <p:sp>
        <p:nvSpPr>
          <p:cNvPr id="5" name="explanation">
            <a:extLst>
              <a:ext uri="{FF2B5EF4-FFF2-40B4-BE49-F238E27FC236}">
                <a16:creationId xmlns:a16="http://schemas.microsoft.com/office/drawing/2014/main" id="{33C94280-8A70-E1E3-C39A-DCF1F1F002DE}"/>
              </a:ext>
            </a:extLst>
          </p:cNvPr>
          <p:cNvSpPr>
            <a:spLocks noGrp="1"/>
          </p:cNvSpPr>
          <p:nvPr/>
        </p:nvSpPr>
        <p:spPr>
          <a:xfrm>
            <a:off x="742950" y="5969793"/>
            <a:ext cx="10060329" cy="395287"/>
          </a:xfrm>
          <a:prstGeom prst="rect">
            <a:avLst/>
          </a:prstGeom>
          <a:noFill/>
          <a:ln w="0">
            <a:noFill/>
            <a:prstDash val="solid"/>
          </a:ln>
        </p:spPr>
        <p:txBody>
          <a:bodyPr anchor="t"/>
          <a:lstStyle/>
          <a:p>
            <a:pPr algn="l">
              <a:buNone/>
            </a:pPr>
            <a:r>
              <a:rPr sz="1875" b="0" i="0">
                <a:solidFill>
                  <a:srgbClr val="333333"/>
                </a:solidFill>
                <a:latin typeface="Aptos"/>
                <a:ea typeface="Aptos"/>
                <a:cs typeface="Aptos"/>
              </a:rPr>
              <a:t>One task. Limited sample. Defined duration.</a:t>
            </a:r>
          </a:p>
        </p:txBody>
      </p:sp>
      <p:sp>
        <p:nvSpPr>
          <p:cNvPr id="9" name="brand">
            <a:extLst>
              <a:ext uri="{FF2B5EF4-FFF2-40B4-BE49-F238E27FC236}">
                <a16:creationId xmlns:a16="http://schemas.microsoft.com/office/drawing/2014/main" id="{54E9C388-47AC-5344-2862-0C634643AE5E}"/>
              </a:ext>
            </a:extLst>
          </p:cNvPr>
          <p:cNvSpPr>
            <a:spLocks noGrp="1"/>
          </p:cNvSpPr>
          <p:nvPr/>
        </p:nvSpPr>
        <p:spPr>
          <a:xfrm>
            <a:off x="742950" y="6372225"/>
            <a:ext cx="1143000" cy="209550"/>
          </a:xfrm>
          <a:prstGeom prst="rect">
            <a:avLst/>
          </a:prstGeom>
          <a:noFill/>
          <a:ln w="0">
            <a:noFill/>
            <a:prstDash val="solid"/>
          </a:ln>
        </p:spPr>
        <p:txBody>
          <a:bodyPr anchor="t"/>
          <a:lstStyle/>
          <a:p>
            <a:pPr algn="l">
              <a:buNone/>
            </a:pPr>
            <a:r>
              <a:rPr sz="1125" b="1" i="0">
                <a:solidFill>
                  <a:srgbClr val="11251D"/>
                </a:solidFill>
                <a:latin typeface="Aptos"/>
                <a:ea typeface="Aptos"/>
                <a:cs typeface="Aptos"/>
              </a:rPr>
              <a:t>BIZ AI</a:t>
            </a:r>
          </a:p>
        </p:txBody>
      </p:sp>
      <p:sp>
        <p:nvSpPr>
          <p:cNvPr id="10" name="page">
            <a:extLst>
              <a:ext uri="{FF2B5EF4-FFF2-40B4-BE49-F238E27FC236}">
                <a16:creationId xmlns:a16="http://schemas.microsoft.com/office/drawing/2014/main" id="{A1D8C080-C911-A5A6-CEEE-D7EF01FFE4C4}"/>
              </a:ext>
            </a:extLst>
          </p:cNvPr>
          <p:cNvSpPr>
            <a:spLocks noGrp="1"/>
          </p:cNvSpPr>
          <p:nvPr/>
        </p:nvSpPr>
        <p:spPr>
          <a:xfrm>
            <a:off x="11049000" y="6372225"/>
            <a:ext cx="381000" cy="209550"/>
          </a:xfrm>
          <a:prstGeom prst="rect">
            <a:avLst/>
          </a:prstGeom>
          <a:noFill/>
          <a:ln w="0">
            <a:noFill/>
            <a:prstDash val="solid"/>
          </a:ln>
        </p:spPr>
        <p:txBody>
          <a:bodyPr anchor="t"/>
          <a:lstStyle/>
          <a:p>
            <a:pPr algn="r">
              <a:buNone/>
            </a:pPr>
            <a:r>
              <a:rPr sz="1050" b="1">
                <a:solidFill>
                  <a:srgbClr val="5E6B65"/>
                </a:solidFill>
                <a:latin typeface="Aptos"/>
                <a:ea typeface="Aptos"/>
                <a:cs typeface="Aptos"/>
              </a:rPr>
              <a:t>17</a:t>
            </a:r>
            <a:endParaRPr sz="1050" b="1" i="0">
              <a:solidFill>
                <a:srgbClr val="5E6B65"/>
              </a:solidFill>
              <a:latin typeface="Aptos"/>
              <a:ea typeface="Aptos"/>
              <a:cs typeface="Aptos"/>
            </a:endParaRPr>
          </a:p>
        </p:txBody>
      </p:sp>
      <p:sp>
        <p:nvSpPr>
          <p:cNvPr id="12" name="explanation">
            <a:extLst>
              <a:ext uri="{FF2B5EF4-FFF2-40B4-BE49-F238E27FC236}">
                <a16:creationId xmlns:a16="http://schemas.microsoft.com/office/drawing/2014/main" id="{A40D35D2-7487-424E-0490-0EF6F42CBADA}"/>
              </a:ext>
            </a:extLst>
          </p:cNvPr>
          <p:cNvSpPr>
            <a:spLocks noGrp="1"/>
          </p:cNvSpPr>
          <p:nvPr/>
        </p:nvSpPr>
        <p:spPr>
          <a:xfrm>
            <a:off x="781050" y="1690838"/>
            <a:ext cx="10828358" cy="522187"/>
          </a:xfrm>
          <a:prstGeom prst="rect">
            <a:avLst/>
          </a:prstGeom>
          <a:noFill/>
          <a:ln w="0">
            <a:noFill/>
            <a:prstDash val="solid"/>
          </a:ln>
        </p:spPr>
        <p:txBody>
          <a:bodyPr anchor="t"/>
          <a:lstStyle/>
          <a:p>
            <a:pPr algn="l">
              <a:buNone/>
            </a:pPr>
            <a:r>
              <a:rPr sz="1875" b="0" i="0">
                <a:solidFill>
                  <a:srgbClr val="333333"/>
                </a:solidFill>
                <a:latin typeface="Aptos"/>
                <a:ea typeface="Aptos"/>
                <a:cs typeface="Aptos"/>
              </a:rPr>
              <a:t>Human review of every output.</a:t>
            </a:r>
          </a:p>
        </p:txBody>
      </p:sp>
      <p:sp>
        <p:nvSpPr>
          <p:cNvPr id="35" name="rule">
            <a:extLst>
              <a:ext uri="{FF2B5EF4-FFF2-40B4-BE49-F238E27FC236}">
                <a16:creationId xmlns:a16="http://schemas.microsoft.com/office/drawing/2014/main" id="{70B3EF8F-765E-EFD3-2DA2-294CF27AC452}"/>
              </a:ext>
            </a:extLst>
          </p:cNvPr>
          <p:cNvSpPr>
            <a:spLocks noGrp="1"/>
          </p:cNvSpPr>
          <p:nvPr/>
        </p:nvSpPr>
        <p:spPr>
          <a:xfrm>
            <a:off x="1036433" y="2522166"/>
            <a:ext cx="2139926" cy="27337"/>
          </a:xfrm>
          <a:prstGeom prst="rect">
            <a:avLst/>
          </a:prstGeom>
          <a:solidFill>
            <a:srgbClr val="1C6A49"/>
          </a:solidFill>
          <a:ln w="0">
            <a:noFill/>
            <a:prstDash val="solid"/>
          </a:ln>
        </p:spPr>
        <p:txBody>
          <a:bodyPr/>
          <a:lstStyle/>
          <a:p>
            <a:endParaRPr/>
          </a:p>
        </p:txBody>
      </p:sp>
      <p:graphicFrame>
        <p:nvGraphicFramePr>
          <p:cNvPr id="101" name="Table 41"/>
          <p:cNvGraphicFramePr/>
          <p:nvPr/>
        </p:nvGraphicFramePr>
        <p:xfrm>
          <a:off x="636347" y="2207842"/>
          <a:ext cx="3570147" cy="2752725"/>
        </p:xfrm>
        <a:graphic>
          <a:graphicData uri="http://schemas.openxmlformats.org/drawingml/2006/table">
            <a:tbl>
              <a:tblPr firstRow="1" bandRow="1">
                <a:tableStyleId>{5C22544A-7EE6-4342-B048-85BDC9FD1C3A}</a:tableStyleId>
              </a:tblPr>
              <a:tblGrid>
                <a:gridCol w="3570147">
                  <a:extLst>
                    <a:ext uri="{9D8B030D-6E8A-4147-A177-3AD203B41FA5}">
                      <a16:colId xmlns:a16="http://schemas.microsoft.com/office/drawing/2014/main" val="20000"/>
                    </a:ext>
                  </a:extLst>
                </a:gridCol>
              </a:tblGrid>
              <a:tr h="1758623">
                <a:tc>
                  <a:txBody>
                    <a:bodyPr/>
                    <a:lstStyle/>
                    <a:p>
                      <a:endParaRPr/>
                    </a:p>
                  </a:txBody>
                  <a:tcPr>
                    <a:solidFill>
                      <a:schemeClr val="bg1"/>
                    </a:solidFill>
                  </a:tcPr>
                </a:tc>
                <a:extLst>
                  <a:ext uri="{0D108BD9-81ED-4DB2-BD59-A6C34878D82A}">
                    <a16:rowId xmlns:a16="http://schemas.microsoft.com/office/drawing/2014/main" val="10000"/>
                  </a:ext>
                </a:extLst>
              </a:tr>
              <a:tr h="994102">
                <a:tc>
                  <a:txBody>
                    <a:bodyPr/>
                    <a:lstStyle/>
                    <a:p>
                      <a:endParaRPr>
                        <a:solidFill>
                          <a:schemeClr val="bg2"/>
                        </a:solidFill>
                      </a:endParaRPr>
                    </a:p>
                  </a:txBody>
                  <a:tcPr>
                    <a:solidFill>
                      <a:srgbClr val="D9F2E5"/>
                    </a:solidFill>
                  </a:tcPr>
                </a:tc>
                <a:extLst>
                  <a:ext uri="{0D108BD9-81ED-4DB2-BD59-A6C34878D82A}">
                    <a16:rowId xmlns:a16="http://schemas.microsoft.com/office/drawing/2014/main" val="10001"/>
                  </a:ext>
                </a:extLst>
              </a:tr>
            </a:tbl>
          </a:graphicData>
        </a:graphic>
      </p:graphicFrame>
      <p:sp>
        <p:nvSpPr>
          <p:cNvPr id="19" name="question-label">
            <a:extLst>
              <a:ext uri="{FF2B5EF4-FFF2-40B4-BE49-F238E27FC236}">
                <a16:creationId xmlns:a16="http://schemas.microsoft.com/office/drawing/2014/main" id="{E0732AC1-CBD8-04EE-6C4B-6938F4BB3463}"/>
              </a:ext>
            </a:extLst>
          </p:cNvPr>
          <p:cNvSpPr>
            <a:spLocks noGrp="1"/>
          </p:cNvSpPr>
          <p:nvPr/>
        </p:nvSpPr>
        <p:spPr>
          <a:xfrm>
            <a:off x="821220" y="2337272"/>
            <a:ext cx="3200400" cy="247650"/>
          </a:xfrm>
          <a:prstGeom prst="rect">
            <a:avLst/>
          </a:prstGeom>
          <a:noFill/>
          <a:ln w="0">
            <a:noFill/>
            <a:prstDash val="solid"/>
          </a:ln>
        </p:spPr>
        <p:txBody>
          <a:bodyPr anchor="t"/>
          <a:lstStyle/>
          <a:p>
            <a:pPr algn="l">
              <a:buNone/>
            </a:pPr>
            <a:r>
              <a:rPr sz="1275" b="1" i="0">
                <a:solidFill>
                  <a:srgbClr val="1C6A49"/>
                </a:solidFill>
                <a:latin typeface="Aptos"/>
                <a:ea typeface="Aptos"/>
                <a:cs typeface="Aptos"/>
              </a:rPr>
              <a:t>BOUND THE TEST</a:t>
            </a:r>
          </a:p>
        </p:txBody>
      </p:sp>
      <p:sp>
        <p:nvSpPr>
          <p:cNvPr id="17" name="question">
            <a:extLst>
              <a:ext uri="{FF2B5EF4-FFF2-40B4-BE49-F238E27FC236}">
                <a16:creationId xmlns:a16="http://schemas.microsoft.com/office/drawing/2014/main" id="{A7201BE8-B30F-1415-EEA9-7BCF6AAD1DBF}"/>
              </a:ext>
            </a:extLst>
          </p:cNvPr>
          <p:cNvSpPr>
            <a:spLocks noGrp="1"/>
          </p:cNvSpPr>
          <p:nvPr/>
        </p:nvSpPr>
        <p:spPr>
          <a:xfrm>
            <a:off x="821220" y="2714352"/>
            <a:ext cx="3048000" cy="1238250"/>
          </a:xfrm>
          <a:prstGeom prst="rect">
            <a:avLst/>
          </a:prstGeom>
          <a:noFill/>
          <a:ln w="0">
            <a:noFill/>
            <a:prstDash val="solid"/>
          </a:ln>
        </p:spPr>
        <p:txBody>
          <a:bodyPr anchor="t"/>
          <a:lstStyle/>
          <a:p>
            <a:pPr algn="l">
              <a:buNone/>
            </a:pPr>
            <a:r>
              <a:rPr sz="2000" b="1">
                <a:solidFill>
                  <a:srgbClr val="11251D"/>
                </a:solidFill>
                <a:latin typeface="Georgia"/>
                <a:ea typeface="Georgia"/>
                <a:cs typeface="Georgia"/>
              </a:rPr>
              <a:t>Use a limited sample</a:t>
            </a:r>
            <a:endParaRPr sz="2000" b="1" i="0">
              <a:solidFill>
                <a:srgbClr val="11251D"/>
              </a:solidFill>
              <a:latin typeface="Georgia"/>
              <a:ea typeface="Georgia"/>
              <a:cs typeface="Georgia"/>
            </a:endParaRPr>
          </a:p>
        </p:txBody>
      </p:sp>
      <p:sp>
        <p:nvSpPr>
          <p:cNvPr id="46" name="rule">
            <a:extLst>
              <a:ext uri="{FF2B5EF4-FFF2-40B4-BE49-F238E27FC236}">
                <a16:creationId xmlns:a16="http://schemas.microsoft.com/office/drawing/2014/main" id="{E6914EA9-09BD-84E9-45AA-8E6858B59B68}"/>
              </a:ext>
            </a:extLst>
          </p:cNvPr>
          <p:cNvSpPr>
            <a:spLocks noGrp="1"/>
          </p:cNvSpPr>
          <p:nvPr/>
        </p:nvSpPr>
        <p:spPr>
          <a:xfrm>
            <a:off x="4781455" y="2526325"/>
            <a:ext cx="2139926" cy="27337"/>
          </a:xfrm>
          <a:prstGeom prst="rect">
            <a:avLst/>
          </a:prstGeom>
          <a:solidFill>
            <a:srgbClr val="1C6A49"/>
          </a:solidFill>
          <a:ln w="0">
            <a:noFill/>
            <a:prstDash val="solid"/>
          </a:ln>
        </p:spPr>
        <p:txBody>
          <a:bodyPr/>
          <a:lstStyle/>
          <a:p>
            <a:endParaRPr/>
          </a:p>
        </p:txBody>
      </p:sp>
      <p:graphicFrame>
        <p:nvGraphicFramePr>
          <p:cNvPr id="105" name="Table 47"/>
          <p:cNvGraphicFramePr/>
          <p:nvPr/>
        </p:nvGraphicFramePr>
        <p:xfrm>
          <a:off x="4381369" y="2212001"/>
          <a:ext cx="3570147" cy="2752725"/>
        </p:xfrm>
        <a:graphic>
          <a:graphicData uri="http://schemas.openxmlformats.org/drawingml/2006/table">
            <a:tbl>
              <a:tblPr firstRow="1" bandRow="1">
                <a:tableStyleId>{5C22544A-7EE6-4342-B048-85BDC9FD1C3A}</a:tableStyleId>
              </a:tblPr>
              <a:tblGrid>
                <a:gridCol w="3570147">
                  <a:extLst>
                    <a:ext uri="{9D8B030D-6E8A-4147-A177-3AD203B41FA5}">
                      <a16:colId xmlns:a16="http://schemas.microsoft.com/office/drawing/2014/main" val="20000"/>
                    </a:ext>
                  </a:extLst>
                </a:gridCol>
              </a:tblGrid>
              <a:tr h="1758623">
                <a:tc>
                  <a:txBody>
                    <a:bodyPr/>
                    <a:lstStyle/>
                    <a:p>
                      <a:endParaRPr/>
                    </a:p>
                  </a:txBody>
                  <a:tcPr>
                    <a:solidFill>
                      <a:schemeClr val="bg1"/>
                    </a:solidFill>
                  </a:tcPr>
                </a:tc>
                <a:extLst>
                  <a:ext uri="{0D108BD9-81ED-4DB2-BD59-A6C34878D82A}">
                    <a16:rowId xmlns:a16="http://schemas.microsoft.com/office/drawing/2014/main" val="10000"/>
                  </a:ext>
                </a:extLst>
              </a:tr>
              <a:tr h="994102">
                <a:tc>
                  <a:txBody>
                    <a:bodyPr/>
                    <a:lstStyle/>
                    <a:p>
                      <a:endParaRPr>
                        <a:solidFill>
                          <a:schemeClr val="bg2"/>
                        </a:solidFill>
                      </a:endParaRPr>
                    </a:p>
                  </a:txBody>
                  <a:tcPr>
                    <a:solidFill>
                      <a:srgbClr val="D9F2E5"/>
                    </a:solidFill>
                  </a:tcPr>
                </a:tc>
                <a:extLst>
                  <a:ext uri="{0D108BD9-81ED-4DB2-BD59-A6C34878D82A}">
                    <a16:rowId xmlns:a16="http://schemas.microsoft.com/office/drawing/2014/main" val="10001"/>
                  </a:ext>
                </a:extLst>
              </a:tr>
            </a:tbl>
          </a:graphicData>
        </a:graphic>
      </p:graphicFrame>
      <p:sp>
        <p:nvSpPr>
          <p:cNvPr id="50" name="question-label">
            <a:extLst>
              <a:ext uri="{FF2B5EF4-FFF2-40B4-BE49-F238E27FC236}">
                <a16:creationId xmlns:a16="http://schemas.microsoft.com/office/drawing/2014/main" id="{9EE66C99-07D7-8E14-046D-AB478C8B7DC3}"/>
              </a:ext>
            </a:extLst>
          </p:cNvPr>
          <p:cNvSpPr>
            <a:spLocks noGrp="1"/>
          </p:cNvSpPr>
          <p:nvPr/>
        </p:nvSpPr>
        <p:spPr>
          <a:xfrm>
            <a:off x="4566242" y="2341431"/>
            <a:ext cx="3200400" cy="247650"/>
          </a:xfrm>
          <a:prstGeom prst="rect">
            <a:avLst/>
          </a:prstGeom>
          <a:noFill/>
          <a:ln w="0">
            <a:noFill/>
            <a:prstDash val="solid"/>
          </a:ln>
        </p:spPr>
        <p:txBody>
          <a:bodyPr anchor="t"/>
          <a:lstStyle/>
          <a:p>
            <a:pPr algn="l">
              <a:buNone/>
            </a:pPr>
            <a:r>
              <a:rPr sz="1275" b="1">
                <a:solidFill>
                  <a:srgbClr val="1C6A49"/>
                </a:solidFill>
                <a:latin typeface="Aptos"/>
                <a:ea typeface="Aptos"/>
                <a:cs typeface="Aptos"/>
              </a:rPr>
              <a:t>DEFINE REVIEW</a:t>
            </a:r>
            <a:endParaRPr sz="1275" b="1" i="0">
              <a:solidFill>
                <a:srgbClr val="1C6A49"/>
              </a:solidFill>
              <a:latin typeface="Aptos"/>
              <a:ea typeface="Aptos"/>
              <a:cs typeface="Aptos"/>
            </a:endParaRPr>
          </a:p>
        </p:txBody>
      </p:sp>
      <p:sp>
        <p:nvSpPr>
          <p:cNvPr id="52" name="question">
            <a:extLst>
              <a:ext uri="{FF2B5EF4-FFF2-40B4-BE49-F238E27FC236}">
                <a16:creationId xmlns:a16="http://schemas.microsoft.com/office/drawing/2014/main" id="{190F2C17-3730-CF81-4908-B0F469F5684A}"/>
              </a:ext>
            </a:extLst>
          </p:cNvPr>
          <p:cNvSpPr>
            <a:spLocks noGrp="1"/>
          </p:cNvSpPr>
          <p:nvPr/>
        </p:nvSpPr>
        <p:spPr>
          <a:xfrm>
            <a:off x="4566242" y="2718511"/>
            <a:ext cx="3048000" cy="1238250"/>
          </a:xfrm>
          <a:prstGeom prst="rect">
            <a:avLst/>
          </a:prstGeom>
          <a:noFill/>
          <a:ln w="0">
            <a:noFill/>
            <a:prstDash val="solid"/>
          </a:ln>
        </p:spPr>
        <p:txBody>
          <a:bodyPr anchor="t"/>
          <a:lstStyle/>
          <a:p>
            <a:pPr algn="l">
              <a:buNone/>
            </a:pPr>
            <a:r>
              <a:rPr sz="2000" b="1" i="0">
                <a:solidFill>
                  <a:srgbClr val="11251D"/>
                </a:solidFill>
                <a:latin typeface="Georgia"/>
                <a:ea typeface="Georgia"/>
                <a:cs typeface="Georgia"/>
              </a:rPr>
              <a:t>Check every output</a:t>
            </a:r>
          </a:p>
        </p:txBody>
      </p:sp>
      <p:sp>
        <p:nvSpPr>
          <p:cNvPr id="54" name="rule">
            <a:extLst>
              <a:ext uri="{FF2B5EF4-FFF2-40B4-BE49-F238E27FC236}">
                <a16:creationId xmlns:a16="http://schemas.microsoft.com/office/drawing/2014/main" id="{84900A68-2240-6604-6DE4-06F7EECF1813}"/>
              </a:ext>
            </a:extLst>
          </p:cNvPr>
          <p:cNvSpPr>
            <a:spLocks noGrp="1"/>
          </p:cNvSpPr>
          <p:nvPr/>
        </p:nvSpPr>
        <p:spPr>
          <a:xfrm>
            <a:off x="4566242" y="3422914"/>
            <a:ext cx="2139926" cy="27337"/>
          </a:xfrm>
          <a:prstGeom prst="rect">
            <a:avLst/>
          </a:prstGeom>
          <a:solidFill>
            <a:srgbClr val="1C6A49"/>
          </a:solidFill>
          <a:ln w="0">
            <a:noFill/>
            <a:prstDash val="solid"/>
          </a:ln>
        </p:spPr>
        <p:txBody>
          <a:bodyPr/>
          <a:lstStyle/>
          <a:p>
            <a:endParaRPr/>
          </a:p>
        </p:txBody>
      </p:sp>
      <p:sp>
        <p:nvSpPr>
          <p:cNvPr id="56" name="rule">
            <a:extLst>
              <a:ext uri="{FF2B5EF4-FFF2-40B4-BE49-F238E27FC236}">
                <a16:creationId xmlns:a16="http://schemas.microsoft.com/office/drawing/2014/main" id="{97ACE5D1-F0E7-47FE-DCAB-9FD06D72B986}"/>
              </a:ext>
            </a:extLst>
          </p:cNvPr>
          <p:cNvSpPr>
            <a:spLocks noGrp="1"/>
          </p:cNvSpPr>
          <p:nvPr/>
        </p:nvSpPr>
        <p:spPr>
          <a:xfrm>
            <a:off x="8531785" y="2516348"/>
            <a:ext cx="2139926" cy="27337"/>
          </a:xfrm>
          <a:prstGeom prst="rect">
            <a:avLst/>
          </a:prstGeom>
          <a:solidFill>
            <a:srgbClr val="1C6A49"/>
          </a:solidFill>
          <a:ln w="0">
            <a:noFill/>
            <a:prstDash val="solid"/>
          </a:ln>
        </p:spPr>
        <p:txBody>
          <a:bodyPr/>
          <a:lstStyle/>
          <a:p>
            <a:endParaRPr/>
          </a:p>
        </p:txBody>
      </p:sp>
      <p:graphicFrame>
        <p:nvGraphicFramePr>
          <p:cNvPr id="110" name="Table 57"/>
          <p:cNvGraphicFramePr/>
          <p:nvPr/>
        </p:nvGraphicFramePr>
        <p:xfrm>
          <a:off x="8131699" y="2202024"/>
          <a:ext cx="3570147" cy="2752725"/>
        </p:xfrm>
        <a:graphic>
          <a:graphicData uri="http://schemas.openxmlformats.org/drawingml/2006/table">
            <a:tbl>
              <a:tblPr firstRow="1" bandRow="1">
                <a:tableStyleId>{5C22544A-7EE6-4342-B048-85BDC9FD1C3A}</a:tableStyleId>
              </a:tblPr>
              <a:tblGrid>
                <a:gridCol w="3570147">
                  <a:extLst>
                    <a:ext uri="{9D8B030D-6E8A-4147-A177-3AD203B41FA5}">
                      <a16:colId xmlns:a16="http://schemas.microsoft.com/office/drawing/2014/main" val="20000"/>
                    </a:ext>
                  </a:extLst>
                </a:gridCol>
              </a:tblGrid>
              <a:tr h="1758623">
                <a:tc>
                  <a:txBody>
                    <a:bodyPr/>
                    <a:lstStyle/>
                    <a:p>
                      <a:endParaRPr/>
                    </a:p>
                  </a:txBody>
                  <a:tcPr>
                    <a:solidFill>
                      <a:srgbClr val="D9F2E5"/>
                    </a:solidFill>
                  </a:tcPr>
                </a:tc>
                <a:extLst>
                  <a:ext uri="{0D108BD9-81ED-4DB2-BD59-A6C34878D82A}">
                    <a16:rowId xmlns:a16="http://schemas.microsoft.com/office/drawing/2014/main" val="10000"/>
                  </a:ext>
                </a:extLst>
              </a:tr>
              <a:tr h="994102">
                <a:tc>
                  <a:txBody>
                    <a:bodyPr/>
                    <a:lstStyle/>
                    <a:p>
                      <a:endParaRPr>
                        <a:solidFill>
                          <a:schemeClr val="bg2"/>
                        </a:solidFill>
                      </a:endParaRPr>
                    </a:p>
                  </a:txBody>
                  <a:tcPr>
                    <a:solidFill>
                      <a:srgbClr val="D9F2E5"/>
                    </a:solidFill>
                  </a:tcPr>
                </a:tc>
                <a:extLst>
                  <a:ext uri="{0D108BD9-81ED-4DB2-BD59-A6C34878D82A}">
                    <a16:rowId xmlns:a16="http://schemas.microsoft.com/office/drawing/2014/main" val="10001"/>
                  </a:ext>
                </a:extLst>
              </a:tr>
            </a:tbl>
          </a:graphicData>
        </a:graphic>
      </p:graphicFrame>
      <p:sp>
        <p:nvSpPr>
          <p:cNvPr id="60" name="question-label">
            <a:extLst>
              <a:ext uri="{FF2B5EF4-FFF2-40B4-BE49-F238E27FC236}">
                <a16:creationId xmlns:a16="http://schemas.microsoft.com/office/drawing/2014/main" id="{14574EDF-F3CC-3714-E406-BA41DFC60EFA}"/>
              </a:ext>
            </a:extLst>
          </p:cNvPr>
          <p:cNvSpPr>
            <a:spLocks noGrp="1"/>
          </p:cNvSpPr>
          <p:nvPr/>
        </p:nvSpPr>
        <p:spPr>
          <a:xfrm>
            <a:off x="8316572" y="2331454"/>
            <a:ext cx="3200400" cy="247650"/>
          </a:xfrm>
          <a:prstGeom prst="rect">
            <a:avLst/>
          </a:prstGeom>
          <a:noFill/>
          <a:ln w="0">
            <a:noFill/>
            <a:prstDash val="solid"/>
          </a:ln>
        </p:spPr>
        <p:txBody>
          <a:bodyPr anchor="t"/>
          <a:lstStyle/>
          <a:p>
            <a:pPr algn="l">
              <a:buNone/>
            </a:pPr>
            <a:r>
              <a:rPr sz="1275" b="1">
                <a:solidFill>
                  <a:srgbClr val="1C6A49"/>
                </a:solidFill>
                <a:latin typeface="Aptos"/>
                <a:ea typeface="Aptos"/>
                <a:cs typeface="Aptos"/>
              </a:rPr>
              <a:t>MEASURE AND DECIDE</a:t>
            </a:r>
            <a:endParaRPr sz="1275" b="1" i="0">
              <a:solidFill>
                <a:srgbClr val="1C6A49"/>
              </a:solidFill>
              <a:latin typeface="Aptos"/>
              <a:ea typeface="Aptos"/>
              <a:cs typeface="Aptos"/>
            </a:endParaRPr>
          </a:p>
        </p:txBody>
      </p:sp>
      <p:sp>
        <p:nvSpPr>
          <p:cNvPr id="62" name="question">
            <a:extLst>
              <a:ext uri="{FF2B5EF4-FFF2-40B4-BE49-F238E27FC236}">
                <a16:creationId xmlns:a16="http://schemas.microsoft.com/office/drawing/2014/main" id="{7C0A33BB-331E-9CF5-7428-5F941C1F0FC9}"/>
              </a:ext>
            </a:extLst>
          </p:cNvPr>
          <p:cNvSpPr>
            <a:spLocks noGrp="1"/>
          </p:cNvSpPr>
          <p:nvPr/>
        </p:nvSpPr>
        <p:spPr>
          <a:xfrm>
            <a:off x="8316571" y="2708534"/>
            <a:ext cx="3239081" cy="1238250"/>
          </a:xfrm>
          <a:prstGeom prst="rect">
            <a:avLst/>
          </a:prstGeom>
          <a:noFill/>
          <a:ln w="0">
            <a:noFill/>
            <a:prstDash val="solid"/>
          </a:ln>
        </p:spPr>
        <p:txBody>
          <a:bodyPr anchor="t"/>
          <a:lstStyle/>
          <a:p>
            <a:pPr algn="l">
              <a:buNone/>
            </a:pPr>
            <a:r>
              <a:rPr sz="2000" b="1">
                <a:solidFill>
                  <a:srgbClr val="11251D"/>
                </a:solidFill>
                <a:latin typeface="Georgia"/>
                <a:ea typeface="Georgia"/>
                <a:cs typeface="Georgia"/>
              </a:rPr>
              <a:t>Continue, revise or stop</a:t>
            </a:r>
            <a:endParaRPr sz="2000" b="1" i="0">
              <a:solidFill>
                <a:srgbClr val="11251D"/>
              </a:solidFill>
              <a:latin typeface="Georgia"/>
              <a:ea typeface="Georgia"/>
              <a:cs typeface="Georgia"/>
            </a:endParaRPr>
          </a:p>
        </p:txBody>
      </p:sp>
      <p:sp>
        <p:nvSpPr>
          <p:cNvPr id="64" name="rule">
            <a:extLst>
              <a:ext uri="{FF2B5EF4-FFF2-40B4-BE49-F238E27FC236}">
                <a16:creationId xmlns:a16="http://schemas.microsoft.com/office/drawing/2014/main" id="{73FBDC5C-AB95-719C-212C-D4A85FB62237}"/>
              </a:ext>
            </a:extLst>
          </p:cNvPr>
          <p:cNvSpPr>
            <a:spLocks noGrp="1"/>
          </p:cNvSpPr>
          <p:nvPr/>
        </p:nvSpPr>
        <p:spPr>
          <a:xfrm>
            <a:off x="8316572" y="3412937"/>
            <a:ext cx="2139926" cy="27337"/>
          </a:xfrm>
          <a:prstGeom prst="rect">
            <a:avLst/>
          </a:prstGeom>
          <a:solidFill>
            <a:srgbClr val="1C6A49"/>
          </a:solidFill>
          <a:ln w="0">
            <a:noFill/>
            <a:prstDash val="solid"/>
          </a:ln>
        </p:spPr>
        <p:txBody>
          <a:bodyPr/>
          <a:lstStyle/>
          <a:p>
            <a:endParaRPr/>
          </a:p>
        </p:txBody>
      </p:sp>
      <p:sp>
        <p:nvSpPr>
          <p:cNvPr id="66" name="rule">
            <a:extLst>
              <a:ext uri="{FF2B5EF4-FFF2-40B4-BE49-F238E27FC236}">
                <a16:creationId xmlns:a16="http://schemas.microsoft.com/office/drawing/2014/main" id="{6D7EA9C0-B114-F429-B9E0-EF6D49CCAD3E}"/>
              </a:ext>
            </a:extLst>
          </p:cNvPr>
          <p:cNvSpPr>
            <a:spLocks noGrp="1"/>
          </p:cNvSpPr>
          <p:nvPr/>
        </p:nvSpPr>
        <p:spPr>
          <a:xfrm>
            <a:off x="815987" y="3436582"/>
            <a:ext cx="2139926" cy="27337"/>
          </a:xfrm>
          <a:prstGeom prst="rect">
            <a:avLst/>
          </a:prstGeom>
          <a:solidFill>
            <a:srgbClr val="1C6A49"/>
          </a:solidFill>
          <a:ln w="0">
            <a:noFill/>
            <a:prstDash val="solid"/>
          </a:ln>
        </p:spPr>
        <p:txBody>
          <a:bodyPr/>
          <a:lstStyle/>
          <a:p>
            <a:endParaRPr/>
          </a:p>
        </p:txBody>
      </p:sp>
      <p:sp>
        <p:nvSpPr>
          <p:cNvPr id="37" name="explanation">
            <a:extLst>
              <a:ext uri="{FF2B5EF4-FFF2-40B4-BE49-F238E27FC236}">
                <a16:creationId xmlns:a16="http://schemas.microsoft.com/office/drawing/2014/main" id="{5CC41C33-0107-8934-7ED6-96853F1155E1}"/>
              </a:ext>
            </a:extLst>
          </p:cNvPr>
          <p:cNvSpPr>
            <a:spLocks noGrp="1"/>
          </p:cNvSpPr>
          <p:nvPr/>
        </p:nvSpPr>
        <p:spPr>
          <a:xfrm>
            <a:off x="821861" y="3461992"/>
            <a:ext cx="2791790" cy="395287"/>
          </a:xfrm>
          <a:prstGeom prst="rect">
            <a:avLst/>
          </a:prstGeom>
          <a:noFill/>
          <a:ln w="0">
            <a:noFill/>
            <a:prstDash val="solid"/>
          </a:ln>
        </p:spPr>
        <p:txBody>
          <a:bodyPr anchor="t"/>
          <a:lstStyle/>
          <a:p>
            <a:pPr algn="l">
              <a:buNone/>
            </a:pPr>
            <a:endParaRPr/>
          </a:p>
        </p:txBody>
      </p:sp>
      <p:sp>
        <p:nvSpPr>
          <p:cNvPr id="39" name="explanation">
            <a:extLst>
              <a:ext uri="{FF2B5EF4-FFF2-40B4-BE49-F238E27FC236}">
                <a16:creationId xmlns:a16="http://schemas.microsoft.com/office/drawing/2014/main" id="{ACF60357-6626-4C63-4CAE-7893D017B324}"/>
              </a:ext>
            </a:extLst>
          </p:cNvPr>
          <p:cNvSpPr>
            <a:spLocks noGrp="1"/>
          </p:cNvSpPr>
          <p:nvPr/>
        </p:nvSpPr>
        <p:spPr>
          <a:xfrm>
            <a:off x="4534343" y="3461992"/>
            <a:ext cx="3260082" cy="395287"/>
          </a:xfrm>
          <a:prstGeom prst="rect">
            <a:avLst/>
          </a:prstGeom>
          <a:noFill/>
          <a:ln w="0">
            <a:noFill/>
            <a:prstDash val="solid"/>
          </a:ln>
        </p:spPr>
        <p:txBody>
          <a:bodyPr anchor="t"/>
          <a:lstStyle/>
          <a:p>
            <a:pPr algn="l">
              <a:buNone/>
            </a:pPr>
            <a:endParaRPr/>
          </a:p>
        </p:txBody>
      </p:sp>
      <p:sp>
        <p:nvSpPr>
          <p:cNvPr id="41" name="explanation">
            <a:extLst>
              <a:ext uri="{FF2B5EF4-FFF2-40B4-BE49-F238E27FC236}">
                <a16:creationId xmlns:a16="http://schemas.microsoft.com/office/drawing/2014/main" id="{A793597F-9050-6C2F-47D1-307902497FE0}"/>
              </a:ext>
            </a:extLst>
          </p:cNvPr>
          <p:cNvSpPr>
            <a:spLocks noGrp="1"/>
          </p:cNvSpPr>
          <p:nvPr/>
        </p:nvSpPr>
        <p:spPr>
          <a:xfrm>
            <a:off x="8289495" y="3436582"/>
            <a:ext cx="3651812" cy="395287"/>
          </a:xfrm>
          <a:prstGeom prst="rect">
            <a:avLst/>
          </a:prstGeom>
          <a:noFill/>
          <a:ln w="0">
            <a:noFill/>
            <a:prstDash val="solid"/>
          </a:ln>
        </p:spPr>
        <p:txBody>
          <a:bodyPr anchor="t"/>
          <a:lstStyle/>
          <a:p>
            <a:pPr algn="l">
              <a:buNone/>
            </a:pPr>
            <a:endParaRPr sz="1600" b="0" i="0">
              <a:solidFill>
                <a:srgbClr val="333333"/>
              </a:solidFill>
              <a:latin typeface="Aptos"/>
              <a:ea typeface="Aptos"/>
              <a:cs typeface="Aptos"/>
            </a:endParaRPr>
          </a:p>
        </p:txBody>
      </p:sp>
      <p:sp>
        <p:nvSpPr>
          <p:cNvPr id="68" name="explanation">
            <a:extLst>
              <a:ext uri="{FF2B5EF4-FFF2-40B4-BE49-F238E27FC236}">
                <a16:creationId xmlns:a16="http://schemas.microsoft.com/office/drawing/2014/main" id="{97ED9F2E-BDF3-D34A-E428-8567ECEA2C76}"/>
              </a:ext>
            </a:extLst>
          </p:cNvPr>
          <p:cNvSpPr>
            <a:spLocks noGrp="1"/>
          </p:cNvSpPr>
          <p:nvPr/>
        </p:nvSpPr>
        <p:spPr>
          <a:xfrm>
            <a:off x="794144" y="4293844"/>
            <a:ext cx="2791790" cy="395287"/>
          </a:xfrm>
          <a:prstGeom prst="rect">
            <a:avLst/>
          </a:prstGeom>
          <a:noFill/>
          <a:ln w="0">
            <a:noFill/>
            <a:prstDash val="solid"/>
          </a:ln>
        </p:spPr>
        <p:txBody>
          <a:bodyPr anchor="t"/>
          <a:lstStyle/>
          <a:p>
            <a:pPr algn="l">
              <a:buNone/>
            </a:pPr>
            <a:endParaRPr/>
          </a:p>
        </p:txBody>
      </p:sp>
      <p:sp>
        <p:nvSpPr>
          <p:cNvPr id="70" name="explanation">
            <a:extLst>
              <a:ext uri="{FF2B5EF4-FFF2-40B4-BE49-F238E27FC236}">
                <a16:creationId xmlns:a16="http://schemas.microsoft.com/office/drawing/2014/main" id="{7F55B6EF-7028-CF9B-9362-6145BF3426C1}"/>
              </a:ext>
            </a:extLst>
          </p:cNvPr>
          <p:cNvSpPr>
            <a:spLocks noGrp="1"/>
          </p:cNvSpPr>
          <p:nvPr/>
        </p:nvSpPr>
        <p:spPr>
          <a:xfrm>
            <a:off x="4507267" y="4293844"/>
            <a:ext cx="3260082" cy="395287"/>
          </a:xfrm>
          <a:prstGeom prst="rect">
            <a:avLst/>
          </a:prstGeom>
          <a:noFill/>
          <a:ln w="0">
            <a:noFill/>
            <a:prstDash val="solid"/>
          </a:ln>
        </p:spPr>
        <p:txBody>
          <a:bodyPr anchor="t"/>
          <a:lstStyle/>
          <a:p>
            <a:pPr algn="l">
              <a:buNone/>
            </a:pPr>
            <a:endParaRPr/>
          </a:p>
        </p:txBody>
      </p:sp>
      <p:sp>
        <p:nvSpPr>
          <p:cNvPr id="72" name="explanation">
            <a:extLst>
              <a:ext uri="{FF2B5EF4-FFF2-40B4-BE49-F238E27FC236}">
                <a16:creationId xmlns:a16="http://schemas.microsoft.com/office/drawing/2014/main" id="{15DF4A1D-A945-7167-2CFC-0460B18176C4}"/>
              </a:ext>
            </a:extLst>
          </p:cNvPr>
          <p:cNvSpPr>
            <a:spLocks noGrp="1"/>
          </p:cNvSpPr>
          <p:nvPr/>
        </p:nvSpPr>
        <p:spPr>
          <a:xfrm>
            <a:off x="8289495" y="4293844"/>
            <a:ext cx="3651812" cy="395287"/>
          </a:xfrm>
          <a:prstGeom prst="rect">
            <a:avLst/>
          </a:prstGeom>
          <a:noFill/>
          <a:ln w="0">
            <a:noFill/>
            <a:prstDash val="solid"/>
          </a:ln>
        </p:spPr>
        <p:txBody>
          <a:bodyPr anchor="t"/>
          <a:lstStyle/>
          <a:p>
            <a:pPr algn="l">
              <a:buNone/>
            </a:pPr>
            <a:endParaRPr sz="1600" b="1" i="0">
              <a:solidFill>
                <a:srgbClr val="333333"/>
              </a:solidFill>
              <a:latin typeface="Georgia"/>
              <a:ea typeface="Georgia"/>
              <a:cs typeface="Georgia"/>
            </a:endParaRPr>
          </a:p>
        </p:txBody>
      </p:sp>
      <p:sp>
        <p:nvSpPr>
          <p:cNvPr id="74" name="poll-cue">
            <a:extLst>
              <a:ext uri="{FF2B5EF4-FFF2-40B4-BE49-F238E27FC236}">
                <a16:creationId xmlns:a16="http://schemas.microsoft.com/office/drawing/2014/main" id="{EB38D48C-97B9-E58D-7FDD-A7DFAE06495C}"/>
              </a:ext>
            </a:extLst>
          </p:cNvPr>
          <p:cNvSpPr>
            <a:spLocks noGrp="1"/>
          </p:cNvSpPr>
          <p:nvPr/>
        </p:nvSpPr>
        <p:spPr>
          <a:xfrm>
            <a:off x="636346" y="5088973"/>
            <a:ext cx="11065500" cy="798278"/>
          </a:xfrm>
          <a:prstGeom prst="roundRect">
            <a:avLst>
              <a:gd name="adj" fmla="val 1832"/>
            </a:avLst>
          </a:prstGeom>
          <a:solidFill>
            <a:srgbClr val="D9F2E5"/>
          </a:solidFill>
          <a:ln w="15875" cmpd="sng">
            <a:solidFill>
              <a:srgbClr val="1C6A49"/>
            </a:solidFill>
            <a:prstDash val="solid"/>
          </a:ln>
          <a:effectLst>
            <a:outerShdw blurRad="63500" dist="25400" dir="2700000" algn="tl" rotWithShape="0">
              <a:srgbClr val="000000">
                <a:alpha val="15000"/>
              </a:srgbClr>
            </a:outerShdw>
          </a:effectLst>
        </p:spPr>
        <p:txBody>
          <a:bodyPr/>
          <a:lstStyle/>
          <a:p>
            <a:endParaRPr/>
          </a:p>
        </p:txBody>
      </p:sp>
      <p:sp>
        <p:nvSpPr>
          <p:cNvPr id="76" name="question-label">
            <a:extLst>
              <a:ext uri="{FF2B5EF4-FFF2-40B4-BE49-F238E27FC236}">
                <a16:creationId xmlns:a16="http://schemas.microsoft.com/office/drawing/2014/main" id="{CE4BB5F7-0C4F-1503-2710-8CE991D77296}"/>
              </a:ext>
            </a:extLst>
          </p:cNvPr>
          <p:cNvSpPr>
            <a:spLocks noGrp="1"/>
          </p:cNvSpPr>
          <p:nvPr/>
        </p:nvSpPr>
        <p:spPr>
          <a:xfrm>
            <a:off x="821220" y="5377708"/>
            <a:ext cx="2060876" cy="215307"/>
          </a:xfrm>
          <a:prstGeom prst="rect">
            <a:avLst/>
          </a:prstGeom>
          <a:noFill/>
          <a:ln w="0">
            <a:noFill/>
            <a:prstDash val="solid"/>
          </a:ln>
        </p:spPr>
        <p:txBody>
          <a:bodyPr anchor="t"/>
          <a:lstStyle/>
          <a:p>
            <a:pPr algn="l">
              <a:buNone/>
            </a:pPr>
            <a:endParaRPr sz="1275" b="1" i="0">
              <a:solidFill>
                <a:srgbClr val="1C6A49"/>
              </a:solidFill>
              <a:latin typeface="Aptos"/>
              <a:ea typeface="Aptos"/>
              <a:cs typeface="Aptos"/>
            </a:endParaRPr>
          </a:p>
        </p:txBody>
      </p:sp>
      <p:sp>
        <p:nvSpPr>
          <p:cNvPr id="78" name="question">
            <a:extLst>
              <a:ext uri="{FF2B5EF4-FFF2-40B4-BE49-F238E27FC236}">
                <a16:creationId xmlns:a16="http://schemas.microsoft.com/office/drawing/2014/main" id="{E905988F-F1FF-B9F6-F4C1-A2D560A3C5A3}"/>
              </a:ext>
            </a:extLst>
          </p:cNvPr>
          <p:cNvSpPr>
            <a:spLocks noGrp="1"/>
          </p:cNvSpPr>
          <p:nvPr/>
        </p:nvSpPr>
        <p:spPr>
          <a:xfrm>
            <a:off x="2932374" y="5305968"/>
            <a:ext cx="8281965" cy="449846"/>
          </a:xfrm>
          <a:prstGeom prst="rect">
            <a:avLst/>
          </a:prstGeom>
          <a:noFill/>
          <a:ln w="0">
            <a:noFill/>
            <a:prstDash val="solid"/>
          </a:ln>
        </p:spPr>
        <p:txBody>
          <a:bodyPr anchor="t"/>
          <a:lstStyle/>
          <a:p>
            <a:pPr algn="l">
              <a:buNone/>
            </a:pPr>
            <a:endParaRPr sz="2200" b="1" i="0">
              <a:solidFill>
                <a:srgbClr val="11251D"/>
              </a:solidFill>
              <a:latin typeface="Georgia"/>
              <a:ea typeface="Georgia"/>
              <a:cs typeface="Georgia"/>
            </a:endParaRPr>
          </a:p>
        </p:txBody>
      </p:sp>
      <p:sp>
        <p:nvSpPr>
          <p:cNvPr id="80" name="rule">
            <a:extLst>
              <a:ext uri="{FF2B5EF4-FFF2-40B4-BE49-F238E27FC236}">
                <a16:creationId xmlns:a16="http://schemas.microsoft.com/office/drawing/2014/main" id="{A68593E9-EADB-E907-6125-1336C2869477}"/>
              </a:ext>
            </a:extLst>
          </p:cNvPr>
          <p:cNvSpPr>
            <a:spLocks noGrp="1"/>
          </p:cNvSpPr>
          <p:nvPr/>
        </p:nvSpPr>
        <p:spPr>
          <a:xfrm flipV="1">
            <a:off x="4381370" y="3988092"/>
            <a:ext cx="3570146" cy="9144"/>
          </a:xfrm>
          <a:prstGeom prst="rect">
            <a:avLst/>
          </a:prstGeom>
          <a:solidFill>
            <a:schemeClr val="tx1"/>
          </a:solidFill>
          <a:ln w="0">
            <a:noFill/>
            <a:prstDash val="solid"/>
          </a:ln>
        </p:spPr>
        <p:txBody>
          <a:bodyPr/>
          <a:lstStyle/>
          <a:p>
            <a:endParaRPr/>
          </a:p>
        </p:txBody>
      </p:sp>
      <p:sp>
        <p:nvSpPr>
          <p:cNvPr id="88" name="rule">
            <a:extLst>
              <a:ext uri="{FF2B5EF4-FFF2-40B4-BE49-F238E27FC236}">
                <a16:creationId xmlns:a16="http://schemas.microsoft.com/office/drawing/2014/main" id="{DDC69368-E147-E9E0-4412-75E7FFED0F93}"/>
              </a:ext>
            </a:extLst>
          </p:cNvPr>
          <p:cNvSpPr>
            <a:spLocks noGrp="1"/>
          </p:cNvSpPr>
          <p:nvPr/>
        </p:nvSpPr>
        <p:spPr>
          <a:xfrm flipV="1">
            <a:off x="8131700" y="4003358"/>
            <a:ext cx="3570146" cy="9144"/>
          </a:xfrm>
          <a:prstGeom prst="rect">
            <a:avLst/>
          </a:prstGeom>
          <a:solidFill>
            <a:schemeClr val="tx1"/>
          </a:solidFill>
          <a:ln w="0">
            <a:noFill/>
            <a:prstDash val="solid"/>
          </a:ln>
        </p:spPr>
        <p:txBody>
          <a:bodyPr/>
          <a:lstStyle/>
          <a:p>
            <a:endParaRPr/>
          </a:p>
        </p:txBody>
      </p:sp>
      <p:sp>
        <p:nvSpPr>
          <p:cNvPr id="90" name="rule">
            <a:extLst>
              <a:ext uri="{FF2B5EF4-FFF2-40B4-BE49-F238E27FC236}">
                <a16:creationId xmlns:a16="http://schemas.microsoft.com/office/drawing/2014/main" id="{F2AE02E7-7275-C76B-AB6B-1654388B7968}"/>
              </a:ext>
            </a:extLst>
          </p:cNvPr>
          <p:cNvSpPr>
            <a:spLocks noGrp="1"/>
          </p:cNvSpPr>
          <p:nvPr/>
        </p:nvSpPr>
        <p:spPr>
          <a:xfrm flipV="1">
            <a:off x="636347" y="3983520"/>
            <a:ext cx="3570146" cy="9144"/>
          </a:xfrm>
          <a:prstGeom prst="rect">
            <a:avLst/>
          </a:prstGeom>
          <a:solidFill>
            <a:schemeClr val="tx1"/>
          </a:solidFill>
          <a:ln w="0">
            <a:noFill/>
            <a:prstDash val="solid"/>
          </a:ln>
        </p:spPr>
        <p:txBody>
          <a:bodyPr/>
          <a:lstStyle/>
          <a:p>
            <a:endParaRPr/>
          </a:p>
        </p:txBody>
      </p:sp>
    </p:spTree>
    <p:extLst>
      <p:ext uri="{BB962C8B-B14F-4D97-AF65-F5344CB8AC3E}">
        <p14:creationId xmlns:p14="http://schemas.microsoft.com/office/powerpoint/2010/main" val="10269996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7F4ED"/>
        </a:solidFill>
        <a:effectLst/>
      </p:bgPr>
    </p:bg>
    <p:spTree>
      <p:nvGrpSpPr>
        <p:cNvPr id="1" name=""/>
        <p:cNvGrpSpPr/>
        <p:nvPr/>
      </p:nvGrpSpPr>
      <p:grpSpPr>
        <a:xfrm>
          <a:off x="0" y="0"/>
          <a:ext cx="0" cy="0"/>
          <a:chOff x="0" y="0"/>
          <a:chExt cx="0" cy="0"/>
        </a:xfrm>
      </p:grpSpPr>
      <p:sp>
        <p:nvSpPr>
          <p:cNvPr id="2" name="slide-title">
            <a:extLst>
              <a:ext uri="{FF2B5EF4-FFF2-40B4-BE49-F238E27FC236}">
                <a16:creationId xmlns:a16="http://schemas.microsoft.com/office/drawing/2014/main" id="{EDC5D92B-D9ED-9E90-0EFC-E5407D08F290}"/>
              </a:ext>
            </a:extLst>
          </p:cNvPr>
          <p:cNvSpPr>
            <a:spLocks noGrp="1"/>
          </p:cNvSpPr>
          <p:nvPr/>
        </p:nvSpPr>
        <p:spPr>
          <a:xfrm>
            <a:off x="742949" y="1047750"/>
            <a:ext cx="11198357" cy="742950"/>
          </a:xfrm>
          <a:prstGeom prst="rect">
            <a:avLst/>
          </a:prstGeom>
          <a:noFill/>
          <a:ln w="0">
            <a:noFill/>
            <a:prstDash val="solid"/>
          </a:ln>
        </p:spPr>
        <p:txBody>
          <a:bodyPr anchor="t"/>
          <a:lstStyle/>
          <a:p>
            <a:r>
              <a:rPr sz="3200" b="1">
                <a:solidFill>
                  <a:srgbClr val="11251D"/>
                </a:solidFill>
                <a:latin typeface="Georgia"/>
                <a:ea typeface="Georgia"/>
                <a:cs typeface="Georgia"/>
              </a:rPr>
              <a:t>A two-week test creates decision evidence.</a:t>
            </a:r>
          </a:p>
        </p:txBody>
      </p:sp>
      <p:sp>
        <p:nvSpPr>
          <p:cNvPr id="5" name="explanation">
            <a:extLst>
              <a:ext uri="{FF2B5EF4-FFF2-40B4-BE49-F238E27FC236}">
                <a16:creationId xmlns:a16="http://schemas.microsoft.com/office/drawing/2014/main" id="{049D3650-CD5B-B774-7D39-DAAE9FD0C868}"/>
              </a:ext>
            </a:extLst>
          </p:cNvPr>
          <p:cNvSpPr>
            <a:spLocks noGrp="1"/>
          </p:cNvSpPr>
          <p:nvPr/>
        </p:nvSpPr>
        <p:spPr>
          <a:xfrm>
            <a:off x="742950" y="5969793"/>
            <a:ext cx="10060329" cy="395287"/>
          </a:xfrm>
          <a:prstGeom prst="rect">
            <a:avLst/>
          </a:prstGeom>
          <a:noFill/>
          <a:ln w="0">
            <a:noFill/>
            <a:prstDash val="solid"/>
          </a:ln>
        </p:spPr>
        <p:txBody>
          <a:bodyPr anchor="t"/>
          <a:lstStyle/>
          <a:p>
            <a:pPr algn="l">
              <a:buNone/>
            </a:pPr>
            <a:r>
              <a:rPr sz="1875" b="0" i="0">
                <a:solidFill>
                  <a:srgbClr val="333333"/>
                </a:solidFill>
                <a:latin typeface="Aptos"/>
                <a:ea typeface="Aptos"/>
                <a:cs typeface="Aptos"/>
              </a:rPr>
              <a:t>Use 10 completed cycles and closed records.</a:t>
            </a:r>
          </a:p>
        </p:txBody>
      </p:sp>
      <p:sp>
        <p:nvSpPr>
          <p:cNvPr id="9" name="brand">
            <a:extLst>
              <a:ext uri="{FF2B5EF4-FFF2-40B4-BE49-F238E27FC236}">
                <a16:creationId xmlns:a16="http://schemas.microsoft.com/office/drawing/2014/main" id="{59FE5934-5FA9-5246-E1BD-D3BF8C15DFA2}"/>
              </a:ext>
            </a:extLst>
          </p:cNvPr>
          <p:cNvSpPr>
            <a:spLocks noGrp="1"/>
          </p:cNvSpPr>
          <p:nvPr/>
        </p:nvSpPr>
        <p:spPr>
          <a:xfrm>
            <a:off x="742950" y="6372225"/>
            <a:ext cx="1143000" cy="209550"/>
          </a:xfrm>
          <a:prstGeom prst="rect">
            <a:avLst/>
          </a:prstGeom>
          <a:noFill/>
          <a:ln w="0">
            <a:noFill/>
            <a:prstDash val="solid"/>
          </a:ln>
        </p:spPr>
        <p:txBody>
          <a:bodyPr anchor="t"/>
          <a:lstStyle/>
          <a:p>
            <a:pPr algn="l">
              <a:buNone/>
            </a:pPr>
            <a:r>
              <a:rPr sz="1125" b="1" i="0">
                <a:solidFill>
                  <a:srgbClr val="11251D"/>
                </a:solidFill>
                <a:latin typeface="Aptos"/>
                <a:ea typeface="Aptos"/>
                <a:cs typeface="Aptos"/>
              </a:rPr>
              <a:t>BIZ AI</a:t>
            </a:r>
          </a:p>
        </p:txBody>
      </p:sp>
      <p:sp>
        <p:nvSpPr>
          <p:cNvPr id="10" name="page">
            <a:extLst>
              <a:ext uri="{FF2B5EF4-FFF2-40B4-BE49-F238E27FC236}">
                <a16:creationId xmlns:a16="http://schemas.microsoft.com/office/drawing/2014/main" id="{77C5F894-4CD9-B645-D687-05475081BB28}"/>
              </a:ext>
            </a:extLst>
          </p:cNvPr>
          <p:cNvSpPr>
            <a:spLocks noGrp="1"/>
          </p:cNvSpPr>
          <p:nvPr/>
        </p:nvSpPr>
        <p:spPr>
          <a:xfrm>
            <a:off x="11049000" y="6372225"/>
            <a:ext cx="381000" cy="209550"/>
          </a:xfrm>
          <a:prstGeom prst="rect">
            <a:avLst/>
          </a:prstGeom>
          <a:noFill/>
          <a:ln w="0">
            <a:noFill/>
            <a:prstDash val="solid"/>
          </a:ln>
        </p:spPr>
        <p:txBody>
          <a:bodyPr anchor="t"/>
          <a:lstStyle/>
          <a:p>
            <a:pPr algn="r">
              <a:buNone/>
            </a:pPr>
            <a:r>
              <a:rPr sz="1050" b="1" i="0">
                <a:solidFill>
                  <a:srgbClr val="5E6B65"/>
                </a:solidFill>
                <a:latin typeface="Aptos"/>
                <a:ea typeface="Aptos"/>
                <a:cs typeface="Aptos"/>
              </a:rPr>
              <a:t>18</a:t>
            </a:r>
          </a:p>
        </p:txBody>
      </p:sp>
      <p:sp>
        <p:nvSpPr>
          <p:cNvPr id="12" name="explanation">
            <a:extLst>
              <a:ext uri="{FF2B5EF4-FFF2-40B4-BE49-F238E27FC236}">
                <a16:creationId xmlns:a16="http://schemas.microsoft.com/office/drawing/2014/main" id="{E595AD58-61A0-4B3D-56B4-F4514165813E}"/>
              </a:ext>
            </a:extLst>
          </p:cNvPr>
          <p:cNvSpPr>
            <a:spLocks noGrp="1"/>
          </p:cNvSpPr>
          <p:nvPr/>
        </p:nvSpPr>
        <p:spPr>
          <a:xfrm>
            <a:off x="781050" y="1690838"/>
            <a:ext cx="10828358" cy="522187"/>
          </a:xfrm>
          <a:prstGeom prst="rect">
            <a:avLst/>
          </a:prstGeom>
          <a:noFill/>
          <a:ln w="0">
            <a:noFill/>
            <a:prstDash val="solid"/>
          </a:ln>
        </p:spPr>
        <p:txBody>
          <a:bodyPr anchor="t"/>
          <a:lstStyle/>
          <a:p>
            <a:r>
              <a:rPr sz="1875">
                <a:solidFill>
                  <a:srgbClr val="333333"/>
                </a:solidFill>
                <a:latin typeface="Aptos"/>
                <a:ea typeface="Aptos"/>
                <a:cs typeface="Aptos"/>
              </a:rPr>
              <a:t>No customer-facing use during the test.</a:t>
            </a:r>
            <a:endParaRPr sz="1875" b="0" i="0">
              <a:solidFill>
                <a:srgbClr val="333333"/>
              </a:solidFill>
              <a:latin typeface="Aptos"/>
              <a:ea typeface="Aptos"/>
              <a:cs typeface="Aptos"/>
            </a:endParaRPr>
          </a:p>
        </p:txBody>
      </p:sp>
      <p:sp>
        <p:nvSpPr>
          <p:cNvPr id="35" name="rule">
            <a:extLst>
              <a:ext uri="{FF2B5EF4-FFF2-40B4-BE49-F238E27FC236}">
                <a16:creationId xmlns:a16="http://schemas.microsoft.com/office/drawing/2014/main" id="{8C5807CF-443B-EAD1-C935-5767BE7ABE9A}"/>
              </a:ext>
            </a:extLst>
          </p:cNvPr>
          <p:cNvSpPr>
            <a:spLocks noGrp="1"/>
          </p:cNvSpPr>
          <p:nvPr/>
        </p:nvSpPr>
        <p:spPr>
          <a:xfrm>
            <a:off x="1036433" y="2522166"/>
            <a:ext cx="2139926" cy="27337"/>
          </a:xfrm>
          <a:prstGeom prst="rect">
            <a:avLst/>
          </a:prstGeom>
          <a:solidFill>
            <a:srgbClr val="1C6A49"/>
          </a:solidFill>
          <a:ln w="0">
            <a:noFill/>
            <a:prstDash val="solid"/>
          </a:ln>
        </p:spPr>
        <p:txBody>
          <a:bodyPr/>
          <a:lstStyle/>
          <a:p>
            <a:endParaRPr/>
          </a:p>
        </p:txBody>
      </p:sp>
      <p:graphicFrame>
        <p:nvGraphicFramePr>
          <p:cNvPr id="100" name="Table 41"/>
          <p:cNvGraphicFramePr/>
          <p:nvPr/>
        </p:nvGraphicFramePr>
        <p:xfrm>
          <a:off x="636347" y="2207842"/>
          <a:ext cx="3570147" cy="2752725"/>
        </p:xfrm>
        <a:graphic>
          <a:graphicData uri="http://schemas.openxmlformats.org/drawingml/2006/table">
            <a:tbl>
              <a:tblPr firstRow="1" bandRow="1">
                <a:tableStyleId>{5C22544A-7EE6-4342-B048-85BDC9FD1C3A}</a:tableStyleId>
              </a:tblPr>
              <a:tblGrid>
                <a:gridCol w="3570147">
                  <a:extLst>
                    <a:ext uri="{9D8B030D-6E8A-4147-A177-3AD203B41FA5}">
                      <a16:colId xmlns:a16="http://schemas.microsoft.com/office/drawing/2014/main" val="20000"/>
                    </a:ext>
                  </a:extLst>
                </a:gridCol>
              </a:tblGrid>
              <a:tr h="1758623">
                <a:tc>
                  <a:txBody>
                    <a:bodyPr/>
                    <a:lstStyle/>
                    <a:p>
                      <a:endParaRPr/>
                    </a:p>
                  </a:txBody>
                  <a:tcPr>
                    <a:solidFill>
                      <a:schemeClr val="bg1"/>
                    </a:solidFill>
                  </a:tcPr>
                </a:tc>
                <a:extLst>
                  <a:ext uri="{0D108BD9-81ED-4DB2-BD59-A6C34878D82A}">
                    <a16:rowId xmlns:a16="http://schemas.microsoft.com/office/drawing/2014/main" val="10000"/>
                  </a:ext>
                </a:extLst>
              </a:tr>
              <a:tr h="994102">
                <a:tc>
                  <a:txBody>
                    <a:bodyPr/>
                    <a:lstStyle/>
                    <a:p>
                      <a:endParaRPr>
                        <a:solidFill>
                          <a:schemeClr val="bg2"/>
                        </a:solidFill>
                      </a:endParaRPr>
                    </a:p>
                  </a:txBody>
                  <a:tcPr>
                    <a:solidFill>
                      <a:srgbClr val="D9F2E5"/>
                    </a:solidFill>
                  </a:tcPr>
                </a:tc>
                <a:extLst>
                  <a:ext uri="{0D108BD9-81ED-4DB2-BD59-A6C34878D82A}">
                    <a16:rowId xmlns:a16="http://schemas.microsoft.com/office/drawing/2014/main" val="10001"/>
                  </a:ext>
                </a:extLst>
              </a:tr>
            </a:tbl>
          </a:graphicData>
        </a:graphic>
      </p:graphicFrame>
      <p:sp>
        <p:nvSpPr>
          <p:cNvPr id="19" name="question-label">
            <a:extLst>
              <a:ext uri="{FF2B5EF4-FFF2-40B4-BE49-F238E27FC236}">
                <a16:creationId xmlns:a16="http://schemas.microsoft.com/office/drawing/2014/main" id="{B8F8792D-09C7-0789-FE57-F3167FF07890}"/>
              </a:ext>
            </a:extLst>
          </p:cNvPr>
          <p:cNvSpPr>
            <a:spLocks noGrp="1"/>
          </p:cNvSpPr>
          <p:nvPr/>
        </p:nvSpPr>
        <p:spPr>
          <a:xfrm>
            <a:off x="821220" y="2337272"/>
            <a:ext cx="3200400" cy="247650"/>
          </a:xfrm>
          <a:prstGeom prst="rect">
            <a:avLst/>
          </a:prstGeom>
          <a:noFill/>
          <a:ln w="0">
            <a:noFill/>
            <a:prstDash val="solid"/>
          </a:ln>
        </p:spPr>
        <p:txBody>
          <a:bodyPr anchor="t"/>
          <a:lstStyle/>
          <a:p>
            <a:pPr algn="l">
              <a:buNone/>
            </a:pPr>
            <a:r>
              <a:rPr sz="1275" b="1">
                <a:solidFill>
                  <a:srgbClr val="1C6A49"/>
                </a:solidFill>
                <a:latin typeface="Aptos"/>
                <a:ea typeface="Aptos"/>
                <a:cs typeface="Aptos"/>
              </a:rPr>
              <a:t>SCOPE</a:t>
            </a:r>
            <a:endParaRPr sz="1275" b="1" i="0">
              <a:solidFill>
                <a:srgbClr val="1C6A49"/>
              </a:solidFill>
              <a:latin typeface="Aptos"/>
              <a:ea typeface="Aptos"/>
              <a:cs typeface="Aptos"/>
            </a:endParaRPr>
          </a:p>
        </p:txBody>
      </p:sp>
      <p:sp>
        <p:nvSpPr>
          <p:cNvPr id="17" name="question">
            <a:extLst>
              <a:ext uri="{FF2B5EF4-FFF2-40B4-BE49-F238E27FC236}">
                <a16:creationId xmlns:a16="http://schemas.microsoft.com/office/drawing/2014/main" id="{DB754463-CD81-0A4A-363D-13133B022ED3}"/>
              </a:ext>
            </a:extLst>
          </p:cNvPr>
          <p:cNvSpPr>
            <a:spLocks noGrp="1"/>
          </p:cNvSpPr>
          <p:nvPr/>
        </p:nvSpPr>
        <p:spPr>
          <a:xfrm>
            <a:off x="821220" y="2714352"/>
            <a:ext cx="3048000" cy="1238250"/>
          </a:xfrm>
          <a:prstGeom prst="rect">
            <a:avLst/>
          </a:prstGeom>
          <a:noFill/>
          <a:ln w="0">
            <a:noFill/>
            <a:prstDash val="solid"/>
          </a:ln>
        </p:spPr>
        <p:txBody>
          <a:bodyPr anchor="t"/>
          <a:lstStyle/>
          <a:p>
            <a:pPr algn="l">
              <a:buNone/>
            </a:pPr>
            <a:r>
              <a:rPr sz="2000" b="1">
                <a:solidFill>
                  <a:srgbClr val="11251D"/>
                </a:solidFill>
                <a:latin typeface="Georgia"/>
                <a:ea typeface="Georgia"/>
                <a:cs typeface="Georgia"/>
              </a:rPr>
              <a:t>10 cycles • 2 weeks</a:t>
            </a:r>
            <a:endParaRPr sz="2000" b="1" i="0">
              <a:solidFill>
                <a:srgbClr val="11251D"/>
              </a:solidFill>
              <a:latin typeface="Georgia"/>
              <a:ea typeface="Georgia"/>
              <a:cs typeface="Georgia"/>
            </a:endParaRPr>
          </a:p>
        </p:txBody>
      </p:sp>
      <p:sp>
        <p:nvSpPr>
          <p:cNvPr id="46" name="rule">
            <a:extLst>
              <a:ext uri="{FF2B5EF4-FFF2-40B4-BE49-F238E27FC236}">
                <a16:creationId xmlns:a16="http://schemas.microsoft.com/office/drawing/2014/main" id="{FF54E41C-ADB3-29F2-B462-1D404DBE1BE9}"/>
              </a:ext>
            </a:extLst>
          </p:cNvPr>
          <p:cNvSpPr>
            <a:spLocks noGrp="1"/>
          </p:cNvSpPr>
          <p:nvPr/>
        </p:nvSpPr>
        <p:spPr>
          <a:xfrm>
            <a:off x="4781455" y="2526325"/>
            <a:ext cx="2139926" cy="27337"/>
          </a:xfrm>
          <a:prstGeom prst="rect">
            <a:avLst/>
          </a:prstGeom>
          <a:solidFill>
            <a:srgbClr val="1C6A49"/>
          </a:solidFill>
          <a:ln w="0">
            <a:noFill/>
            <a:prstDash val="solid"/>
          </a:ln>
        </p:spPr>
        <p:txBody>
          <a:bodyPr/>
          <a:lstStyle/>
          <a:p>
            <a:endParaRPr/>
          </a:p>
        </p:txBody>
      </p:sp>
      <p:graphicFrame>
        <p:nvGraphicFramePr>
          <p:cNvPr id="104" name="Table 47"/>
          <p:cNvGraphicFramePr/>
          <p:nvPr/>
        </p:nvGraphicFramePr>
        <p:xfrm>
          <a:off x="4381369" y="2212001"/>
          <a:ext cx="3570147" cy="2752725"/>
        </p:xfrm>
        <a:graphic>
          <a:graphicData uri="http://schemas.openxmlformats.org/drawingml/2006/table">
            <a:tbl>
              <a:tblPr firstRow="1" bandRow="1">
                <a:tableStyleId>{5C22544A-7EE6-4342-B048-85BDC9FD1C3A}</a:tableStyleId>
              </a:tblPr>
              <a:tblGrid>
                <a:gridCol w="3570147">
                  <a:extLst>
                    <a:ext uri="{9D8B030D-6E8A-4147-A177-3AD203B41FA5}">
                      <a16:colId xmlns:a16="http://schemas.microsoft.com/office/drawing/2014/main" val="20000"/>
                    </a:ext>
                  </a:extLst>
                </a:gridCol>
              </a:tblGrid>
              <a:tr h="1758623">
                <a:tc>
                  <a:txBody>
                    <a:bodyPr/>
                    <a:lstStyle/>
                    <a:p>
                      <a:endParaRPr/>
                    </a:p>
                  </a:txBody>
                  <a:tcPr>
                    <a:solidFill>
                      <a:schemeClr val="bg1"/>
                    </a:solidFill>
                  </a:tcPr>
                </a:tc>
                <a:extLst>
                  <a:ext uri="{0D108BD9-81ED-4DB2-BD59-A6C34878D82A}">
                    <a16:rowId xmlns:a16="http://schemas.microsoft.com/office/drawing/2014/main" val="10000"/>
                  </a:ext>
                </a:extLst>
              </a:tr>
              <a:tr h="994102">
                <a:tc>
                  <a:txBody>
                    <a:bodyPr/>
                    <a:lstStyle/>
                    <a:p>
                      <a:endParaRPr>
                        <a:solidFill>
                          <a:schemeClr val="bg2"/>
                        </a:solidFill>
                      </a:endParaRPr>
                    </a:p>
                  </a:txBody>
                  <a:tcPr>
                    <a:solidFill>
                      <a:srgbClr val="D9F2E5"/>
                    </a:solidFill>
                  </a:tcPr>
                </a:tc>
                <a:extLst>
                  <a:ext uri="{0D108BD9-81ED-4DB2-BD59-A6C34878D82A}">
                    <a16:rowId xmlns:a16="http://schemas.microsoft.com/office/drawing/2014/main" val="10001"/>
                  </a:ext>
                </a:extLst>
              </a:tr>
            </a:tbl>
          </a:graphicData>
        </a:graphic>
      </p:graphicFrame>
      <p:sp>
        <p:nvSpPr>
          <p:cNvPr id="50" name="question-label">
            <a:extLst>
              <a:ext uri="{FF2B5EF4-FFF2-40B4-BE49-F238E27FC236}">
                <a16:creationId xmlns:a16="http://schemas.microsoft.com/office/drawing/2014/main" id="{99347DA1-8167-7908-1DE2-A9E140CCE655}"/>
              </a:ext>
            </a:extLst>
          </p:cNvPr>
          <p:cNvSpPr>
            <a:spLocks noGrp="1"/>
          </p:cNvSpPr>
          <p:nvPr/>
        </p:nvSpPr>
        <p:spPr>
          <a:xfrm>
            <a:off x="4566242" y="2341431"/>
            <a:ext cx="3200400" cy="247650"/>
          </a:xfrm>
          <a:prstGeom prst="rect">
            <a:avLst/>
          </a:prstGeom>
          <a:noFill/>
          <a:ln w="0">
            <a:noFill/>
            <a:prstDash val="solid"/>
          </a:ln>
        </p:spPr>
        <p:txBody>
          <a:bodyPr anchor="t"/>
          <a:lstStyle/>
          <a:p>
            <a:pPr algn="l">
              <a:buNone/>
            </a:pPr>
            <a:r>
              <a:rPr sz="1275" b="1" i="0">
                <a:solidFill>
                  <a:srgbClr val="1C6A49"/>
                </a:solidFill>
                <a:latin typeface="Aptos"/>
                <a:ea typeface="Aptos"/>
                <a:cs typeface="Aptos"/>
              </a:rPr>
              <a:t>CONTINUE IF</a:t>
            </a:r>
          </a:p>
        </p:txBody>
      </p:sp>
      <p:sp>
        <p:nvSpPr>
          <p:cNvPr id="52" name="question">
            <a:extLst>
              <a:ext uri="{FF2B5EF4-FFF2-40B4-BE49-F238E27FC236}">
                <a16:creationId xmlns:a16="http://schemas.microsoft.com/office/drawing/2014/main" id="{E9191479-3F2E-11C4-2C78-5BB154BE6C20}"/>
              </a:ext>
            </a:extLst>
          </p:cNvPr>
          <p:cNvSpPr>
            <a:spLocks noGrp="1"/>
          </p:cNvSpPr>
          <p:nvPr/>
        </p:nvSpPr>
        <p:spPr>
          <a:xfrm>
            <a:off x="4566242" y="2718511"/>
            <a:ext cx="3048000" cy="1238250"/>
          </a:xfrm>
          <a:prstGeom prst="rect">
            <a:avLst/>
          </a:prstGeom>
          <a:noFill/>
          <a:ln w="0">
            <a:noFill/>
            <a:prstDash val="solid"/>
          </a:ln>
        </p:spPr>
        <p:txBody>
          <a:bodyPr anchor="t"/>
          <a:lstStyle/>
          <a:p>
            <a:pPr algn="l">
              <a:buNone/>
            </a:pPr>
            <a:r>
              <a:rPr sz="2000" b="1" i="0">
                <a:solidFill>
                  <a:srgbClr val="11251D"/>
                </a:solidFill>
                <a:latin typeface="Georgia"/>
                <a:ea typeface="Georgia"/>
                <a:cs typeface="Georgia"/>
              </a:rPr>
              <a:t>No misses + meaningful time saved</a:t>
            </a:r>
          </a:p>
        </p:txBody>
      </p:sp>
      <p:sp>
        <p:nvSpPr>
          <p:cNvPr id="54" name="rule">
            <a:extLst>
              <a:ext uri="{FF2B5EF4-FFF2-40B4-BE49-F238E27FC236}">
                <a16:creationId xmlns:a16="http://schemas.microsoft.com/office/drawing/2014/main" id="{54EC5F13-146B-9C54-497B-D6A7C0B5E79E}"/>
              </a:ext>
            </a:extLst>
          </p:cNvPr>
          <p:cNvSpPr>
            <a:spLocks noGrp="1"/>
          </p:cNvSpPr>
          <p:nvPr/>
        </p:nvSpPr>
        <p:spPr>
          <a:xfrm>
            <a:off x="4566242" y="3422914"/>
            <a:ext cx="2139926" cy="27337"/>
          </a:xfrm>
          <a:prstGeom prst="rect">
            <a:avLst/>
          </a:prstGeom>
          <a:solidFill>
            <a:srgbClr val="1C6A49"/>
          </a:solidFill>
          <a:ln w="0">
            <a:noFill/>
            <a:prstDash val="solid"/>
          </a:ln>
        </p:spPr>
        <p:txBody>
          <a:bodyPr/>
          <a:lstStyle/>
          <a:p>
            <a:endParaRPr/>
          </a:p>
        </p:txBody>
      </p:sp>
      <p:sp>
        <p:nvSpPr>
          <p:cNvPr id="56" name="rule">
            <a:extLst>
              <a:ext uri="{FF2B5EF4-FFF2-40B4-BE49-F238E27FC236}">
                <a16:creationId xmlns:a16="http://schemas.microsoft.com/office/drawing/2014/main" id="{C36FFCBB-766A-E3CD-9EF1-CCC8AFE33ABE}"/>
              </a:ext>
            </a:extLst>
          </p:cNvPr>
          <p:cNvSpPr>
            <a:spLocks noGrp="1"/>
          </p:cNvSpPr>
          <p:nvPr/>
        </p:nvSpPr>
        <p:spPr>
          <a:xfrm>
            <a:off x="8531785" y="2516348"/>
            <a:ext cx="2139926" cy="27337"/>
          </a:xfrm>
          <a:prstGeom prst="rect">
            <a:avLst/>
          </a:prstGeom>
          <a:solidFill>
            <a:srgbClr val="1C6A49"/>
          </a:solidFill>
          <a:ln w="0">
            <a:noFill/>
            <a:prstDash val="solid"/>
          </a:ln>
        </p:spPr>
        <p:txBody>
          <a:bodyPr/>
          <a:lstStyle/>
          <a:p>
            <a:endParaRPr/>
          </a:p>
        </p:txBody>
      </p:sp>
      <p:graphicFrame>
        <p:nvGraphicFramePr>
          <p:cNvPr id="109" name="Table 57"/>
          <p:cNvGraphicFramePr/>
          <p:nvPr/>
        </p:nvGraphicFramePr>
        <p:xfrm>
          <a:off x="8131699" y="2202024"/>
          <a:ext cx="3570147" cy="2752725"/>
        </p:xfrm>
        <a:graphic>
          <a:graphicData uri="http://schemas.openxmlformats.org/drawingml/2006/table">
            <a:tbl>
              <a:tblPr firstRow="1" bandRow="1">
                <a:tableStyleId>{5C22544A-7EE6-4342-B048-85BDC9FD1C3A}</a:tableStyleId>
              </a:tblPr>
              <a:tblGrid>
                <a:gridCol w="3570147">
                  <a:extLst>
                    <a:ext uri="{9D8B030D-6E8A-4147-A177-3AD203B41FA5}">
                      <a16:colId xmlns:a16="http://schemas.microsoft.com/office/drawing/2014/main" val="20000"/>
                    </a:ext>
                  </a:extLst>
                </a:gridCol>
              </a:tblGrid>
              <a:tr h="1758623">
                <a:tc>
                  <a:txBody>
                    <a:bodyPr/>
                    <a:lstStyle/>
                    <a:p>
                      <a:endParaRPr/>
                    </a:p>
                  </a:txBody>
                  <a:tcPr>
                    <a:solidFill>
                      <a:srgbClr val="D9F2E5"/>
                    </a:solidFill>
                  </a:tcPr>
                </a:tc>
                <a:extLst>
                  <a:ext uri="{0D108BD9-81ED-4DB2-BD59-A6C34878D82A}">
                    <a16:rowId xmlns:a16="http://schemas.microsoft.com/office/drawing/2014/main" val="10000"/>
                  </a:ext>
                </a:extLst>
              </a:tr>
              <a:tr h="994102">
                <a:tc>
                  <a:txBody>
                    <a:bodyPr/>
                    <a:lstStyle/>
                    <a:p>
                      <a:endParaRPr>
                        <a:solidFill>
                          <a:schemeClr val="bg2"/>
                        </a:solidFill>
                      </a:endParaRPr>
                    </a:p>
                  </a:txBody>
                  <a:tcPr>
                    <a:solidFill>
                      <a:srgbClr val="D9F2E5"/>
                    </a:solidFill>
                  </a:tcPr>
                </a:tc>
                <a:extLst>
                  <a:ext uri="{0D108BD9-81ED-4DB2-BD59-A6C34878D82A}">
                    <a16:rowId xmlns:a16="http://schemas.microsoft.com/office/drawing/2014/main" val="10001"/>
                  </a:ext>
                </a:extLst>
              </a:tr>
            </a:tbl>
          </a:graphicData>
        </a:graphic>
      </p:graphicFrame>
      <p:sp>
        <p:nvSpPr>
          <p:cNvPr id="60" name="question-label">
            <a:extLst>
              <a:ext uri="{FF2B5EF4-FFF2-40B4-BE49-F238E27FC236}">
                <a16:creationId xmlns:a16="http://schemas.microsoft.com/office/drawing/2014/main" id="{789DF6F1-689B-81E0-F063-B66CCB1BE847}"/>
              </a:ext>
            </a:extLst>
          </p:cNvPr>
          <p:cNvSpPr>
            <a:spLocks noGrp="1"/>
          </p:cNvSpPr>
          <p:nvPr/>
        </p:nvSpPr>
        <p:spPr>
          <a:xfrm>
            <a:off x="8316572" y="2331454"/>
            <a:ext cx="3200400" cy="247650"/>
          </a:xfrm>
          <a:prstGeom prst="rect">
            <a:avLst/>
          </a:prstGeom>
          <a:noFill/>
          <a:ln w="0">
            <a:noFill/>
            <a:prstDash val="solid"/>
          </a:ln>
        </p:spPr>
        <p:txBody>
          <a:bodyPr anchor="t"/>
          <a:lstStyle/>
          <a:p>
            <a:pPr algn="l">
              <a:buNone/>
            </a:pPr>
            <a:r>
              <a:rPr sz="1275" b="1" i="0">
                <a:solidFill>
                  <a:srgbClr val="1C6A49"/>
                </a:solidFill>
                <a:latin typeface="Aptos"/>
                <a:ea typeface="Aptos"/>
                <a:cs typeface="Aptos"/>
              </a:rPr>
              <a:t>STOP IF</a:t>
            </a:r>
          </a:p>
        </p:txBody>
      </p:sp>
      <p:sp>
        <p:nvSpPr>
          <p:cNvPr id="62" name="question">
            <a:extLst>
              <a:ext uri="{FF2B5EF4-FFF2-40B4-BE49-F238E27FC236}">
                <a16:creationId xmlns:a16="http://schemas.microsoft.com/office/drawing/2014/main" id="{C42A5288-8DBA-C81D-596D-6E91C5F4F062}"/>
              </a:ext>
            </a:extLst>
          </p:cNvPr>
          <p:cNvSpPr>
            <a:spLocks noGrp="1"/>
          </p:cNvSpPr>
          <p:nvPr/>
        </p:nvSpPr>
        <p:spPr>
          <a:xfrm>
            <a:off x="8316571" y="2708534"/>
            <a:ext cx="3239081" cy="1238250"/>
          </a:xfrm>
          <a:prstGeom prst="rect">
            <a:avLst/>
          </a:prstGeom>
          <a:noFill/>
          <a:ln w="0">
            <a:noFill/>
            <a:prstDash val="solid"/>
          </a:ln>
        </p:spPr>
        <p:txBody>
          <a:bodyPr anchor="t"/>
          <a:lstStyle/>
          <a:p>
            <a:pPr algn="l">
              <a:buNone/>
            </a:pPr>
            <a:r>
              <a:rPr sz="2000" b="1" i="0">
                <a:solidFill>
                  <a:srgbClr val="11251D"/>
                </a:solidFill>
                <a:latin typeface="Georgia"/>
                <a:ea typeface="Georgia"/>
                <a:cs typeface="Georgia"/>
              </a:rPr>
              <a:t>Exposure, untraceable facts or excess effort</a:t>
            </a:r>
          </a:p>
        </p:txBody>
      </p:sp>
      <p:sp>
        <p:nvSpPr>
          <p:cNvPr id="64" name="rule">
            <a:extLst>
              <a:ext uri="{FF2B5EF4-FFF2-40B4-BE49-F238E27FC236}">
                <a16:creationId xmlns:a16="http://schemas.microsoft.com/office/drawing/2014/main" id="{E8300455-2424-9D19-5E81-93929EBA851E}"/>
              </a:ext>
            </a:extLst>
          </p:cNvPr>
          <p:cNvSpPr>
            <a:spLocks noGrp="1"/>
          </p:cNvSpPr>
          <p:nvPr/>
        </p:nvSpPr>
        <p:spPr>
          <a:xfrm>
            <a:off x="8316572" y="3412937"/>
            <a:ext cx="2139926" cy="27337"/>
          </a:xfrm>
          <a:prstGeom prst="rect">
            <a:avLst/>
          </a:prstGeom>
          <a:solidFill>
            <a:srgbClr val="1C6A49"/>
          </a:solidFill>
          <a:ln w="0">
            <a:noFill/>
            <a:prstDash val="solid"/>
          </a:ln>
        </p:spPr>
        <p:txBody>
          <a:bodyPr/>
          <a:lstStyle/>
          <a:p>
            <a:endParaRPr/>
          </a:p>
        </p:txBody>
      </p:sp>
      <p:sp>
        <p:nvSpPr>
          <p:cNvPr id="66" name="rule">
            <a:extLst>
              <a:ext uri="{FF2B5EF4-FFF2-40B4-BE49-F238E27FC236}">
                <a16:creationId xmlns:a16="http://schemas.microsoft.com/office/drawing/2014/main" id="{03F71247-0266-27BD-55F3-9BB190AB9398}"/>
              </a:ext>
            </a:extLst>
          </p:cNvPr>
          <p:cNvSpPr>
            <a:spLocks noGrp="1"/>
          </p:cNvSpPr>
          <p:nvPr/>
        </p:nvSpPr>
        <p:spPr>
          <a:xfrm>
            <a:off x="815987" y="3436582"/>
            <a:ext cx="2139926" cy="27337"/>
          </a:xfrm>
          <a:prstGeom prst="rect">
            <a:avLst/>
          </a:prstGeom>
          <a:solidFill>
            <a:srgbClr val="1C6A49"/>
          </a:solidFill>
          <a:ln w="0">
            <a:noFill/>
            <a:prstDash val="solid"/>
          </a:ln>
        </p:spPr>
        <p:txBody>
          <a:bodyPr/>
          <a:lstStyle/>
          <a:p>
            <a:endParaRPr/>
          </a:p>
        </p:txBody>
      </p:sp>
      <p:sp>
        <p:nvSpPr>
          <p:cNvPr id="37" name="explanation">
            <a:extLst>
              <a:ext uri="{FF2B5EF4-FFF2-40B4-BE49-F238E27FC236}">
                <a16:creationId xmlns:a16="http://schemas.microsoft.com/office/drawing/2014/main" id="{CB4D303B-246F-2B77-99CA-74E09E8F1151}"/>
              </a:ext>
            </a:extLst>
          </p:cNvPr>
          <p:cNvSpPr>
            <a:spLocks noGrp="1"/>
          </p:cNvSpPr>
          <p:nvPr/>
        </p:nvSpPr>
        <p:spPr>
          <a:xfrm>
            <a:off x="821861" y="3461992"/>
            <a:ext cx="2791790" cy="395287"/>
          </a:xfrm>
          <a:prstGeom prst="rect">
            <a:avLst/>
          </a:prstGeom>
          <a:noFill/>
          <a:ln w="0">
            <a:noFill/>
            <a:prstDash val="solid"/>
          </a:ln>
        </p:spPr>
        <p:txBody>
          <a:bodyPr anchor="t"/>
          <a:lstStyle/>
          <a:p>
            <a:pPr algn="l">
              <a:buNone/>
            </a:pPr>
            <a:endParaRPr/>
          </a:p>
        </p:txBody>
      </p:sp>
      <p:sp>
        <p:nvSpPr>
          <p:cNvPr id="39" name="explanation">
            <a:extLst>
              <a:ext uri="{FF2B5EF4-FFF2-40B4-BE49-F238E27FC236}">
                <a16:creationId xmlns:a16="http://schemas.microsoft.com/office/drawing/2014/main" id="{781E80C9-EF6E-1BB6-99C2-155BD31703A2}"/>
              </a:ext>
            </a:extLst>
          </p:cNvPr>
          <p:cNvSpPr>
            <a:spLocks noGrp="1"/>
          </p:cNvSpPr>
          <p:nvPr/>
        </p:nvSpPr>
        <p:spPr>
          <a:xfrm>
            <a:off x="4534343" y="3461992"/>
            <a:ext cx="3260082" cy="395287"/>
          </a:xfrm>
          <a:prstGeom prst="rect">
            <a:avLst/>
          </a:prstGeom>
          <a:noFill/>
          <a:ln w="0">
            <a:noFill/>
            <a:prstDash val="solid"/>
          </a:ln>
        </p:spPr>
        <p:txBody>
          <a:bodyPr anchor="t"/>
          <a:lstStyle/>
          <a:p>
            <a:pPr algn="l">
              <a:buNone/>
            </a:pPr>
            <a:endParaRPr/>
          </a:p>
        </p:txBody>
      </p:sp>
      <p:sp>
        <p:nvSpPr>
          <p:cNvPr id="41" name="explanation">
            <a:extLst>
              <a:ext uri="{FF2B5EF4-FFF2-40B4-BE49-F238E27FC236}">
                <a16:creationId xmlns:a16="http://schemas.microsoft.com/office/drawing/2014/main" id="{A427C227-DF3C-EAB7-7ED4-2B0E2BDA202C}"/>
              </a:ext>
            </a:extLst>
          </p:cNvPr>
          <p:cNvSpPr>
            <a:spLocks noGrp="1"/>
          </p:cNvSpPr>
          <p:nvPr/>
        </p:nvSpPr>
        <p:spPr>
          <a:xfrm>
            <a:off x="8289495" y="3436582"/>
            <a:ext cx="3651812" cy="395287"/>
          </a:xfrm>
          <a:prstGeom prst="rect">
            <a:avLst/>
          </a:prstGeom>
          <a:noFill/>
          <a:ln w="0">
            <a:noFill/>
            <a:prstDash val="solid"/>
          </a:ln>
        </p:spPr>
        <p:txBody>
          <a:bodyPr anchor="t"/>
          <a:lstStyle/>
          <a:p>
            <a:pPr algn="l">
              <a:buNone/>
            </a:pPr>
            <a:endParaRPr sz="1600" b="0" i="0">
              <a:solidFill>
                <a:srgbClr val="333333"/>
              </a:solidFill>
              <a:latin typeface="Aptos"/>
              <a:ea typeface="Aptos"/>
              <a:cs typeface="Aptos"/>
            </a:endParaRPr>
          </a:p>
        </p:txBody>
      </p:sp>
      <p:sp>
        <p:nvSpPr>
          <p:cNvPr id="68" name="explanation">
            <a:extLst>
              <a:ext uri="{FF2B5EF4-FFF2-40B4-BE49-F238E27FC236}">
                <a16:creationId xmlns:a16="http://schemas.microsoft.com/office/drawing/2014/main" id="{CB2F8711-BFC4-DF89-8A85-5A09EC88BD58}"/>
              </a:ext>
            </a:extLst>
          </p:cNvPr>
          <p:cNvSpPr>
            <a:spLocks noGrp="1"/>
          </p:cNvSpPr>
          <p:nvPr/>
        </p:nvSpPr>
        <p:spPr>
          <a:xfrm>
            <a:off x="794144" y="4293844"/>
            <a:ext cx="2791790" cy="395287"/>
          </a:xfrm>
          <a:prstGeom prst="rect">
            <a:avLst/>
          </a:prstGeom>
          <a:noFill/>
          <a:ln w="0">
            <a:noFill/>
            <a:prstDash val="solid"/>
          </a:ln>
        </p:spPr>
        <p:txBody>
          <a:bodyPr anchor="t"/>
          <a:lstStyle/>
          <a:p>
            <a:pPr algn="l">
              <a:buNone/>
            </a:pPr>
            <a:endParaRPr/>
          </a:p>
        </p:txBody>
      </p:sp>
      <p:sp>
        <p:nvSpPr>
          <p:cNvPr id="70" name="explanation">
            <a:extLst>
              <a:ext uri="{FF2B5EF4-FFF2-40B4-BE49-F238E27FC236}">
                <a16:creationId xmlns:a16="http://schemas.microsoft.com/office/drawing/2014/main" id="{84C29E19-6CDB-6493-8231-52202847118E}"/>
              </a:ext>
            </a:extLst>
          </p:cNvPr>
          <p:cNvSpPr>
            <a:spLocks noGrp="1"/>
          </p:cNvSpPr>
          <p:nvPr/>
        </p:nvSpPr>
        <p:spPr>
          <a:xfrm>
            <a:off x="4507267" y="4293844"/>
            <a:ext cx="3260082" cy="395287"/>
          </a:xfrm>
          <a:prstGeom prst="rect">
            <a:avLst/>
          </a:prstGeom>
          <a:noFill/>
          <a:ln w="0">
            <a:noFill/>
            <a:prstDash val="solid"/>
          </a:ln>
        </p:spPr>
        <p:txBody>
          <a:bodyPr anchor="t"/>
          <a:lstStyle/>
          <a:p>
            <a:pPr algn="l">
              <a:buNone/>
            </a:pPr>
            <a:endParaRPr/>
          </a:p>
        </p:txBody>
      </p:sp>
      <p:sp>
        <p:nvSpPr>
          <p:cNvPr id="72" name="explanation">
            <a:extLst>
              <a:ext uri="{FF2B5EF4-FFF2-40B4-BE49-F238E27FC236}">
                <a16:creationId xmlns:a16="http://schemas.microsoft.com/office/drawing/2014/main" id="{11D5CF34-05BF-6827-3B21-9933666F88F2}"/>
              </a:ext>
            </a:extLst>
          </p:cNvPr>
          <p:cNvSpPr>
            <a:spLocks noGrp="1"/>
          </p:cNvSpPr>
          <p:nvPr/>
        </p:nvSpPr>
        <p:spPr>
          <a:xfrm>
            <a:off x="8289495" y="4293844"/>
            <a:ext cx="3651812" cy="395287"/>
          </a:xfrm>
          <a:prstGeom prst="rect">
            <a:avLst/>
          </a:prstGeom>
          <a:noFill/>
          <a:ln w="0">
            <a:noFill/>
            <a:prstDash val="solid"/>
          </a:ln>
        </p:spPr>
        <p:txBody>
          <a:bodyPr anchor="t"/>
          <a:lstStyle/>
          <a:p>
            <a:pPr algn="l">
              <a:buNone/>
            </a:pPr>
            <a:endParaRPr sz="1600" b="1" i="0">
              <a:solidFill>
                <a:srgbClr val="333333"/>
              </a:solidFill>
              <a:latin typeface="Georgia"/>
              <a:ea typeface="Georgia"/>
              <a:cs typeface="Georgia"/>
            </a:endParaRPr>
          </a:p>
        </p:txBody>
      </p:sp>
      <p:sp>
        <p:nvSpPr>
          <p:cNvPr id="74" name="poll-cue">
            <a:extLst>
              <a:ext uri="{FF2B5EF4-FFF2-40B4-BE49-F238E27FC236}">
                <a16:creationId xmlns:a16="http://schemas.microsoft.com/office/drawing/2014/main" id="{B660A34B-D509-EC7B-A3A3-0BB3ECBEBCA8}"/>
              </a:ext>
            </a:extLst>
          </p:cNvPr>
          <p:cNvSpPr>
            <a:spLocks noGrp="1"/>
          </p:cNvSpPr>
          <p:nvPr/>
        </p:nvSpPr>
        <p:spPr>
          <a:xfrm>
            <a:off x="636346" y="5088973"/>
            <a:ext cx="11065500" cy="798278"/>
          </a:xfrm>
          <a:prstGeom prst="roundRect">
            <a:avLst>
              <a:gd name="adj" fmla="val 1832"/>
            </a:avLst>
          </a:prstGeom>
          <a:solidFill>
            <a:srgbClr val="D9F2E5"/>
          </a:solidFill>
          <a:ln w="15875" cmpd="sng">
            <a:solidFill>
              <a:srgbClr val="1C6A49"/>
            </a:solidFill>
            <a:prstDash val="solid"/>
          </a:ln>
          <a:effectLst>
            <a:outerShdw blurRad="63500" dist="25400" dir="2700000" algn="tl" rotWithShape="0">
              <a:srgbClr val="000000">
                <a:alpha val="15000"/>
              </a:srgbClr>
            </a:outerShdw>
          </a:effectLst>
        </p:spPr>
        <p:txBody>
          <a:bodyPr/>
          <a:lstStyle/>
          <a:p>
            <a:endParaRPr/>
          </a:p>
        </p:txBody>
      </p:sp>
      <p:sp>
        <p:nvSpPr>
          <p:cNvPr id="76" name="question-label">
            <a:extLst>
              <a:ext uri="{FF2B5EF4-FFF2-40B4-BE49-F238E27FC236}">
                <a16:creationId xmlns:a16="http://schemas.microsoft.com/office/drawing/2014/main" id="{3A6740D6-3D12-3CD2-FA6C-A15C9EE2D992}"/>
              </a:ext>
            </a:extLst>
          </p:cNvPr>
          <p:cNvSpPr>
            <a:spLocks noGrp="1"/>
          </p:cNvSpPr>
          <p:nvPr/>
        </p:nvSpPr>
        <p:spPr>
          <a:xfrm>
            <a:off x="821220" y="5377708"/>
            <a:ext cx="2060876" cy="215307"/>
          </a:xfrm>
          <a:prstGeom prst="rect">
            <a:avLst/>
          </a:prstGeom>
          <a:noFill/>
          <a:ln w="0">
            <a:noFill/>
            <a:prstDash val="solid"/>
          </a:ln>
        </p:spPr>
        <p:txBody>
          <a:bodyPr anchor="t"/>
          <a:lstStyle/>
          <a:p>
            <a:pPr algn="l">
              <a:buNone/>
            </a:pPr>
            <a:endParaRPr sz="1275" b="1" i="0">
              <a:solidFill>
                <a:srgbClr val="1C6A49"/>
              </a:solidFill>
              <a:latin typeface="Aptos"/>
              <a:ea typeface="Aptos"/>
              <a:cs typeface="Aptos"/>
            </a:endParaRPr>
          </a:p>
        </p:txBody>
      </p:sp>
      <p:sp>
        <p:nvSpPr>
          <p:cNvPr id="78" name="question">
            <a:extLst>
              <a:ext uri="{FF2B5EF4-FFF2-40B4-BE49-F238E27FC236}">
                <a16:creationId xmlns:a16="http://schemas.microsoft.com/office/drawing/2014/main" id="{C460ED50-F767-8B53-C4E4-3740750DAC17}"/>
              </a:ext>
            </a:extLst>
          </p:cNvPr>
          <p:cNvSpPr>
            <a:spLocks noGrp="1"/>
          </p:cNvSpPr>
          <p:nvPr/>
        </p:nvSpPr>
        <p:spPr>
          <a:xfrm>
            <a:off x="2932374" y="5305968"/>
            <a:ext cx="8281965" cy="449846"/>
          </a:xfrm>
          <a:prstGeom prst="rect">
            <a:avLst/>
          </a:prstGeom>
          <a:noFill/>
          <a:ln w="0">
            <a:noFill/>
            <a:prstDash val="solid"/>
          </a:ln>
        </p:spPr>
        <p:txBody>
          <a:bodyPr anchor="t"/>
          <a:lstStyle/>
          <a:p>
            <a:pPr algn="l">
              <a:buNone/>
            </a:pPr>
            <a:endParaRPr sz="2200" b="1" i="0">
              <a:solidFill>
                <a:srgbClr val="11251D"/>
              </a:solidFill>
              <a:latin typeface="Georgia"/>
              <a:ea typeface="Georgia"/>
              <a:cs typeface="Georgia"/>
            </a:endParaRPr>
          </a:p>
        </p:txBody>
      </p:sp>
      <p:sp>
        <p:nvSpPr>
          <p:cNvPr id="80" name="rule">
            <a:extLst>
              <a:ext uri="{FF2B5EF4-FFF2-40B4-BE49-F238E27FC236}">
                <a16:creationId xmlns:a16="http://schemas.microsoft.com/office/drawing/2014/main" id="{94B6E2FA-95C6-81A4-4648-228162808F37}"/>
              </a:ext>
            </a:extLst>
          </p:cNvPr>
          <p:cNvSpPr>
            <a:spLocks noGrp="1"/>
          </p:cNvSpPr>
          <p:nvPr/>
        </p:nvSpPr>
        <p:spPr>
          <a:xfrm flipV="1">
            <a:off x="4381370" y="3988092"/>
            <a:ext cx="3570146" cy="9144"/>
          </a:xfrm>
          <a:prstGeom prst="rect">
            <a:avLst/>
          </a:prstGeom>
          <a:solidFill>
            <a:schemeClr val="tx1"/>
          </a:solidFill>
          <a:ln w="0">
            <a:noFill/>
            <a:prstDash val="solid"/>
          </a:ln>
        </p:spPr>
        <p:txBody>
          <a:bodyPr/>
          <a:lstStyle/>
          <a:p>
            <a:endParaRPr/>
          </a:p>
        </p:txBody>
      </p:sp>
      <p:sp>
        <p:nvSpPr>
          <p:cNvPr id="88" name="rule">
            <a:extLst>
              <a:ext uri="{FF2B5EF4-FFF2-40B4-BE49-F238E27FC236}">
                <a16:creationId xmlns:a16="http://schemas.microsoft.com/office/drawing/2014/main" id="{C5FB12D9-D132-5E93-5F3E-57CC32941A2E}"/>
              </a:ext>
            </a:extLst>
          </p:cNvPr>
          <p:cNvSpPr>
            <a:spLocks noGrp="1"/>
          </p:cNvSpPr>
          <p:nvPr/>
        </p:nvSpPr>
        <p:spPr>
          <a:xfrm flipV="1">
            <a:off x="8131700" y="4003358"/>
            <a:ext cx="3570146" cy="9144"/>
          </a:xfrm>
          <a:prstGeom prst="rect">
            <a:avLst/>
          </a:prstGeom>
          <a:solidFill>
            <a:schemeClr val="tx1"/>
          </a:solidFill>
          <a:ln w="0">
            <a:noFill/>
            <a:prstDash val="solid"/>
          </a:ln>
        </p:spPr>
        <p:txBody>
          <a:bodyPr/>
          <a:lstStyle/>
          <a:p>
            <a:endParaRPr/>
          </a:p>
        </p:txBody>
      </p:sp>
      <p:sp>
        <p:nvSpPr>
          <p:cNvPr id="90" name="rule">
            <a:extLst>
              <a:ext uri="{FF2B5EF4-FFF2-40B4-BE49-F238E27FC236}">
                <a16:creationId xmlns:a16="http://schemas.microsoft.com/office/drawing/2014/main" id="{3965EB78-926D-A49B-EEA3-17ED30633743}"/>
              </a:ext>
            </a:extLst>
          </p:cNvPr>
          <p:cNvSpPr>
            <a:spLocks noGrp="1"/>
          </p:cNvSpPr>
          <p:nvPr/>
        </p:nvSpPr>
        <p:spPr>
          <a:xfrm flipV="1">
            <a:off x="636347" y="3983520"/>
            <a:ext cx="3570146" cy="9144"/>
          </a:xfrm>
          <a:prstGeom prst="rect">
            <a:avLst/>
          </a:prstGeom>
          <a:solidFill>
            <a:schemeClr val="tx1"/>
          </a:solidFill>
          <a:ln w="0">
            <a:noFill/>
            <a:prstDash val="solid"/>
          </a:ln>
        </p:spPr>
        <p:txBody>
          <a:bodyPr/>
          <a:lstStyle/>
          <a:p>
            <a:endParaRPr/>
          </a:p>
        </p:txBody>
      </p:sp>
      <p:sp>
        <p:nvSpPr>
          <p:cNvPr id="4" name="eyebrow">
            <a:extLst>
              <a:ext uri="{FF2B5EF4-FFF2-40B4-BE49-F238E27FC236}">
                <a16:creationId xmlns:a16="http://schemas.microsoft.com/office/drawing/2014/main" id="{D6D46F19-6B0B-17E2-FEEB-183A56315E0A}"/>
              </a:ext>
            </a:extLst>
          </p:cNvPr>
          <p:cNvSpPr>
            <a:spLocks noGrp="1"/>
          </p:cNvSpPr>
          <p:nvPr/>
        </p:nvSpPr>
        <p:spPr>
          <a:xfrm>
            <a:off x="742950" y="636426"/>
            <a:ext cx="6667500" cy="247650"/>
          </a:xfrm>
          <a:prstGeom prst="rect">
            <a:avLst/>
          </a:prstGeom>
          <a:noFill/>
          <a:ln w="0">
            <a:noFill/>
            <a:prstDash val="solid"/>
          </a:ln>
        </p:spPr>
        <p:txBody>
          <a:bodyPr anchor="t"/>
          <a:lstStyle/>
          <a:p>
            <a:pPr algn="l">
              <a:buNone/>
            </a:pPr>
            <a:r>
              <a:rPr sz="1200" b="1" i="0">
                <a:solidFill>
                  <a:srgbClr val="1C6A49"/>
                </a:solidFill>
                <a:latin typeface="Aptos"/>
                <a:ea typeface="Aptos"/>
                <a:cs typeface="Aptos"/>
              </a:rPr>
              <a:t>SHARED CASE • EXPERIMENT</a:t>
            </a:r>
          </a:p>
        </p:txBody>
      </p:sp>
    </p:spTree>
    <p:extLst>
      <p:ext uri="{BB962C8B-B14F-4D97-AF65-F5344CB8AC3E}">
        <p14:creationId xmlns:p14="http://schemas.microsoft.com/office/powerpoint/2010/main" val="453956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7F4ED"/>
        </a:solidFill>
        <a:effectLst/>
      </p:bgPr>
    </p:bg>
    <p:spTree>
      <p:nvGrpSpPr>
        <p:cNvPr id="1" name=""/>
        <p:cNvGrpSpPr/>
        <p:nvPr/>
      </p:nvGrpSpPr>
      <p:grpSpPr>
        <a:xfrm>
          <a:off x="0" y="0"/>
          <a:ext cx="0" cy="0"/>
          <a:chOff x="0" y="0"/>
          <a:chExt cx="0" cy="0"/>
        </a:xfrm>
      </p:grpSpPr>
      <p:sp>
        <p:nvSpPr>
          <p:cNvPr id="11" name="eyebrow">
            <a:extLst>
              <a:ext uri="{FF2B5EF4-FFF2-40B4-BE49-F238E27FC236}">
                <a16:creationId xmlns:a16="http://schemas.microsoft.com/office/drawing/2014/main" id="{46FF24C5-748B-4FDE-AF95-3200D8C88CB8}"/>
              </a:ext>
            </a:extLst>
          </p:cNvPr>
          <p:cNvSpPr>
            <a:spLocks noGrp="1"/>
          </p:cNvSpPr>
          <p:nvPr/>
        </p:nvSpPr>
        <p:spPr>
          <a:xfrm>
            <a:off x="742950" y="552450"/>
            <a:ext cx="6667500" cy="247650"/>
          </a:xfrm>
          <a:prstGeom prst="rect">
            <a:avLst/>
          </a:prstGeom>
          <a:noFill/>
          <a:ln w="0">
            <a:noFill/>
            <a:prstDash val="solid"/>
          </a:ln>
        </p:spPr>
        <p:txBody>
          <a:bodyPr anchor="t"/>
          <a:lstStyle/>
          <a:p>
            <a:pPr algn="l">
              <a:buNone/>
            </a:pPr>
            <a:r>
              <a:rPr sz="1200" b="1" i="0">
                <a:solidFill>
                  <a:srgbClr val="1C6A49"/>
                </a:solidFill>
                <a:latin typeface="Aptos"/>
                <a:ea typeface="Aptos"/>
                <a:cs typeface="Aptos"/>
              </a:rPr>
              <a:t>FINAL ACTION RECORD</a:t>
            </a:r>
          </a:p>
        </p:txBody>
      </p:sp>
      <p:sp>
        <p:nvSpPr>
          <p:cNvPr id="2" name="slide-title">
            <a:extLst>
              <a:ext uri="{FF2B5EF4-FFF2-40B4-BE49-F238E27FC236}">
                <a16:creationId xmlns:a16="http://schemas.microsoft.com/office/drawing/2014/main" id="{08A11889-F8E9-469B-ADFD-D894BC8F182E}"/>
              </a:ext>
            </a:extLst>
          </p:cNvPr>
          <p:cNvSpPr>
            <a:spLocks noGrp="1"/>
          </p:cNvSpPr>
          <p:nvPr/>
        </p:nvSpPr>
        <p:spPr>
          <a:xfrm>
            <a:off x="742950" y="1047750"/>
            <a:ext cx="10572750" cy="742950"/>
          </a:xfrm>
          <a:prstGeom prst="rect">
            <a:avLst/>
          </a:prstGeom>
          <a:noFill/>
          <a:ln w="0">
            <a:noFill/>
            <a:prstDash val="solid"/>
          </a:ln>
        </p:spPr>
        <p:txBody>
          <a:bodyPr anchor="t"/>
          <a:lstStyle/>
          <a:p>
            <a:pPr algn="l">
              <a:buNone/>
            </a:pPr>
            <a:r>
              <a:rPr sz="3750" b="1" i="0">
                <a:solidFill>
                  <a:srgbClr val="11251D"/>
                </a:solidFill>
                <a:latin typeface="Georgia"/>
                <a:ea typeface="Georgia"/>
                <a:cs typeface="Georgia"/>
              </a:rPr>
              <a:t>End with a disposition—not enthusiasm.</a:t>
            </a:r>
          </a:p>
        </p:txBody>
      </p:sp>
      <p:sp>
        <p:nvSpPr>
          <p:cNvPr id="3" name="claim">
            <a:extLst>
              <a:ext uri="{FF2B5EF4-FFF2-40B4-BE49-F238E27FC236}">
                <a16:creationId xmlns:a16="http://schemas.microsoft.com/office/drawing/2014/main" id="{6C405103-965A-4933-84FC-35B96C17CD34}"/>
              </a:ext>
            </a:extLst>
          </p:cNvPr>
          <p:cNvSpPr>
            <a:spLocks noGrp="1"/>
          </p:cNvSpPr>
          <p:nvPr/>
        </p:nvSpPr>
        <p:spPr>
          <a:xfrm>
            <a:off x="781050" y="2266950"/>
            <a:ext cx="4953000" cy="857250"/>
          </a:xfrm>
          <a:prstGeom prst="rect">
            <a:avLst/>
          </a:prstGeom>
          <a:noFill/>
          <a:ln w="0">
            <a:noFill/>
            <a:prstDash val="solid"/>
          </a:ln>
        </p:spPr>
        <p:txBody>
          <a:bodyPr anchor="t"/>
          <a:lstStyle/>
          <a:p>
            <a:pPr algn="l">
              <a:buNone/>
            </a:pPr>
            <a:r>
              <a:rPr sz="4200" b="1" i="0">
                <a:solidFill>
                  <a:srgbClr val="11251D"/>
                </a:solidFill>
                <a:latin typeface="Georgia"/>
                <a:ea typeface="Georgia"/>
                <a:cs typeface="Georgia"/>
              </a:rPr>
              <a:t>Name the decision and owner.</a:t>
            </a:r>
          </a:p>
        </p:txBody>
      </p:sp>
      <p:sp>
        <p:nvSpPr>
          <p:cNvPr id="4" name="rule">
            <a:extLst>
              <a:ext uri="{FF2B5EF4-FFF2-40B4-BE49-F238E27FC236}">
                <a16:creationId xmlns:a16="http://schemas.microsoft.com/office/drawing/2014/main" id="{CA667A67-C70A-4C85-B2E6-9FB29C3A92E6}"/>
              </a:ext>
            </a:extLst>
          </p:cNvPr>
          <p:cNvSpPr>
            <a:spLocks noGrp="1"/>
          </p:cNvSpPr>
          <p:nvPr/>
        </p:nvSpPr>
        <p:spPr>
          <a:xfrm>
            <a:off x="781050" y="3714750"/>
            <a:ext cx="2286000" cy="57150"/>
          </a:xfrm>
          <a:prstGeom prst="rect">
            <a:avLst/>
          </a:prstGeom>
          <a:solidFill>
            <a:srgbClr val="1C6A49"/>
          </a:solidFill>
          <a:ln w="0">
            <a:noFill/>
            <a:prstDash val="solid"/>
          </a:ln>
        </p:spPr>
        <p:txBody>
          <a:bodyPr/>
          <a:lstStyle/>
          <a:p>
            <a:endParaRPr/>
          </a:p>
        </p:txBody>
      </p:sp>
      <p:sp>
        <p:nvSpPr>
          <p:cNvPr id="5" name="explanation">
            <a:extLst>
              <a:ext uri="{FF2B5EF4-FFF2-40B4-BE49-F238E27FC236}">
                <a16:creationId xmlns:a16="http://schemas.microsoft.com/office/drawing/2014/main" id="{5D064EF2-DB4B-4A6B-BD00-A791C72B9D40}"/>
              </a:ext>
            </a:extLst>
          </p:cNvPr>
          <p:cNvSpPr>
            <a:spLocks noGrp="1"/>
          </p:cNvSpPr>
          <p:nvPr/>
        </p:nvSpPr>
        <p:spPr>
          <a:xfrm>
            <a:off x="781050" y="4000500"/>
            <a:ext cx="5619750" cy="1143000"/>
          </a:xfrm>
          <a:prstGeom prst="rect">
            <a:avLst/>
          </a:prstGeom>
          <a:noFill/>
          <a:ln w="0">
            <a:noFill/>
            <a:prstDash val="solid"/>
          </a:ln>
        </p:spPr>
        <p:txBody>
          <a:bodyPr anchor="t"/>
          <a:lstStyle/>
          <a:p>
            <a:r>
              <a:rPr sz="1875">
                <a:solidFill>
                  <a:srgbClr val="333333"/>
                </a:solidFill>
                <a:latin typeface="Aptos"/>
                <a:ea typeface="Aptos"/>
                <a:cs typeface="Aptos"/>
              </a:rPr>
              <a:t>Proceed • Revise • Improve workflow • Prepare controls • Stop • Do not pursue</a:t>
            </a:r>
          </a:p>
        </p:txBody>
      </p:sp>
      <p:sp>
        <p:nvSpPr>
          <p:cNvPr id="9" name="brand">
            <a:extLst>
              <a:ext uri="{FF2B5EF4-FFF2-40B4-BE49-F238E27FC236}">
                <a16:creationId xmlns:a16="http://schemas.microsoft.com/office/drawing/2014/main" id="{0864082D-2F14-4B55-AE70-245952E653AD}"/>
              </a:ext>
            </a:extLst>
          </p:cNvPr>
          <p:cNvSpPr>
            <a:spLocks noGrp="1"/>
          </p:cNvSpPr>
          <p:nvPr/>
        </p:nvSpPr>
        <p:spPr>
          <a:xfrm>
            <a:off x="742950" y="6372225"/>
            <a:ext cx="1143000" cy="209550"/>
          </a:xfrm>
          <a:prstGeom prst="rect">
            <a:avLst/>
          </a:prstGeom>
          <a:noFill/>
          <a:ln w="0">
            <a:noFill/>
            <a:prstDash val="solid"/>
          </a:ln>
        </p:spPr>
        <p:txBody>
          <a:bodyPr anchor="t"/>
          <a:lstStyle/>
          <a:p>
            <a:pPr algn="l">
              <a:buNone/>
            </a:pPr>
            <a:r>
              <a:rPr sz="1125" b="1" i="0">
                <a:solidFill>
                  <a:srgbClr val="11251D"/>
                </a:solidFill>
                <a:latin typeface="Aptos"/>
                <a:ea typeface="Aptos"/>
                <a:cs typeface="Aptos"/>
              </a:rPr>
              <a:t>BIZ AI</a:t>
            </a:r>
          </a:p>
        </p:txBody>
      </p:sp>
      <p:sp>
        <p:nvSpPr>
          <p:cNvPr id="10" name="page">
            <a:extLst>
              <a:ext uri="{FF2B5EF4-FFF2-40B4-BE49-F238E27FC236}">
                <a16:creationId xmlns:a16="http://schemas.microsoft.com/office/drawing/2014/main" id="{107B0A6E-FA15-44BA-BBC9-073B800A8B9E}"/>
              </a:ext>
            </a:extLst>
          </p:cNvPr>
          <p:cNvSpPr>
            <a:spLocks noGrp="1"/>
          </p:cNvSpPr>
          <p:nvPr/>
        </p:nvSpPr>
        <p:spPr>
          <a:xfrm>
            <a:off x="11049000" y="6372225"/>
            <a:ext cx="381000" cy="209550"/>
          </a:xfrm>
          <a:prstGeom prst="rect">
            <a:avLst/>
          </a:prstGeom>
          <a:noFill/>
          <a:ln w="0">
            <a:noFill/>
            <a:prstDash val="solid"/>
          </a:ln>
        </p:spPr>
        <p:txBody>
          <a:bodyPr anchor="t"/>
          <a:lstStyle/>
          <a:p>
            <a:pPr algn="r">
              <a:buNone/>
            </a:pPr>
            <a:r>
              <a:rPr sz="1050" b="1" i="0">
                <a:solidFill>
                  <a:srgbClr val="5E6B65"/>
                </a:solidFill>
                <a:latin typeface="Aptos"/>
                <a:ea typeface="Aptos"/>
                <a:cs typeface="Aptos"/>
              </a:rPr>
              <a:t>19</a:t>
            </a:r>
          </a:p>
        </p:txBody>
      </p:sp>
      <p:sp>
        <p:nvSpPr>
          <p:cNvPr id="13" name="poll-cue">
            <a:extLst>
              <a:ext uri="{FF2B5EF4-FFF2-40B4-BE49-F238E27FC236}">
                <a16:creationId xmlns:a16="http://schemas.microsoft.com/office/drawing/2014/main" id="{64A1B1F3-5F26-1E75-C406-DDB532694985}"/>
              </a:ext>
            </a:extLst>
          </p:cNvPr>
          <p:cNvSpPr>
            <a:spLocks noGrp="1"/>
          </p:cNvSpPr>
          <p:nvPr/>
        </p:nvSpPr>
        <p:spPr>
          <a:xfrm>
            <a:off x="7821463" y="2266950"/>
            <a:ext cx="3524250" cy="3143250"/>
          </a:xfrm>
          <a:prstGeom prst="roundRect">
            <a:avLst>
              <a:gd name="adj" fmla="val 1832"/>
            </a:avLst>
          </a:prstGeom>
          <a:solidFill>
            <a:srgbClr val="D9F2E5"/>
          </a:solidFill>
          <a:ln w="15875" cmpd="sng">
            <a:solidFill>
              <a:srgbClr val="1C6A49"/>
            </a:solidFill>
            <a:prstDash val="solid"/>
          </a:ln>
          <a:effectLst>
            <a:outerShdw blurRad="63500" dist="25400" dir="2700000" algn="tl" rotWithShape="0">
              <a:srgbClr val="000000">
                <a:alpha val="15000"/>
              </a:srgbClr>
            </a:outerShdw>
          </a:effectLst>
        </p:spPr>
        <p:txBody>
          <a:bodyPr/>
          <a:lstStyle/>
          <a:p>
            <a:endParaRPr/>
          </a:p>
        </p:txBody>
      </p:sp>
      <p:sp>
        <p:nvSpPr>
          <p:cNvPr id="7" name="question-label">
            <a:extLst>
              <a:ext uri="{FF2B5EF4-FFF2-40B4-BE49-F238E27FC236}">
                <a16:creationId xmlns:a16="http://schemas.microsoft.com/office/drawing/2014/main" id="{E356D8D2-1252-4EBE-92DA-82DBD064BD70}"/>
              </a:ext>
            </a:extLst>
          </p:cNvPr>
          <p:cNvSpPr>
            <a:spLocks noGrp="1"/>
          </p:cNvSpPr>
          <p:nvPr/>
        </p:nvSpPr>
        <p:spPr>
          <a:xfrm>
            <a:off x="8210550" y="2489619"/>
            <a:ext cx="3200400" cy="247650"/>
          </a:xfrm>
          <a:prstGeom prst="rect">
            <a:avLst/>
          </a:prstGeom>
          <a:noFill/>
          <a:ln w="0">
            <a:noFill/>
            <a:prstDash val="solid"/>
          </a:ln>
        </p:spPr>
        <p:txBody>
          <a:bodyPr anchor="t"/>
          <a:lstStyle/>
          <a:p>
            <a:pPr algn="l">
              <a:buNone/>
            </a:pPr>
            <a:r>
              <a:rPr sz="1275" b="1" i="0">
                <a:solidFill>
                  <a:srgbClr val="1C6A49"/>
                </a:solidFill>
                <a:latin typeface="Aptos"/>
                <a:ea typeface="Aptos"/>
                <a:cs typeface="Aptos"/>
              </a:rPr>
              <a:t>ILLUSTRATIVE DECISION</a:t>
            </a:r>
          </a:p>
        </p:txBody>
      </p:sp>
      <p:sp>
        <p:nvSpPr>
          <p:cNvPr id="8" name="question">
            <a:extLst>
              <a:ext uri="{FF2B5EF4-FFF2-40B4-BE49-F238E27FC236}">
                <a16:creationId xmlns:a16="http://schemas.microsoft.com/office/drawing/2014/main" id="{B8CD7B2D-CCB3-477E-A2A5-E6BF8CBA2BDB}"/>
              </a:ext>
            </a:extLst>
          </p:cNvPr>
          <p:cNvSpPr>
            <a:spLocks noGrp="1"/>
          </p:cNvSpPr>
          <p:nvPr/>
        </p:nvSpPr>
        <p:spPr>
          <a:xfrm>
            <a:off x="8210550" y="3089694"/>
            <a:ext cx="3048000" cy="1238250"/>
          </a:xfrm>
          <a:prstGeom prst="rect">
            <a:avLst/>
          </a:prstGeom>
          <a:noFill/>
          <a:ln w="0">
            <a:noFill/>
            <a:prstDash val="solid"/>
          </a:ln>
        </p:spPr>
        <p:txBody>
          <a:bodyPr anchor="t"/>
          <a:lstStyle/>
          <a:p>
            <a:pPr algn="l">
              <a:buNone/>
            </a:pPr>
            <a:r>
              <a:rPr sz="2850" b="1" i="0">
                <a:solidFill>
                  <a:srgbClr val="11251D"/>
                </a:solidFill>
                <a:latin typeface="Georgia"/>
                <a:ea typeface="Georgia"/>
                <a:cs typeface="Georgia"/>
              </a:rPr>
              <a:t>Proceed</a:t>
            </a:r>
          </a:p>
          <a:p>
            <a:pPr algn="l">
              <a:buNone/>
            </a:pPr>
            <a:r>
              <a:rPr sz="2850" b="1" i="0">
                <a:solidFill>
                  <a:srgbClr val="11251D"/>
                </a:solidFill>
                <a:latin typeface="Georgia"/>
                <a:ea typeface="Georgia"/>
                <a:cs typeface="Georgia"/>
              </a:rPr>
              <a:t>Owner: Service Manager</a:t>
            </a:r>
          </a:p>
          <a:p>
            <a:pPr algn="l">
              <a:buNone/>
            </a:pPr>
            <a:r>
              <a:rPr sz="2850" b="1" i="0">
                <a:solidFill>
                  <a:srgbClr val="11251D"/>
                </a:solidFill>
                <a:latin typeface="Georgia"/>
                <a:ea typeface="Georgia"/>
                <a:cs typeface="Georgia"/>
              </a:rPr>
              <a:t>Approver: Owner</a:t>
            </a:r>
          </a:p>
        </p:txBody>
      </p:sp>
    </p:spTree>
    <p:extLst>
      <p:ext uri="{BB962C8B-B14F-4D97-AF65-F5344CB8AC3E}">
        <p14:creationId xmlns:p14="http://schemas.microsoft.com/office/powerpoint/2010/main" val="943939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 name="eyebrow">
            <a:extLst>
              <a:ext uri="{FF2B5EF4-FFF2-40B4-BE49-F238E27FC236}">
                <a16:creationId xmlns:a16="http://schemas.microsoft.com/office/drawing/2014/main" id="{8B22E5EA-AEE0-47EE-9EDE-5D692EBEDAAA}"/>
              </a:ext>
            </a:extLst>
          </p:cNvPr>
          <p:cNvSpPr>
            <a:spLocks noGrp="1"/>
          </p:cNvSpPr>
          <p:nvPr/>
        </p:nvSpPr>
        <p:spPr>
          <a:xfrm>
            <a:off x="742950" y="552450"/>
            <a:ext cx="6667500" cy="247650"/>
          </a:xfrm>
          <a:prstGeom prst="rect">
            <a:avLst/>
          </a:prstGeom>
          <a:noFill/>
          <a:ln w="0">
            <a:noFill/>
            <a:prstDash val="solid"/>
          </a:ln>
        </p:spPr>
        <p:txBody>
          <a:bodyPr anchor="t"/>
          <a:lstStyle/>
          <a:p>
            <a:pPr algn="l">
              <a:buNone/>
            </a:pPr>
            <a:r>
              <a:rPr sz="1200" b="1" i="0">
                <a:solidFill>
                  <a:srgbClr val="1C6A49"/>
                </a:solidFill>
                <a:latin typeface="Aptos"/>
                <a:ea typeface="Aptos"/>
                <a:cs typeface="Aptos"/>
              </a:rPr>
              <a:t>BETWEEN SESSIONS</a:t>
            </a:r>
          </a:p>
        </p:txBody>
      </p:sp>
      <p:sp>
        <p:nvSpPr>
          <p:cNvPr id="2" name="slide-title">
            <a:extLst>
              <a:ext uri="{FF2B5EF4-FFF2-40B4-BE49-F238E27FC236}">
                <a16:creationId xmlns:a16="http://schemas.microsoft.com/office/drawing/2014/main" id="{1E0B0C4D-8A12-45C2-9543-F3C8D32F3C0E}"/>
              </a:ext>
            </a:extLst>
          </p:cNvPr>
          <p:cNvSpPr>
            <a:spLocks noGrp="1"/>
          </p:cNvSpPr>
          <p:nvPr/>
        </p:nvSpPr>
        <p:spPr>
          <a:xfrm>
            <a:off x="742950" y="1047750"/>
            <a:ext cx="10572750" cy="742950"/>
          </a:xfrm>
          <a:prstGeom prst="rect">
            <a:avLst/>
          </a:prstGeom>
          <a:noFill/>
          <a:ln w="0">
            <a:noFill/>
            <a:prstDash val="solid"/>
          </a:ln>
        </p:spPr>
        <p:txBody>
          <a:bodyPr anchor="t"/>
          <a:lstStyle/>
          <a:p>
            <a:pPr algn="l">
              <a:buNone/>
            </a:pPr>
            <a:r>
              <a:rPr sz="3750" b="1" i="0">
                <a:solidFill>
                  <a:srgbClr val="11251D"/>
                </a:solidFill>
                <a:latin typeface="Georgia"/>
                <a:ea typeface="Georgia"/>
                <a:cs typeface="Georgia"/>
              </a:rPr>
              <a:t>Examine one real workflow with its owner.</a:t>
            </a:r>
          </a:p>
        </p:txBody>
      </p:sp>
      <p:sp>
        <p:nvSpPr>
          <p:cNvPr id="3" name="resource-copy">
            <a:extLst>
              <a:ext uri="{FF2B5EF4-FFF2-40B4-BE49-F238E27FC236}">
                <a16:creationId xmlns:a16="http://schemas.microsoft.com/office/drawing/2014/main" id="{6131A33E-59F9-4656-8284-B75DB6FCFCC0}"/>
              </a:ext>
            </a:extLst>
          </p:cNvPr>
          <p:cNvSpPr>
            <a:spLocks noGrp="1"/>
          </p:cNvSpPr>
          <p:nvPr/>
        </p:nvSpPr>
        <p:spPr>
          <a:xfrm>
            <a:off x="781050" y="2095500"/>
            <a:ext cx="6858000" cy="742950"/>
          </a:xfrm>
          <a:prstGeom prst="rect">
            <a:avLst/>
          </a:prstGeom>
          <a:noFill/>
          <a:ln w="0">
            <a:noFill/>
            <a:prstDash val="solid"/>
          </a:ln>
        </p:spPr>
        <p:txBody>
          <a:bodyPr anchor="t"/>
          <a:lstStyle/>
          <a:p>
            <a:pPr algn="l">
              <a:buNone/>
            </a:pPr>
            <a:r>
              <a:rPr sz="2025" b="0" i="0">
                <a:solidFill>
                  <a:srgbClr val="333333"/>
                </a:solidFill>
                <a:latin typeface="Aptos"/>
                <a:ea typeface="Aptos"/>
                <a:cs typeface="Aptos"/>
              </a:rPr>
              <a:t>This is workflow inquiry. It does not require buying or testing an AI tool.</a:t>
            </a:r>
          </a:p>
        </p:txBody>
      </p:sp>
      <p:sp>
        <p:nvSpPr>
          <p:cNvPr id="4" name="resource-number">
            <a:extLst>
              <a:ext uri="{FF2B5EF4-FFF2-40B4-BE49-F238E27FC236}">
                <a16:creationId xmlns:a16="http://schemas.microsoft.com/office/drawing/2014/main" id="{61B1B554-79ED-47DB-9ACF-5F8F8136613B}"/>
              </a:ext>
            </a:extLst>
          </p:cNvPr>
          <p:cNvSpPr>
            <a:spLocks noGrp="1"/>
          </p:cNvSpPr>
          <p:nvPr/>
        </p:nvSpPr>
        <p:spPr>
          <a:xfrm>
            <a:off x="781050" y="3333750"/>
            <a:ext cx="514350" cy="323850"/>
          </a:xfrm>
          <a:prstGeom prst="rect">
            <a:avLst/>
          </a:prstGeom>
          <a:noFill/>
          <a:ln w="0">
            <a:noFill/>
            <a:prstDash val="solid"/>
          </a:ln>
        </p:spPr>
        <p:txBody>
          <a:bodyPr anchor="t"/>
          <a:lstStyle/>
          <a:p>
            <a:pPr algn="l">
              <a:buNone/>
            </a:pPr>
            <a:r>
              <a:rPr sz="1650" b="1" i="0">
                <a:solidFill>
                  <a:srgbClr val="1C6A49"/>
                </a:solidFill>
                <a:latin typeface="Aptos"/>
                <a:ea typeface="Aptos"/>
                <a:cs typeface="Aptos"/>
              </a:rPr>
              <a:t>01</a:t>
            </a:r>
          </a:p>
        </p:txBody>
      </p:sp>
      <p:sp>
        <p:nvSpPr>
          <p:cNvPr id="5" name="resource-head">
            <a:extLst>
              <a:ext uri="{FF2B5EF4-FFF2-40B4-BE49-F238E27FC236}">
                <a16:creationId xmlns:a16="http://schemas.microsoft.com/office/drawing/2014/main" id="{7983656A-A016-4A6C-A1B8-AF475C609EF8}"/>
              </a:ext>
            </a:extLst>
          </p:cNvPr>
          <p:cNvSpPr>
            <a:spLocks noGrp="1"/>
          </p:cNvSpPr>
          <p:nvPr/>
        </p:nvSpPr>
        <p:spPr>
          <a:xfrm>
            <a:off x="1524000" y="3333750"/>
            <a:ext cx="2381250" cy="285750"/>
          </a:xfrm>
          <a:prstGeom prst="rect">
            <a:avLst/>
          </a:prstGeom>
          <a:noFill/>
          <a:ln w="0">
            <a:noFill/>
            <a:prstDash val="solid"/>
          </a:ln>
        </p:spPr>
        <p:txBody>
          <a:bodyPr anchor="t"/>
          <a:lstStyle/>
          <a:p>
            <a:pPr algn="l">
              <a:buNone/>
            </a:pPr>
            <a:r>
              <a:rPr sz="1500" b="1" i="0">
                <a:solidFill>
                  <a:srgbClr val="11251D"/>
                </a:solidFill>
                <a:latin typeface="Aptos"/>
                <a:ea typeface="Aptos"/>
                <a:cs typeface="Aptos"/>
              </a:rPr>
              <a:t>SELECT</a:t>
            </a:r>
          </a:p>
        </p:txBody>
      </p:sp>
      <p:sp>
        <p:nvSpPr>
          <p:cNvPr id="6" name="resource-body">
            <a:extLst>
              <a:ext uri="{FF2B5EF4-FFF2-40B4-BE49-F238E27FC236}">
                <a16:creationId xmlns:a16="http://schemas.microsoft.com/office/drawing/2014/main" id="{FBFC4955-2EF2-4696-9CC1-E8E407760779}"/>
              </a:ext>
            </a:extLst>
          </p:cNvPr>
          <p:cNvSpPr>
            <a:spLocks noGrp="1"/>
          </p:cNvSpPr>
          <p:nvPr/>
        </p:nvSpPr>
        <p:spPr>
          <a:xfrm>
            <a:off x="4095750" y="3333750"/>
            <a:ext cx="4000500" cy="285750"/>
          </a:xfrm>
          <a:prstGeom prst="rect">
            <a:avLst/>
          </a:prstGeom>
          <a:noFill/>
          <a:ln w="0">
            <a:noFill/>
            <a:prstDash val="solid"/>
          </a:ln>
        </p:spPr>
        <p:txBody>
          <a:bodyPr anchor="t"/>
          <a:lstStyle/>
          <a:p>
            <a:pPr algn="l">
              <a:buNone/>
            </a:pPr>
            <a:r>
              <a:rPr sz="1575" b="0" i="0">
                <a:solidFill>
                  <a:srgbClr val="333333"/>
                </a:solidFill>
                <a:latin typeface="Aptos"/>
                <a:ea typeface="Aptos"/>
                <a:cs typeface="Aptos"/>
              </a:rPr>
              <a:t>Choose one workflow that passes the selection test</a:t>
            </a:r>
          </a:p>
        </p:txBody>
      </p:sp>
      <p:sp>
        <p:nvSpPr>
          <p:cNvPr id="7" name="resource-number">
            <a:extLst>
              <a:ext uri="{FF2B5EF4-FFF2-40B4-BE49-F238E27FC236}">
                <a16:creationId xmlns:a16="http://schemas.microsoft.com/office/drawing/2014/main" id="{8A9C29D8-4053-49BE-AD41-B5393ED0D4C2}"/>
              </a:ext>
            </a:extLst>
          </p:cNvPr>
          <p:cNvSpPr>
            <a:spLocks noGrp="1"/>
          </p:cNvSpPr>
          <p:nvPr/>
        </p:nvSpPr>
        <p:spPr>
          <a:xfrm>
            <a:off x="781050" y="4048125"/>
            <a:ext cx="514350" cy="323850"/>
          </a:xfrm>
          <a:prstGeom prst="rect">
            <a:avLst/>
          </a:prstGeom>
          <a:noFill/>
          <a:ln w="0">
            <a:noFill/>
            <a:prstDash val="solid"/>
          </a:ln>
        </p:spPr>
        <p:txBody>
          <a:bodyPr anchor="t"/>
          <a:lstStyle/>
          <a:p>
            <a:pPr algn="l">
              <a:buNone/>
            </a:pPr>
            <a:r>
              <a:rPr sz="1650" b="1" i="0">
                <a:solidFill>
                  <a:srgbClr val="1C6A49"/>
                </a:solidFill>
                <a:latin typeface="Aptos"/>
                <a:ea typeface="Aptos"/>
                <a:cs typeface="Aptos"/>
              </a:rPr>
              <a:t>02</a:t>
            </a:r>
          </a:p>
        </p:txBody>
      </p:sp>
      <p:sp>
        <p:nvSpPr>
          <p:cNvPr id="8" name="resource-head">
            <a:extLst>
              <a:ext uri="{FF2B5EF4-FFF2-40B4-BE49-F238E27FC236}">
                <a16:creationId xmlns:a16="http://schemas.microsoft.com/office/drawing/2014/main" id="{D36BD76A-25B3-487B-864B-9D3B6AEFD903}"/>
              </a:ext>
            </a:extLst>
          </p:cNvPr>
          <p:cNvSpPr>
            <a:spLocks noGrp="1"/>
          </p:cNvSpPr>
          <p:nvPr/>
        </p:nvSpPr>
        <p:spPr>
          <a:xfrm>
            <a:off x="1524000" y="4048125"/>
            <a:ext cx="2381250" cy="285750"/>
          </a:xfrm>
          <a:prstGeom prst="rect">
            <a:avLst/>
          </a:prstGeom>
          <a:noFill/>
          <a:ln w="0">
            <a:noFill/>
            <a:prstDash val="solid"/>
          </a:ln>
        </p:spPr>
        <p:txBody>
          <a:bodyPr anchor="t"/>
          <a:lstStyle/>
          <a:p>
            <a:pPr algn="l">
              <a:buNone/>
            </a:pPr>
            <a:r>
              <a:rPr sz="1500" b="1" i="0">
                <a:solidFill>
                  <a:srgbClr val="11251D"/>
                </a:solidFill>
                <a:latin typeface="Aptos"/>
                <a:ea typeface="Aptos"/>
                <a:cs typeface="Aptos"/>
              </a:rPr>
              <a:t>MAP</a:t>
            </a:r>
          </a:p>
        </p:txBody>
      </p:sp>
      <p:sp>
        <p:nvSpPr>
          <p:cNvPr id="9" name="resource-body">
            <a:extLst>
              <a:ext uri="{FF2B5EF4-FFF2-40B4-BE49-F238E27FC236}">
                <a16:creationId xmlns:a16="http://schemas.microsoft.com/office/drawing/2014/main" id="{D1327C3A-61AD-4A90-82C1-4B6BA9695897}"/>
              </a:ext>
            </a:extLst>
          </p:cNvPr>
          <p:cNvSpPr>
            <a:spLocks noGrp="1"/>
          </p:cNvSpPr>
          <p:nvPr/>
        </p:nvSpPr>
        <p:spPr>
          <a:xfrm>
            <a:off x="4095750" y="4048125"/>
            <a:ext cx="4000500" cy="285750"/>
          </a:xfrm>
          <a:prstGeom prst="rect">
            <a:avLst/>
          </a:prstGeom>
          <a:noFill/>
          <a:ln w="0">
            <a:noFill/>
            <a:prstDash val="solid"/>
          </a:ln>
        </p:spPr>
        <p:txBody>
          <a:bodyPr anchor="t"/>
          <a:lstStyle/>
          <a:p>
            <a:pPr algn="l">
              <a:buNone/>
            </a:pPr>
            <a:r>
              <a:rPr sz="1575" b="0" i="0">
                <a:solidFill>
                  <a:srgbClr val="333333"/>
                </a:solidFill>
                <a:latin typeface="Aptos"/>
                <a:ea typeface="Aptos"/>
                <a:cs typeface="Aptos"/>
              </a:rPr>
              <a:t>Complete Team pages 2 and 3 with the people who do the work</a:t>
            </a:r>
          </a:p>
        </p:txBody>
      </p:sp>
      <p:sp>
        <p:nvSpPr>
          <p:cNvPr id="10" name="resource-number">
            <a:extLst>
              <a:ext uri="{FF2B5EF4-FFF2-40B4-BE49-F238E27FC236}">
                <a16:creationId xmlns:a16="http://schemas.microsoft.com/office/drawing/2014/main" id="{265EE2EC-962E-4647-BF00-376DE5BF5573}"/>
              </a:ext>
            </a:extLst>
          </p:cNvPr>
          <p:cNvSpPr>
            <a:spLocks noGrp="1"/>
          </p:cNvSpPr>
          <p:nvPr/>
        </p:nvSpPr>
        <p:spPr>
          <a:xfrm>
            <a:off x="781050" y="4762500"/>
            <a:ext cx="514350" cy="323850"/>
          </a:xfrm>
          <a:prstGeom prst="rect">
            <a:avLst/>
          </a:prstGeom>
          <a:noFill/>
          <a:ln w="0">
            <a:noFill/>
            <a:prstDash val="solid"/>
          </a:ln>
        </p:spPr>
        <p:txBody>
          <a:bodyPr anchor="t"/>
          <a:lstStyle/>
          <a:p>
            <a:pPr algn="l">
              <a:buNone/>
            </a:pPr>
            <a:r>
              <a:rPr sz="1650" b="1" i="0">
                <a:solidFill>
                  <a:srgbClr val="1C6A49"/>
                </a:solidFill>
                <a:latin typeface="Aptos"/>
                <a:ea typeface="Aptos"/>
                <a:cs typeface="Aptos"/>
              </a:rPr>
              <a:t>03</a:t>
            </a:r>
          </a:p>
        </p:txBody>
      </p:sp>
      <p:sp>
        <p:nvSpPr>
          <p:cNvPr id="11" name="resource-head">
            <a:extLst>
              <a:ext uri="{FF2B5EF4-FFF2-40B4-BE49-F238E27FC236}">
                <a16:creationId xmlns:a16="http://schemas.microsoft.com/office/drawing/2014/main" id="{253038C1-C02B-4290-B9ED-BA09CE55CC19}"/>
              </a:ext>
            </a:extLst>
          </p:cNvPr>
          <p:cNvSpPr>
            <a:spLocks noGrp="1"/>
          </p:cNvSpPr>
          <p:nvPr/>
        </p:nvSpPr>
        <p:spPr>
          <a:xfrm>
            <a:off x="1524000" y="4762500"/>
            <a:ext cx="2381250" cy="285750"/>
          </a:xfrm>
          <a:prstGeom prst="rect">
            <a:avLst/>
          </a:prstGeom>
          <a:noFill/>
          <a:ln w="0">
            <a:noFill/>
            <a:prstDash val="solid"/>
          </a:ln>
        </p:spPr>
        <p:txBody>
          <a:bodyPr anchor="t"/>
          <a:lstStyle/>
          <a:p>
            <a:pPr algn="l">
              <a:buNone/>
            </a:pPr>
            <a:r>
              <a:rPr sz="1500" b="1" i="0">
                <a:solidFill>
                  <a:srgbClr val="11251D"/>
                </a:solidFill>
                <a:latin typeface="Aptos"/>
                <a:ea typeface="Aptos"/>
                <a:cs typeface="Aptos"/>
              </a:rPr>
              <a:t>BRING BACK</a:t>
            </a:r>
          </a:p>
        </p:txBody>
      </p:sp>
      <p:sp>
        <p:nvSpPr>
          <p:cNvPr id="12" name="resource-body">
            <a:extLst>
              <a:ext uri="{FF2B5EF4-FFF2-40B4-BE49-F238E27FC236}">
                <a16:creationId xmlns:a16="http://schemas.microsoft.com/office/drawing/2014/main" id="{0A138911-605D-45AA-BD88-53BB9E826663}"/>
              </a:ext>
            </a:extLst>
          </p:cNvPr>
          <p:cNvSpPr>
            <a:spLocks noGrp="1"/>
          </p:cNvSpPr>
          <p:nvPr/>
        </p:nvSpPr>
        <p:spPr>
          <a:xfrm>
            <a:off x="4095750" y="4762500"/>
            <a:ext cx="4000500" cy="285750"/>
          </a:xfrm>
          <a:prstGeom prst="rect">
            <a:avLst/>
          </a:prstGeom>
          <a:noFill/>
          <a:ln w="0">
            <a:noFill/>
            <a:prstDash val="solid"/>
          </a:ln>
        </p:spPr>
        <p:txBody>
          <a:bodyPr anchor="t"/>
          <a:lstStyle/>
          <a:p>
            <a:pPr algn="l">
              <a:buNone/>
            </a:pPr>
            <a:r>
              <a:rPr sz="1575" b="0" i="0">
                <a:solidFill>
                  <a:srgbClr val="333333"/>
                </a:solidFill>
                <a:latin typeface="Aptos"/>
                <a:ea typeface="Aptos"/>
                <a:cs typeface="Aptos"/>
              </a:rPr>
              <a:t>Bring the pages—or a concise summary—to Session 3</a:t>
            </a:r>
          </a:p>
        </p:txBody>
      </p:sp>
      <p:sp>
        <p:nvSpPr>
          <p:cNvPr id="13" name="qr-placeholder">
            <a:extLst>
              <a:ext uri="{FF2B5EF4-FFF2-40B4-BE49-F238E27FC236}">
                <a16:creationId xmlns:a16="http://schemas.microsoft.com/office/drawing/2014/main" id="{32746E00-5959-4187-AB68-F61E493D0352}"/>
              </a:ext>
            </a:extLst>
          </p:cNvPr>
          <p:cNvSpPr>
            <a:spLocks noGrp="1"/>
          </p:cNvSpPr>
          <p:nvPr/>
        </p:nvSpPr>
        <p:spPr>
          <a:xfrm>
            <a:off x="8810625" y="2238375"/>
            <a:ext cx="2238375" cy="2238375"/>
          </a:xfrm>
          <a:prstGeom prst="rect">
            <a:avLst/>
          </a:prstGeom>
          <a:solidFill>
            <a:srgbClr val="F7F4ED"/>
          </a:solidFill>
          <a:ln w="28575">
            <a:solidFill>
              <a:srgbClr val="1C6A49"/>
            </a:solidFill>
            <a:prstDash val="solid"/>
          </a:ln>
        </p:spPr>
        <p:txBody>
          <a:bodyPr/>
          <a:lstStyle/>
          <a:p>
            <a:endParaRPr/>
          </a:p>
        </p:txBody>
      </p:sp>
      <p:sp>
        <p:nvSpPr>
          <p:cNvPr id="15" name="link-placeholder">
            <a:extLst>
              <a:ext uri="{FF2B5EF4-FFF2-40B4-BE49-F238E27FC236}">
                <a16:creationId xmlns:a16="http://schemas.microsoft.com/office/drawing/2014/main" id="{F3BE9A7D-B78F-443B-A6B9-B46003A5B73B}"/>
              </a:ext>
            </a:extLst>
          </p:cNvPr>
          <p:cNvSpPr>
            <a:spLocks noGrp="1"/>
          </p:cNvSpPr>
          <p:nvPr/>
        </p:nvSpPr>
        <p:spPr>
          <a:xfrm>
            <a:off x="8334375" y="4762500"/>
            <a:ext cx="3143250" cy="323850"/>
          </a:xfrm>
          <a:prstGeom prst="rect">
            <a:avLst/>
          </a:prstGeom>
          <a:noFill/>
          <a:ln w="0">
            <a:noFill/>
            <a:prstDash val="solid"/>
          </a:ln>
        </p:spPr>
        <p:txBody>
          <a:bodyPr anchor="t"/>
          <a:lstStyle/>
          <a:p>
            <a:pPr algn="ctr">
              <a:buNone/>
            </a:pPr>
            <a:r>
              <a:rPr sz="1125" b="1" i="0">
                <a:solidFill>
                  <a:srgbClr val="5E6B65"/>
                </a:solidFill>
                <a:latin typeface="Aptos"/>
                <a:ea typeface="Aptos"/>
                <a:cs typeface="Aptos"/>
              </a:rPr>
              <a:t>bizai.grassrootech.com</a:t>
            </a:r>
          </a:p>
        </p:txBody>
      </p:sp>
      <p:sp>
        <p:nvSpPr>
          <p:cNvPr id="16" name="brand">
            <a:extLst>
              <a:ext uri="{FF2B5EF4-FFF2-40B4-BE49-F238E27FC236}">
                <a16:creationId xmlns:a16="http://schemas.microsoft.com/office/drawing/2014/main" id="{AFE33F96-B6A4-4A25-8358-442C176C1543}"/>
              </a:ext>
            </a:extLst>
          </p:cNvPr>
          <p:cNvSpPr>
            <a:spLocks noGrp="1"/>
          </p:cNvSpPr>
          <p:nvPr/>
        </p:nvSpPr>
        <p:spPr>
          <a:xfrm>
            <a:off x="742950" y="6372225"/>
            <a:ext cx="1143000" cy="209550"/>
          </a:xfrm>
          <a:prstGeom prst="rect">
            <a:avLst/>
          </a:prstGeom>
          <a:noFill/>
          <a:ln w="0">
            <a:noFill/>
            <a:prstDash val="solid"/>
          </a:ln>
        </p:spPr>
        <p:txBody>
          <a:bodyPr anchor="t"/>
          <a:lstStyle/>
          <a:p>
            <a:pPr algn="l">
              <a:buNone/>
            </a:pPr>
            <a:r>
              <a:rPr sz="1125" b="1" i="0">
                <a:solidFill>
                  <a:srgbClr val="11251D"/>
                </a:solidFill>
                <a:latin typeface="Aptos"/>
                <a:ea typeface="Aptos"/>
                <a:cs typeface="Aptos"/>
              </a:rPr>
              <a:t>BIZ AI</a:t>
            </a:r>
          </a:p>
        </p:txBody>
      </p:sp>
      <p:sp>
        <p:nvSpPr>
          <p:cNvPr id="17" name="page">
            <a:extLst>
              <a:ext uri="{FF2B5EF4-FFF2-40B4-BE49-F238E27FC236}">
                <a16:creationId xmlns:a16="http://schemas.microsoft.com/office/drawing/2014/main" id="{9AAC7B40-CF6D-4408-9224-DCAF78319E47}"/>
              </a:ext>
            </a:extLst>
          </p:cNvPr>
          <p:cNvSpPr>
            <a:spLocks noGrp="1"/>
          </p:cNvSpPr>
          <p:nvPr/>
        </p:nvSpPr>
        <p:spPr>
          <a:xfrm>
            <a:off x="11049000" y="6372225"/>
            <a:ext cx="381000" cy="209550"/>
          </a:xfrm>
          <a:prstGeom prst="rect">
            <a:avLst/>
          </a:prstGeom>
          <a:noFill/>
          <a:ln w="0">
            <a:noFill/>
            <a:prstDash val="solid"/>
          </a:ln>
        </p:spPr>
        <p:txBody>
          <a:bodyPr anchor="t"/>
          <a:lstStyle/>
          <a:p>
            <a:pPr algn="r">
              <a:buNone/>
            </a:pPr>
            <a:r>
              <a:rPr sz="1050" b="1" i="0">
                <a:solidFill>
                  <a:srgbClr val="5E6B65"/>
                </a:solidFill>
                <a:latin typeface="Aptos"/>
                <a:ea typeface="Aptos"/>
                <a:cs typeface="Aptos"/>
              </a:rPr>
              <a:t>20</a:t>
            </a:r>
          </a:p>
        </p:txBody>
      </p:sp>
      <p:pic>
        <p:nvPicPr>
          <p:cNvPr id="40" name="Picture 221"/>
          <p:cNvPicPr>
            <a:picLocks noChangeAspect="1"/>
          </p:cNvPicPr>
          <p:nvPr/>
        </p:nvPicPr>
        <p:blipFill>
          <a:blip r:embed="rId3"/>
          <a:stretch/>
        </p:blipFill>
        <p:spPr>
          <a:xfrm>
            <a:off x="6477000" y="9124950"/>
            <a:ext cx="666750" cy="666750"/>
          </a:xfrm>
          <a:prstGeom prst="rect">
            <a:avLst/>
          </a:prstGeom>
        </p:spPr>
      </p:pic>
      <p:pic>
        <p:nvPicPr>
          <p:cNvPr id="41" name="Picture 221"/>
          <p:cNvPicPr>
            <a:picLocks noChangeAspect="1"/>
          </p:cNvPicPr>
          <p:nvPr/>
        </p:nvPicPr>
        <p:blipFill>
          <a:blip r:embed="rId3"/>
          <a:stretch/>
        </p:blipFill>
        <p:spPr>
          <a:xfrm>
            <a:off x="6629400" y="9277350"/>
            <a:ext cx="666750" cy="666750"/>
          </a:xfrm>
          <a:prstGeom prst="rect">
            <a:avLst/>
          </a:prstGeom>
        </p:spPr>
      </p:pic>
      <p:pic>
        <p:nvPicPr>
          <p:cNvPr id="42" name="Picture 221"/>
          <p:cNvPicPr>
            <a:picLocks noChangeAspect="1"/>
          </p:cNvPicPr>
          <p:nvPr/>
        </p:nvPicPr>
        <p:blipFill>
          <a:blip r:embed="rId3"/>
          <a:stretch/>
        </p:blipFill>
        <p:spPr>
          <a:xfrm>
            <a:off x="6781800" y="9429750"/>
            <a:ext cx="666750" cy="666750"/>
          </a:xfrm>
          <a:prstGeom prst="rect">
            <a:avLst/>
          </a:prstGeom>
        </p:spPr>
      </p:pic>
      <p:pic>
        <p:nvPicPr>
          <p:cNvPr id="43" name="Picture 221"/>
          <p:cNvPicPr>
            <a:picLocks noChangeAspect="1"/>
          </p:cNvPicPr>
          <p:nvPr/>
        </p:nvPicPr>
        <p:blipFill>
          <a:blip r:embed="rId3"/>
          <a:stretch/>
        </p:blipFill>
        <p:spPr>
          <a:xfrm>
            <a:off x="6934200" y="9582150"/>
            <a:ext cx="666750" cy="666750"/>
          </a:xfrm>
          <a:prstGeom prst="rect">
            <a:avLst/>
          </a:prstGeom>
        </p:spPr>
      </p:pic>
      <p:pic>
        <p:nvPicPr>
          <p:cNvPr id="44" name="Picture 27"/>
          <p:cNvPicPr>
            <a:picLocks noChangeAspect="1"/>
          </p:cNvPicPr>
          <p:nvPr/>
        </p:nvPicPr>
        <p:blipFill>
          <a:blip r:embed="rId4"/>
          <a:stretch>
            <a:fillRect/>
          </a:stretch>
        </p:blipFill>
        <p:spPr>
          <a:xfrm>
            <a:off x="8923082" y="2371456"/>
            <a:ext cx="2013459" cy="2013459"/>
          </a:xfrm>
          <a:prstGeom prst="rect">
            <a:avLst/>
          </a:prstGeom>
        </p:spPr>
      </p:pic>
    </p:spTree>
    <p:extLst>
      <p:ext uri="{BB962C8B-B14F-4D97-AF65-F5344CB8AC3E}">
        <p14:creationId xmlns:p14="http://schemas.microsoft.com/office/powerpoint/2010/main" val="20339439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11251D"/>
        </a:solidFill>
        <a:effectLst/>
      </p:bgPr>
    </p:bg>
    <p:spTree>
      <p:nvGrpSpPr>
        <p:cNvPr id="1" name=""/>
        <p:cNvGrpSpPr/>
        <p:nvPr/>
      </p:nvGrpSpPr>
      <p:grpSpPr>
        <a:xfrm>
          <a:off x="0" y="0"/>
          <a:ext cx="0" cy="0"/>
          <a:chOff x="0" y="0"/>
          <a:chExt cx="0" cy="0"/>
        </a:xfrm>
      </p:grpSpPr>
      <p:sp>
        <p:nvSpPr>
          <p:cNvPr id="9" name="green-rail">
            <a:extLst>
              <a:ext uri="{FF2B5EF4-FFF2-40B4-BE49-F238E27FC236}">
                <a16:creationId xmlns:a16="http://schemas.microsoft.com/office/drawing/2014/main" id="{B537AA74-7575-40EC-A7B5-E7F5FF6732DA}"/>
              </a:ext>
            </a:extLst>
          </p:cNvPr>
          <p:cNvSpPr>
            <a:spLocks noGrp="1"/>
          </p:cNvSpPr>
          <p:nvPr/>
        </p:nvSpPr>
        <p:spPr>
          <a:xfrm>
            <a:off x="0" y="0"/>
            <a:ext cx="190500" cy="6858000"/>
          </a:xfrm>
          <a:prstGeom prst="rect">
            <a:avLst/>
          </a:prstGeom>
          <a:solidFill>
            <a:srgbClr val="1C6A49"/>
          </a:solidFill>
          <a:ln w="0">
            <a:noFill/>
            <a:prstDash val="solid"/>
          </a:ln>
        </p:spPr>
        <p:txBody>
          <a:bodyPr/>
          <a:lstStyle/>
          <a:p>
            <a:endParaRPr/>
          </a:p>
        </p:txBody>
      </p:sp>
      <p:sp>
        <p:nvSpPr>
          <p:cNvPr id="2" name="eyebrow">
            <a:extLst>
              <a:ext uri="{FF2B5EF4-FFF2-40B4-BE49-F238E27FC236}">
                <a16:creationId xmlns:a16="http://schemas.microsoft.com/office/drawing/2014/main" id="{F03EE2EC-F647-4603-A0CC-D83C31C24DB2}"/>
              </a:ext>
            </a:extLst>
          </p:cNvPr>
          <p:cNvSpPr>
            <a:spLocks noGrp="1"/>
          </p:cNvSpPr>
          <p:nvPr/>
        </p:nvSpPr>
        <p:spPr>
          <a:xfrm>
            <a:off x="781050" y="762000"/>
            <a:ext cx="6667500" cy="247650"/>
          </a:xfrm>
          <a:prstGeom prst="rect">
            <a:avLst/>
          </a:prstGeom>
          <a:noFill/>
          <a:ln w="0">
            <a:noFill/>
            <a:prstDash val="solid"/>
          </a:ln>
        </p:spPr>
        <p:txBody>
          <a:bodyPr anchor="t"/>
          <a:lstStyle/>
          <a:p>
            <a:pPr algn="l">
              <a:buNone/>
            </a:pPr>
            <a:r>
              <a:rPr sz="1200" b="1" i="0">
                <a:solidFill>
                  <a:srgbClr val="D9F2E5"/>
                </a:solidFill>
                <a:latin typeface="Aptos"/>
                <a:ea typeface="Aptos"/>
                <a:cs typeface="Aptos"/>
              </a:rPr>
              <a:t>ONE LEADERSHIP DISCIPLINE</a:t>
            </a:r>
          </a:p>
        </p:txBody>
      </p:sp>
      <p:sp>
        <p:nvSpPr>
          <p:cNvPr id="3" name="closing">
            <a:extLst>
              <a:ext uri="{FF2B5EF4-FFF2-40B4-BE49-F238E27FC236}">
                <a16:creationId xmlns:a16="http://schemas.microsoft.com/office/drawing/2014/main" id="{A956C10D-6317-4771-B899-74AB2165D8F6}"/>
              </a:ext>
            </a:extLst>
          </p:cNvPr>
          <p:cNvSpPr>
            <a:spLocks noGrp="1"/>
          </p:cNvSpPr>
          <p:nvPr/>
        </p:nvSpPr>
        <p:spPr>
          <a:xfrm>
            <a:off x="781050" y="1714500"/>
            <a:ext cx="9906000" cy="1428750"/>
          </a:xfrm>
          <a:prstGeom prst="rect">
            <a:avLst/>
          </a:prstGeom>
          <a:noFill/>
          <a:ln w="0">
            <a:noFill/>
            <a:prstDash val="solid"/>
          </a:ln>
        </p:spPr>
        <p:txBody>
          <a:bodyPr anchor="t"/>
          <a:lstStyle/>
          <a:p>
            <a:pPr algn="l">
              <a:buNone/>
            </a:pPr>
            <a:r>
              <a:rPr sz="4950" b="1" i="0">
                <a:solidFill>
                  <a:srgbClr val="FFFFFF"/>
                </a:solidFill>
                <a:latin typeface="Georgia"/>
                <a:ea typeface="Georgia"/>
                <a:cs typeface="Georgia"/>
              </a:rPr>
              <a:t>Understand the work before AI affects it.</a:t>
            </a:r>
          </a:p>
        </p:txBody>
      </p:sp>
      <p:sp>
        <p:nvSpPr>
          <p:cNvPr id="4" name="next">
            <a:extLst>
              <a:ext uri="{FF2B5EF4-FFF2-40B4-BE49-F238E27FC236}">
                <a16:creationId xmlns:a16="http://schemas.microsoft.com/office/drawing/2014/main" id="{D3B74011-7CB2-476F-A0D2-506C2C9E215F}"/>
              </a:ext>
            </a:extLst>
          </p:cNvPr>
          <p:cNvSpPr>
            <a:spLocks noGrp="1"/>
          </p:cNvSpPr>
          <p:nvPr/>
        </p:nvSpPr>
        <p:spPr>
          <a:xfrm>
            <a:off x="781050" y="3905250"/>
            <a:ext cx="7620000" cy="323850"/>
          </a:xfrm>
          <a:prstGeom prst="rect">
            <a:avLst/>
          </a:prstGeom>
          <a:noFill/>
          <a:ln w="0">
            <a:noFill/>
            <a:prstDash val="solid"/>
          </a:ln>
        </p:spPr>
        <p:txBody>
          <a:bodyPr anchor="t"/>
          <a:lstStyle/>
          <a:p>
            <a:pPr algn="l">
              <a:buNone/>
            </a:pPr>
            <a:r>
              <a:rPr sz="1425" b="1" i="0">
                <a:solidFill>
                  <a:srgbClr val="D9F2E5"/>
                </a:solidFill>
                <a:latin typeface="Aptos"/>
                <a:ea typeface="Aptos"/>
                <a:cs typeface="Aptos"/>
              </a:rPr>
              <a:t>RESPONSIBLE AI ADOPTION  •  WORKFLOW  •  ACCOUNTABILITY  •  EVIDENCE</a:t>
            </a:r>
          </a:p>
        </p:txBody>
      </p:sp>
      <p:sp>
        <p:nvSpPr>
          <p:cNvPr id="5" name="thanks">
            <a:extLst>
              <a:ext uri="{FF2B5EF4-FFF2-40B4-BE49-F238E27FC236}">
                <a16:creationId xmlns:a16="http://schemas.microsoft.com/office/drawing/2014/main" id="{20373072-7CC9-4B0E-83DE-F30E7E450D1E}"/>
              </a:ext>
            </a:extLst>
          </p:cNvPr>
          <p:cNvSpPr>
            <a:spLocks noGrp="1"/>
          </p:cNvSpPr>
          <p:nvPr/>
        </p:nvSpPr>
        <p:spPr>
          <a:xfrm>
            <a:off x="781050" y="4495800"/>
            <a:ext cx="8191500" cy="400050"/>
          </a:xfrm>
          <a:prstGeom prst="rect">
            <a:avLst/>
          </a:prstGeom>
          <a:noFill/>
          <a:ln w="0">
            <a:noFill/>
            <a:prstDash val="solid"/>
          </a:ln>
        </p:spPr>
        <p:txBody>
          <a:bodyPr anchor="t"/>
          <a:lstStyle/>
          <a:p>
            <a:pPr algn="l">
              <a:buNone/>
            </a:pPr>
            <a:r>
              <a:rPr sz="1800" b="0" i="0">
                <a:solidFill>
                  <a:srgbClr val="FFFFFF"/>
                </a:solidFill>
                <a:latin typeface="Aptos"/>
                <a:ea typeface="Aptos"/>
                <a:cs typeface="Aptos"/>
              </a:rPr>
              <a:t>Thank you for continuing the BIZ AI learning community.</a:t>
            </a:r>
          </a:p>
        </p:txBody>
      </p:sp>
      <p:sp>
        <p:nvSpPr>
          <p:cNvPr id="6" name="rule">
            <a:extLst>
              <a:ext uri="{FF2B5EF4-FFF2-40B4-BE49-F238E27FC236}">
                <a16:creationId xmlns:a16="http://schemas.microsoft.com/office/drawing/2014/main" id="{2C2A8C91-04E3-4D6C-9B2C-BD9A8B3735C0}"/>
              </a:ext>
            </a:extLst>
          </p:cNvPr>
          <p:cNvSpPr>
            <a:spLocks noGrp="1"/>
          </p:cNvSpPr>
          <p:nvPr/>
        </p:nvSpPr>
        <p:spPr>
          <a:xfrm>
            <a:off x="781050" y="5334000"/>
            <a:ext cx="2381250" cy="57150"/>
          </a:xfrm>
          <a:prstGeom prst="rect">
            <a:avLst/>
          </a:prstGeom>
          <a:solidFill>
            <a:srgbClr val="1C6A49"/>
          </a:solidFill>
          <a:ln w="0">
            <a:noFill/>
            <a:prstDash val="solid"/>
          </a:ln>
        </p:spPr>
        <p:txBody>
          <a:bodyPr/>
          <a:lstStyle/>
          <a:p>
            <a:endParaRPr/>
          </a:p>
        </p:txBody>
      </p:sp>
      <p:sp>
        <p:nvSpPr>
          <p:cNvPr id="7" name="brand">
            <a:extLst>
              <a:ext uri="{FF2B5EF4-FFF2-40B4-BE49-F238E27FC236}">
                <a16:creationId xmlns:a16="http://schemas.microsoft.com/office/drawing/2014/main" id="{4AA8125A-C9B6-4652-A6B4-B7E813F88CE4}"/>
              </a:ext>
            </a:extLst>
          </p:cNvPr>
          <p:cNvSpPr>
            <a:spLocks noGrp="1"/>
          </p:cNvSpPr>
          <p:nvPr/>
        </p:nvSpPr>
        <p:spPr>
          <a:xfrm>
            <a:off x="742950" y="6372225"/>
            <a:ext cx="1143000" cy="209550"/>
          </a:xfrm>
          <a:prstGeom prst="rect">
            <a:avLst/>
          </a:prstGeom>
          <a:noFill/>
          <a:ln w="0">
            <a:noFill/>
            <a:prstDash val="solid"/>
          </a:ln>
        </p:spPr>
        <p:txBody>
          <a:bodyPr anchor="t"/>
          <a:lstStyle/>
          <a:p>
            <a:pPr algn="l">
              <a:buNone/>
            </a:pPr>
            <a:r>
              <a:rPr sz="1125" b="1" i="0">
                <a:solidFill>
                  <a:srgbClr val="FFFFFF"/>
                </a:solidFill>
                <a:latin typeface="Aptos"/>
                <a:ea typeface="Aptos"/>
                <a:cs typeface="Aptos"/>
              </a:rPr>
              <a:t>BIZ AI</a:t>
            </a:r>
          </a:p>
        </p:txBody>
      </p:sp>
      <p:sp>
        <p:nvSpPr>
          <p:cNvPr id="8" name="page">
            <a:extLst>
              <a:ext uri="{FF2B5EF4-FFF2-40B4-BE49-F238E27FC236}">
                <a16:creationId xmlns:a16="http://schemas.microsoft.com/office/drawing/2014/main" id="{D3E5CEC4-DDA3-40F2-B943-2A1215D9F801}"/>
              </a:ext>
            </a:extLst>
          </p:cNvPr>
          <p:cNvSpPr>
            <a:spLocks noGrp="1"/>
          </p:cNvSpPr>
          <p:nvPr/>
        </p:nvSpPr>
        <p:spPr>
          <a:xfrm>
            <a:off x="11049000" y="6372225"/>
            <a:ext cx="381000" cy="209550"/>
          </a:xfrm>
          <a:prstGeom prst="rect">
            <a:avLst/>
          </a:prstGeom>
          <a:noFill/>
          <a:ln w="0">
            <a:noFill/>
            <a:prstDash val="solid"/>
          </a:ln>
        </p:spPr>
        <p:txBody>
          <a:bodyPr anchor="t"/>
          <a:lstStyle/>
          <a:p>
            <a:pPr algn="r">
              <a:buNone/>
            </a:pPr>
            <a:r>
              <a:rPr sz="1050" b="1" i="0">
                <a:solidFill>
                  <a:srgbClr val="D9F2E5"/>
                </a:solidFill>
                <a:latin typeface="Aptos"/>
                <a:ea typeface="Aptos"/>
                <a:cs typeface="Aptos"/>
              </a:rPr>
              <a:t>21</a:t>
            </a:r>
          </a:p>
        </p:txBody>
      </p:sp>
    </p:spTree>
    <p:extLst>
      <p:ext uri="{BB962C8B-B14F-4D97-AF65-F5344CB8AC3E}">
        <p14:creationId xmlns:p14="http://schemas.microsoft.com/office/powerpoint/2010/main" val="1648456"/>
      </p:ext>
    </p:extLst>
  </p:cSld>
  <p:clrMapOvr>
    <a:masterClrMapping/>
  </p:clrMapOvr>
</p:sld>
</file>

<file path=ppt/theme/theme1.xml><?xml version="1.0" encoding="utf-8"?>
<a:theme xmlns:a="http://schemas.openxmlformats.org/drawingml/2006/main" name="ChatGPT">
  <a:themeElements>
    <a:clrScheme name="BIZ AI Editorial">
      <a:dk1>
        <a:srgbClr val="11251D"/>
      </a:dk1>
      <a:lt1>
        <a:srgbClr val="FFFFFF"/>
      </a:lt1>
      <a:dk2>
        <a:srgbClr val="333333"/>
      </a:dk2>
      <a:lt2>
        <a:srgbClr val="D9F2E5"/>
      </a:lt2>
      <a:accent1>
        <a:srgbClr val="1C6A49"/>
      </a:accent1>
      <a:accent2>
        <a:srgbClr val="11251D"/>
      </a:accent2>
      <a:accent3>
        <a:srgbClr val="D9F2E5"/>
      </a:accent3>
      <a:accent4>
        <a:srgbClr val="C18A20"/>
      </a:accent4>
      <a:accent5>
        <a:srgbClr val="6F4AA1"/>
      </a:accent5>
      <a:accent6>
        <a:srgbClr val="2D6FA6"/>
      </a:accent6>
      <a:hlink>
        <a:srgbClr val="1C6A49"/>
      </a:hlink>
      <a:folHlink>
        <a:srgbClr val="6F4AA1"/>
      </a:folHlink>
    </a:clrScheme>
    <a:fontScheme name="Office">
      <a:majorFont>
        <a:latin typeface="Calibri Light"/>
        <a:ea typeface="Calibri Light"/>
        <a:cs typeface="Calibri Light"/>
      </a:majorFont>
      <a:minorFont>
        <a:latin typeface="Calibri"/>
        <a:ea typeface="Calibri"/>
        <a:cs typeface="Calibri"/>
      </a:minorFont>
    </a:fontScheme>
    <a:fmtScheme name="BIZ AI Editorial">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ChatGPT">
  <a:themeElements>
    <a:clrScheme name="BIZ AI Editorial">
      <a:dk1>
        <a:srgbClr val="11251D"/>
      </a:dk1>
      <a:lt1>
        <a:srgbClr val="FFFFFF"/>
      </a:lt1>
      <a:dk2>
        <a:srgbClr val="333333"/>
      </a:dk2>
      <a:lt2>
        <a:srgbClr val="D9F2E5"/>
      </a:lt2>
      <a:accent1>
        <a:srgbClr val="1C6A49"/>
      </a:accent1>
      <a:accent2>
        <a:srgbClr val="11251D"/>
      </a:accent2>
      <a:accent3>
        <a:srgbClr val="D9F2E5"/>
      </a:accent3>
      <a:accent4>
        <a:srgbClr val="C18A20"/>
      </a:accent4>
      <a:accent5>
        <a:srgbClr val="6F4AA1"/>
      </a:accent5>
      <a:accent6>
        <a:srgbClr val="2D6FA6"/>
      </a:accent6>
      <a:hlink>
        <a:srgbClr val="1C6A49"/>
      </a:hlink>
      <a:folHlink>
        <a:srgbClr val="6F4AA1"/>
      </a:folHlink>
    </a:clrScheme>
    <a:fontScheme name="Office">
      <a:majorFont>
        <a:latin typeface="Calibri Light"/>
        <a:ea typeface="Calibri Light"/>
        <a:cs typeface="Calibri Light"/>
      </a:majorFont>
      <a:minorFont>
        <a:latin typeface="Calibri"/>
        <a:ea typeface="Calibri"/>
        <a:cs typeface="Calibri"/>
      </a:minorFont>
    </a:fontScheme>
    <a:fmtScheme name="BIZ AI Editorial">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4152</Words>
  <Application>Microsoft Office PowerPoint</Application>
  <DocSecurity>0</DocSecurity>
  <PresentationFormat>Widescreen</PresentationFormat>
  <Paragraphs>421</Paragraphs>
  <Slides>21</Slides>
  <Notes>21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21</vt:i4>
      </vt:variant>
    </vt:vector>
  </HeadingPairs>
  <TitlesOfParts>
    <vt:vector size="26" baseType="lpstr">
      <vt:lpstr>Aptos</vt:lpstr>
      <vt:lpstr>Calibri</vt:lpstr>
      <vt:lpstr>Georgia</vt:lpstr>
      <vt:lpstr>Wingdings</vt:lpstr>
      <vt:lpstr>ChatGPT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Thomas Duclos</cp:lastModifiedBy>
  <cp:revision>1</cp:revision>
  <dcterms:created xsi:type="dcterms:W3CDTF">2026-08-22T05:14:10Z</dcterms:created>
  <dcterms:modified xsi:type="dcterms:W3CDTF">2026-08-25T22:37:10Z</dcterms:modified>
</cp:coreProperties>
</file>