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sldIdLst>
    <p:sldId id="256" r:id="rId2"/>
    <p:sldId id="257" r:id="rId3"/>
  </p:sldIdLst>
  <p:sldSz cx="7772400" cy="100584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6" d="100"/>
          <a:sy n="76" d="100"/>
        </p:scale>
        <p:origin x="295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"/>
          <p:cNvSpPr>
            <a:spLocks noGrp="1"/>
          </p:cNvSpPr>
          <p:nvPr>
            <p:ph type="hdr" sz="quarter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Date Placeholder"/>
          <p:cNvSpPr>
            <a:spLocks noGrp="1"/>
          </p:cNvSpPr>
          <p:nvPr>
            <p:ph type="dt" sz="quarter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" name="Slide Image Placeholder"/>
          <p:cNvSpPr>
            <a:spLocks noGrp="1" noRot="1" noChangeAspect="1"/>
          </p:cNvSpPr>
          <p:nvPr>
            <p:ph type="sldImg" idx="2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5" name="Notes Placeholder"/>
          <p:cNvSpPr>
            <a:spLocks noGrp="1"/>
          </p:cNvSpPr>
          <p:nvPr>
            <p:ph type="body" sz="quarter" idx="3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" name="Footer Placeholder"/>
          <p:cNvSpPr>
            <a:spLocks noGrp="1"/>
          </p:cNvSpPr>
          <p:nvPr>
            <p:ph type="ftr" sz="quarter" idx="4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7" name="Slide Number Placeholder"/>
          <p:cNvSpPr>
            <a:spLocks noGrp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/>
    </a:lvl1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  <a:p>
            <a:r>
              <a:t>
Internal change note / quality-control summary:
Concept 02 revised from ‘Not Discovered’ to ‘Not Automatically Verified’ following cofounder review. The change reduces ambiguity and clarifies that AI-generated output requires evaluation before it is treated as verified or authoritative.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Mast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4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brand">
            <a:extLst>
              <a:ext uri="{FF2B5EF4-FFF2-40B4-BE49-F238E27FC236}">
                <a16:creationId xmlns:a16="http://schemas.microsoft.com/office/drawing/2014/main" id="{79EC55A8-18F9-403A-BFF6-C7D4BCEA8D4A}"/>
              </a:ext>
            </a:extLst>
          </p:cNvPr>
          <p:cNvSpPr>
            <a:spLocks noGrp="1"/>
          </p:cNvSpPr>
          <p:nvPr/>
        </p:nvSpPr>
        <p:spPr>
          <a:xfrm>
            <a:off x="457200" y="247650"/>
            <a:ext cx="857250" cy="1714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19050" tIns="9525" rIns="19050" bIns="9525" anchor="t"/>
          <a:lstStyle/>
          <a:p>
            <a:pPr algn="l">
              <a:buNone/>
              <a:defRPr sz="900" b="1">
                <a:solidFill>
                  <a:srgbClr val="167C80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167C80"/>
                </a:solidFill>
                <a:latin typeface="Aptos"/>
                <a:ea typeface="Aptos"/>
                <a:cs typeface="Aptos"/>
              </a:rPr>
              <a:t>BizAI.</a:t>
            </a:r>
          </a:p>
        </p:txBody>
      </p:sp>
      <p:sp>
        <p:nvSpPr>
          <p:cNvPr id="2" name="framework-id">
            <a:extLst>
              <a:ext uri="{FF2B5EF4-FFF2-40B4-BE49-F238E27FC236}">
                <a16:creationId xmlns:a16="http://schemas.microsoft.com/office/drawing/2014/main" id="{3F178836-C5E9-4BC1-A088-AA59DBEF9BE6}"/>
              </a:ext>
            </a:extLst>
          </p:cNvPr>
          <p:cNvSpPr>
            <a:spLocks noGrp="1"/>
          </p:cNvSpPr>
          <p:nvPr/>
        </p:nvSpPr>
        <p:spPr>
          <a:xfrm>
            <a:off x="457200" y="476250"/>
            <a:ext cx="4000500" cy="1714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19050" tIns="9525" rIns="19050" bIns="9525" anchor="t"/>
          <a:lstStyle/>
          <a:p>
            <a:pPr algn="l">
              <a:buNone/>
              <a:defRPr sz="750" b="1">
                <a:solidFill>
                  <a:srgbClr val="5C6974"/>
                </a:solidFill>
                <a:latin typeface="Aptos"/>
                <a:ea typeface="Aptos"/>
                <a:cs typeface="Aptos"/>
              </a:defRPr>
            </a:pPr>
            <a:r>
              <a:rPr sz="750" b="1">
                <a:solidFill>
                  <a:srgbClr val="5C6974"/>
                </a:solidFill>
                <a:latin typeface="Aptos"/>
                <a:ea typeface="Aptos"/>
                <a:cs typeface="Aptos"/>
              </a:rPr>
              <a:t>BIZAI LEADERSHIP LITERACY FRAMEWORK</a:t>
            </a:r>
          </a:p>
        </p:txBody>
      </p:sp>
      <p:sp>
        <p:nvSpPr>
          <p:cNvPr id="3" name="title">
            <a:extLst>
              <a:ext uri="{FF2B5EF4-FFF2-40B4-BE49-F238E27FC236}">
                <a16:creationId xmlns:a16="http://schemas.microsoft.com/office/drawing/2014/main" id="{A3ACB5E1-74F2-4ECC-81E3-8524CAC1AD78}"/>
              </a:ext>
            </a:extLst>
          </p:cNvPr>
          <p:cNvSpPr>
            <a:spLocks noGrp="1"/>
          </p:cNvSpPr>
          <p:nvPr/>
        </p:nvSpPr>
        <p:spPr>
          <a:xfrm>
            <a:off x="457200" y="695325"/>
            <a:ext cx="6858000" cy="4000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19050" tIns="9525" rIns="19050" bIns="9525" anchor="t"/>
          <a:lstStyle/>
          <a:p>
            <a:pPr algn="l">
              <a:buNone/>
              <a:defRPr sz="2100" b="1">
                <a:solidFill>
                  <a:srgbClr val="17324D"/>
                </a:solidFill>
                <a:latin typeface="Aptos"/>
                <a:ea typeface="Aptos"/>
                <a:cs typeface="Aptos"/>
              </a:defRPr>
            </a:pPr>
            <a:r>
              <a:rPr sz="2100" b="1">
                <a:solidFill>
                  <a:srgbClr val="17324D"/>
                </a:solidFill>
                <a:latin typeface="Aptos"/>
                <a:ea typeface="Aptos"/>
                <a:cs typeface="Aptos"/>
              </a:rPr>
              <a:t>FROM AI USE TO AI CAPABILITY</a:t>
            </a:r>
          </a:p>
        </p:txBody>
      </p:sp>
      <p:sp>
        <p:nvSpPr>
          <p:cNvPr id="4" name="subtitle">
            <a:extLst>
              <a:ext uri="{FF2B5EF4-FFF2-40B4-BE49-F238E27FC236}">
                <a16:creationId xmlns:a16="http://schemas.microsoft.com/office/drawing/2014/main" id="{A00D1F18-9D64-4B59-A3DF-C823ACBBE9CB}"/>
              </a:ext>
            </a:extLst>
          </p:cNvPr>
          <p:cNvSpPr>
            <a:spLocks noGrp="1"/>
          </p:cNvSpPr>
          <p:nvPr/>
        </p:nvSpPr>
        <p:spPr>
          <a:xfrm>
            <a:off x="457200" y="1123950"/>
            <a:ext cx="6858000" cy="2476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19050" tIns="9525" rIns="19050" bIns="9525" anchor="t"/>
          <a:lstStyle/>
          <a:p>
            <a:pPr algn="l">
              <a:buNone/>
              <a:defRPr sz="975" b="0">
                <a:solidFill>
                  <a:srgbClr val="5C6974"/>
                </a:solidFill>
                <a:latin typeface="Aptos"/>
                <a:ea typeface="Aptos"/>
                <a:cs typeface="Aptos"/>
              </a:defRPr>
            </a:pPr>
            <a:r>
              <a:rPr sz="975" b="0">
                <a:solidFill>
                  <a:srgbClr val="5C6974"/>
                </a:solidFill>
                <a:latin typeface="Aptos"/>
                <a:ea typeface="Aptos"/>
                <a:cs typeface="Aptos"/>
              </a:rPr>
              <a:t>Six Leadership Shifts for Responsible AI Adoption in Small and Midsized Businesses</a:t>
            </a:r>
          </a:p>
        </p:txBody>
      </p:sp>
      <p:sp>
        <p:nvSpPr>
          <p:cNvPr id="5" name="rule">
            <a:extLst>
              <a:ext uri="{FF2B5EF4-FFF2-40B4-BE49-F238E27FC236}">
                <a16:creationId xmlns:a16="http://schemas.microsoft.com/office/drawing/2014/main" id="{B89FE32C-2D12-4B53-BE40-2B68F3D38C33}"/>
              </a:ext>
            </a:extLst>
          </p:cNvPr>
          <p:cNvSpPr>
            <a:spLocks noGrp="1"/>
          </p:cNvSpPr>
          <p:nvPr/>
        </p:nvSpPr>
        <p:spPr>
          <a:xfrm>
            <a:off x="457200" y="1438275"/>
            <a:ext cx="6858000" cy="19050"/>
          </a:xfrm>
          <a:prstGeom prst="rect">
            <a:avLst/>
          </a:prstGeom>
          <a:solidFill>
            <a:srgbClr val="17324D"/>
          </a:solidFill>
          <a:ln w="0">
            <a:solidFill>
              <a:srgbClr val="17324D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6" name="support">
            <a:extLst>
              <a:ext uri="{FF2B5EF4-FFF2-40B4-BE49-F238E27FC236}">
                <a16:creationId xmlns:a16="http://schemas.microsoft.com/office/drawing/2014/main" id="{1BA94A57-96EE-43BB-A4F2-7D010A4824FF}"/>
              </a:ext>
            </a:extLst>
          </p:cNvPr>
          <p:cNvSpPr>
            <a:spLocks noGrp="1"/>
          </p:cNvSpPr>
          <p:nvPr/>
        </p:nvSpPr>
        <p:spPr>
          <a:xfrm>
            <a:off x="457200" y="1543050"/>
            <a:ext cx="6858000" cy="2857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19050" tIns="9525" rIns="19050" bIns="9525" anchor="t"/>
          <a:lstStyle/>
          <a:p>
            <a:pPr algn="l">
              <a:buNone/>
              <a:defRPr sz="900" b="0">
                <a:solidFill>
                  <a:srgbClr val="1D2935"/>
                </a:solidFill>
                <a:latin typeface="Aptos"/>
                <a:ea typeface="Aptos"/>
                <a:cs typeface="Aptos"/>
              </a:defRPr>
            </a:pPr>
            <a:r>
              <a:rPr sz="900" b="0">
                <a:solidFill>
                  <a:srgbClr val="1D2935"/>
                </a:solidFill>
                <a:latin typeface="Aptos"/>
                <a:ea typeface="Aptos"/>
                <a:cs typeface="Aptos"/>
              </a:rPr>
              <a:t>A practical framework for developing AI literacy in yourself, your leadership team and the people you lead.</a:t>
            </a:r>
          </a:p>
        </p:txBody>
      </p:sp>
      <p:sp>
        <p:nvSpPr>
          <p:cNvPr id="7" name="progression">
            <a:extLst>
              <a:ext uri="{FF2B5EF4-FFF2-40B4-BE49-F238E27FC236}">
                <a16:creationId xmlns:a16="http://schemas.microsoft.com/office/drawing/2014/main" id="{64CD7E58-C07A-4800-B50F-93F561947951}"/>
              </a:ext>
            </a:extLst>
          </p:cNvPr>
          <p:cNvSpPr>
            <a:spLocks noGrp="1"/>
          </p:cNvSpPr>
          <p:nvPr/>
        </p:nvSpPr>
        <p:spPr>
          <a:xfrm>
            <a:off x="914400" y="1895475"/>
            <a:ext cx="5943600" cy="342900"/>
          </a:xfrm>
          <a:prstGeom prst="roundRect">
            <a:avLst>
              <a:gd name="adj" fmla="val 22222"/>
            </a:avLst>
          </a:prstGeom>
          <a:solidFill>
            <a:srgbClr val="17324D"/>
          </a:solidFill>
          <a:ln w="0">
            <a:solidFill>
              <a:srgbClr val="17324D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8" name="progression-text">
            <a:extLst>
              <a:ext uri="{FF2B5EF4-FFF2-40B4-BE49-F238E27FC236}">
                <a16:creationId xmlns:a16="http://schemas.microsoft.com/office/drawing/2014/main" id="{C7FBC9BE-5F72-4A82-8547-8F3EE72DBD2E}"/>
              </a:ext>
            </a:extLst>
          </p:cNvPr>
          <p:cNvSpPr>
            <a:spLocks noGrp="1"/>
          </p:cNvSpPr>
          <p:nvPr/>
        </p:nvSpPr>
        <p:spPr>
          <a:xfrm>
            <a:off x="1028700" y="1981200"/>
            <a:ext cx="5715000" cy="1714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19050" tIns="9525" rIns="19050" bIns="9525" anchor="ctr"/>
          <a:lstStyle/>
          <a:p>
            <a:pPr algn="ctr">
              <a:buNone/>
              <a:defRPr sz="863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863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TOOL USE   →   INFORMED JUDGMENT   →   RESPONSIBLE BUSINESS CAPABILITY</a:t>
            </a:r>
          </a:p>
        </p:txBody>
      </p:sp>
      <p:sp>
        <p:nvSpPr>
          <p:cNvPr id="9" name="leadership-lens">
            <a:extLst>
              <a:ext uri="{FF2B5EF4-FFF2-40B4-BE49-F238E27FC236}">
                <a16:creationId xmlns:a16="http://schemas.microsoft.com/office/drawing/2014/main" id="{7B71F083-3131-4B2E-ADAC-8379B271B0E4}"/>
              </a:ext>
            </a:extLst>
          </p:cNvPr>
          <p:cNvSpPr>
            <a:spLocks noGrp="1"/>
          </p:cNvSpPr>
          <p:nvPr/>
        </p:nvSpPr>
        <p:spPr>
          <a:xfrm>
            <a:off x="2895600" y="3609975"/>
            <a:ext cx="1981200" cy="3086100"/>
          </a:xfrm>
          <a:prstGeom prst="roundRect">
            <a:avLst>
              <a:gd name="adj" fmla="val 3846"/>
            </a:avLst>
          </a:prstGeom>
          <a:solidFill>
            <a:srgbClr val="EAF5F2"/>
          </a:solidFill>
          <a:ln w="13335">
            <a:solidFill>
              <a:srgbClr val="17324D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0" name="definition-label">
            <a:extLst>
              <a:ext uri="{FF2B5EF4-FFF2-40B4-BE49-F238E27FC236}">
                <a16:creationId xmlns:a16="http://schemas.microsoft.com/office/drawing/2014/main" id="{98577E3D-6082-45DB-9041-004E2B573C30}"/>
              </a:ext>
            </a:extLst>
          </p:cNvPr>
          <p:cNvSpPr>
            <a:spLocks noGrp="1"/>
          </p:cNvSpPr>
          <p:nvPr/>
        </p:nvSpPr>
        <p:spPr>
          <a:xfrm>
            <a:off x="3048000" y="3810000"/>
            <a:ext cx="1676400" cy="1905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19050" tIns="9525" rIns="19050" bIns="9525" anchor="ctr"/>
          <a:lstStyle/>
          <a:p>
            <a:pPr algn="l">
              <a:buNone/>
              <a:defRPr sz="863" b="1">
                <a:solidFill>
                  <a:srgbClr val="167C80"/>
                </a:solidFill>
                <a:latin typeface="Aptos"/>
                <a:ea typeface="Aptos"/>
                <a:cs typeface="Aptos"/>
              </a:defRPr>
            </a:pPr>
            <a:r>
              <a:rPr sz="863" b="1">
                <a:solidFill>
                  <a:srgbClr val="167C80"/>
                </a:solidFill>
                <a:latin typeface="Aptos"/>
                <a:ea typeface="Aptos"/>
                <a:cs typeface="Aptos"/>
              </a:rPr>
              <a:t>AI LITERACY</a:t>
            </a:r>
          </a:p>
        </p:txBody>
      </p:sp>
      <p:sp>
        <p:nvSpPr>
          <p:cNvPr id="11" name="rule">
            <a:extLst>
              <a:ext uri="{FF2B5EF4-FFF2-40B4-BE49-F238E27FC236}">
                <a16:creationId xmlns:a16="http://schemas.microsoft.com/office/drawing/2014/main" id="{9DC0722F-94BE-4615-8210-DA7DF7A68A42}"/>
              </a:ext>
            </a:extLst>
          </p:cNvPr>
          <p:cNvSpPr>
            <a:spLocks noGrp="1"/>
          </p:cNvSpPr>
          <p:nvPr/>
        </p:nvSpPr>
        <p:spPr>
          <a:xfrm>
            <a:off x="3048000" y="4057650"/>
            <a:ext cx="1676400" cy="9525"/>
          </a:xfrm>
          <a:prstGeom prst="rect">
            <a:avLst/>
          </a:prstGeom>
          <a:solidFill>
            <a:srgbClr val="B9D8D4"/>
          </a:solidFill>
          <a:ln w="0">
            <a:solidFill>
              <a:srgbClr val="B9D8D4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2" name="ability">
            <a:extLst>
              <a:ext uri="{FF2B5EF4-FFF2-40B4-BE49-F238E27FC236}">
                <a16:creationId xmlns:a16="http://schemas.microsoft.com/office/drawing/2014/main" id="{F9D47150-9137-44B1-9967-7E730130BFFC}"/>
              </a:ext>
            </a:extLst>
          </p:cNvPr>
          <p:cNvSpPr>
            <a:spLocks noGrp="1"/>
          </p:cNvSpPr>
          <p:nvPr/>
        </p:nvSpPr>
        <p:spPr>
          <a:xfrm>
            <a:off x="3048000" y="4181475"/>
            <a:ext cx="1676400" cy="1714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19050" tIns="9525" rIns="19050" bIns="9525" anchor="ctr"/>
          <a:lstStyle/>
          <a:p>
            <a:pPr algn="l">
              <a:buNone/>
              <a:defRPr sz="788" b="0">
                <a:solidFill>
                  <a:srgbClr val="5C6974"/>
                </a:solidFill>
                <a:latin typeface="Aptos"/>
                <a:ea typeface="Aptos"/>
                <a:cs typeface="Aptos"/>
              </a:defRPr>
            </a:pPr>
            <a:r>
              <a:rPr sz="788" b="0">
                <a:solidFill>
                  <a:srgbClr val="5C6974"/>
                </a:solidFill>
                <a:latin typeface="Aptos"/>
                <a:ea typeface="Aptos"/>
                <a:cs typeface="Aptos"/>
              </a:rPr>
              <a:t>The ability to:</a:t>
            </a:r>
          </a:p>
        </p:txBody>
      </p:sp>
      <p:sp>
        <p:nvSpPr>
          <p:cNvPr id="13" name="lens-verb-0">
            <a:extLst>
              <a:ext uri="{FF2B5EF4-FFF2-40B4-BE49-F238E27FC236}">
                <a16:creationId xmlns:a16="http://schemas.microsoft.com/office/drawing/2014/main" id="{A6BBD7D9-D108-4E12-8FF6-F1BD077D285A}"/>
              </a:ext>
            </a:extLst>
          </p:cNvPr>
          <p:cNvSpPr>
            <a:spLocks noGrp="1"/>
          </p:cNvSpPr>
          <p:nvPr/>
        </p:nvSpPr>
        <p:spPr>
          <a:xfrm>
            <a:off x="3048000" y="4457700"/>
            <a:ext cx="714375" cy="1714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19050" tIns="9525" rIns="19050" bIns="9525" anchor="ctr"/>
          <a:lstStyle/>
          <a:p>
            <a:pPr algn="l">
              <a:buNone/>
              <a:defRPr sz="660" b="1">
                <a:solidFill>
                  <a:srgbClr val="167C80"/>
                </a:solidFill>
                <a:latin typeface="Aptos"/>
                <a:ea typeface="Aptos"/>
                <a:cs typeface="Aptos"/>
              </a:defRPr>
            </a:pPr>
            <a:r>
              <a:rPr sz="660" b="1">
                <a:solidFill>
                  <a:srgbClr val="167C80"/>
                </a:solidFill>
                <a:latin typeface="Aptos"/>
                <a:ea typeface="Aptos"/>
                <a:cs typeface="Aptos"/>
              </a:rPr>
              <a:t>UNDERSTAND</a:t>
            </a:r>
          </a:p>
        </p:txBody>
      </p:sp>
      <p:sp>
        <p:nvSpPr>
          <p:cNvPr id="14" name="lens-desc-0">
            <a:extLst>
              <a:ext uri="{FF2B5EF4-FFF2-40B4-BE49-F238E27FC236}">
                <a16:creationId xmlns:a16="http://schemas.microsoft.com/office/drawing/2014/main" id="{F012A89C-6130-4553-9EFF-FCF4AADBE0E1}"/>
              </a:ext>
            </a:extLst>
          </p:cNvPr>
          <p:cNvSpPr>
            <a:spLocks noGrp="1"/>
          </p:cNvSpPr>
          <p:nvPr/>
        </p:nvSpPr>
        <p:spPr>
          <a:xfrm>
            <a:off x="3771900" y="4457700"/>
            <a:ext cx="952500" cy="1905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19050" tIns="9525" rIns="19050" bIns="9525" anchor="ctr"/>
          <a:lstStyle/>
          <a:p>
            <a:pPr algn="l">
              <a:buNone/>
              <a:defRPr sz="623" b="0">
                <a:solidFill>
                  <a:srgbClr val="17324D"/>
                </a:solidFill>
                <a:latin typeface="Aptos"/>
                <a:ea typeface="Aptos"/>
                <a:cs typeface="Aptos"/>
              </a:defRPr>
            </a:pPr>
            <a:r>
              <a:rPr sz="623" b="0">
                <a:solidFill>
                  <a:srgbClr val="17324D"/>
                </a:solidFill>
                <a:latin typeface="Aptos"/>
                <a:ea typeface="Aptos"/>
                <a:cs typeface="Aptos"/>
              </a:rPr>
              <a:t>capabilities and limits</a:t>
            </a:r>
          </a:p>
        </p:txBody>
      </p:sp>
      <p:sp>
        <p:nvSpPr>
          <p:cNvPr id="15" name="lens-verb-1">
            <a:extLst>
              <a:ext uri="{FF2B5EF4-FFF2-40B4-BE49-F238E27FC236}">
                <a16:creationId xmlns:a16="http://schemas.microsoft.com/office/drawing/2014/main" id="{445CFD44-CB53-4BF2-A4A0-8E05728FD821}"/>
              </a:ext>
            </a:extLst>
          </p:cNvPr>
          <p:cNvSpPr>
            <a:spLocks noGrp="1"/>
          </p:cNvSpPr>
          <p:nvPr/>
        </p:nvSpPr>
        <p:spPr>
          <a:xfrm>
            <a:off x="3048000" y="4781550"/>
            <a:ext cx="714375" cy="1714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19050" tIns="9525" rIns="19050" bIns="9525" anchor="ctr"/>
          <a:lstStyle/>
          <a:p>
            <a:pPr algn="l">
              <a:buNone/>
              <a:defRPr sz="660" b="1">
                <a:solidFill>
                  <a:srgbClr val="167C80"/>
                </a:solidFill>
                <a:latin typeface="Aptos"/>
                <a:ea typeface="Aptos"/>
                <a:cs typeface="Aptos"/>
              </a:defRPr>
            </a:pPr>
            <a:r>
              <a:rPr sz="660" b="1">
                <a:solidFill>
                  <a:srgbClr val="167C80"/>
                </a:solidFill>
                <a:latin typeface="Aptos"/>
                <a:ea typeface="Aptos"/>
                <a:cs typeface="Aptos"/>
              </a:rPr>
              <a:t>QUESTION</a:t>
            </a:r>
          </a:p>
        </p:txBody>
      </p:sp>
      <p:sp>
        <p:nvSpPr>
          <p:cNvPr id="16" name="lens-desc-1">
            <a:extLst>
              <a:ext uri="{FF2B5EF4-FFF2-40B4-BE49-F238E27FC236}">
                <a16:creationId xmlns:a16="http://schemas.microsoft.com/office/drawing/2014/main" id="{D114688C-9B3C-49A7-9161-60EDACF627F1}"/>
              </a:ext>
            </a:extLst>
          </p:cNvPr>
          <p:cNvSpPr>
            <a:spLocks noGrp="1"/>
          </p:cNvSpPr>
          <p:nvPr/>
        </p:nvSpPr>
        <p:spPr>
          <a:xfrm>
            <a:off x="3771900" y="4781550"/>
            <a:ext cx="952500" cy="1905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19050" tIns="9525" rIns="19050" bIns="9525" anchor="ctr"/>
          <a:lstStyle/>
          <a:p>
            <a:pPr algn="l">
              <a:buNone/>
              <a:defRPr sz="623" b="0">
                <a:solidFill>
                  <a:srgbClr val="17324D"/>
                </a:solidFill>
                <a:latin typeface="Aptos"/>
                <a:ea typeface="Aptos"/>
                <a:cs typeface="Aptos"/>
              </a:defRPr>
            </a:pPr>
            <a:r>
              <a:rPr sz="623" b="0">
                <a:solidFill>
                  <a:srgbClr val="17324D"/>
                </a:solidFill>
                <a:latin typeface="Aptos"/>
                <a:ea typeface="Aptos"/>
                <a:cs typeface="Aptos"/>
              </a:rPr>
              <a:t>outputs and assumptions</a:t>
            </a:r>
          </a:p>
        </p:txBody>
      </p:sp>
      <p:sp>
        <p:nvSpPr>
          <p:cNvPr id="17" name="lens-verb-2">
            <a:extLst>
              <a:ext uri="{FF2B5EF4-FFF2-40B4-BE49-F238E27FC236}">
                <a16:creationId xmlns:a16="http://schemas.microsoft.com/office/drawing/2014/main" id="{C0BF290A-8230-4B0B-A1D9-AB410A260F69}"/>
              </a:ext>
            </a:extLst>
          </p:cNvPr>
          <p:cNvSpPr>
            <a:spLocks noGrp="1"/>
          </p:cNvSpPr>
          <p:nvPr/>
        </p:nvSpPr>
        <p:spPr>
          <a:xfrm>
            <a:off x="3048000" y="5105400"/>
            <a:ext cx="714375" cy="1714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19050" tIns="9525" rIns="19050" bIns="9525" anchor="ctr"/>
          <a:lstStyle/>
          <a:p>
            <a:pPr algn="l">
              <a:buNone/>
              <a:defRPr sz="660" b="1">
                <a:solidFill>
                  <a:srgbClr val="167C80"/>
                </a:solidFill>
                <a:latin typeface="Aptos"/>
                <a:ea typeface="Aptos"/>
                <a:cs typeface="Aptos"/>
              </a:defRPr>
            </a:pPr>
            <a:r>
              <a:rPr sz="660" b="1">
                <a:solidFill>
                  <a:srgbClr val="167C80"/>
                </a:solidFill>
                <a:latin typeface="Aptos"/>
                <a:ea typeface="Aptos"/>
                <a:cs typeface="Aptos"/>
              </a:rPr>
              <a:t>EVALUATE</a:t>
            </a:r>
          </a:p>
        </p:txBody>
      </p:sp>
      <p:sp>
        <p:nvSpPr>
          <p:cNvPr id="18" name="lens-desc-2">
            <a:extLst>
              <a:ext uri="{FF2B5EF4-FFF2-40B4-BE49-F238E27FC236}">
                <a16:creationId xmlns:a16="http://schemas.microsoft.com/office/drawing/2014/main" id="{C286BDBE-A8CC-4325-A585-6BD9002ECBD4}"/>
              </a:ext>
            </a:extLst>
          </p:cNvPr>
          <p:cNvSpPr>
            <a:spLocks noGrp="1"/>
          </p:cNvSpPr>
          <p:nvPr/>
        </p:nvSpPr>
        <p:spPr>
          <a:xfrm>
            <a:off x="3771900" y="5105400"/>
            <a:ext cx="952500" cy="1905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19050" tIns="9525" rIns="19050" bIns="9525" anchor="ctr"/>
          <a:lstStyle/>
          <a:p>
            <a:pPr algn="l">
              <a:buNone/>
              <a:defRPr sz="623" b="0">
                <a:solidFill>
                  <a:srgbClr val="17324D"/>
                </a:solidFill>
                <a:latin typeface="Aptos"/>
                <a:ea typeface="Aptos"/>
                <a:cs typeface="Aptos"/>
              </a:defRPr>
            </a:pPr>
            <a:r>
              <a:rPr sz="623" b="0">
                <a:solidFill>
                  <a:srgbClr val="17324D"/>
                </a:solidFill>
                <a:latin typeface="Aptos"/>
                <a:ea typeface="Aptos"/>
                <a:cs typeface="Aptos"/>
              </a:rPr>
              <a:t>fit and consequence</a:t>
            </a:r>
          </a:p>
        </p:txBody>
      </p:sp>
      <p:sp>
        <p:nvSpPr>
          <p:cNvPr id="19" name="lens-verb-3">
            <a:extLst>
              <a:ext uri="{FF2B5EF4-FFF2-40B4-BE49-F238E27FC236}">
                <a16:creationId xmlns:a16="http://schemas.microsoft.com/office/drawing/2014/main" id="{F4F336CA-45AB-4601-8587-2F834A950D07}"/>
              </a:ext>
            </a:extLst>
          </p:cNvPr>
          <p:cNvSpPr>
            <a:spLocks noGrp="1"/>
          </p:cNvSpPr>
          <p:nvPr/>
        </p:nvSpPr>
        <p:spPr>
          <a:xfrm>
            <a:off x="3048000" y="5429250"/>
            <a:ext cx="714375" cy="1714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19050" tIns="9525" rIns="19050" bIns="9525" anchor="ctr"/>
          <a:lstStyle/>
          <a:p>
            <a:pPr algn="l">
              <a:buNone/>
              <a:defRPr sz="660" b="1">
                <a:solidFill>
                  <a:srgbClr val="167C80"/>
                </a:solidFill>
                <a:latin typeface="Aptos"/>
                <a:ea typeface="Aptos"/>
                <a:cs typeface="Aptos"/>
              </a:defRPr>
            </a:pPr>
            <a:r>
              <a:rPr sz="660" b="1">
                <a:solidFill>
                  <a:srgbClr val="167C80"/>
                </a:solidFill>
                <a:latin typeface="Aptos"/>
                <a:ea typeface="Aptos"/>
                <a:cs typeface="Aptos"/>
              </a:rPr>
              <a:t>APPLY</a:t>
            </a:r>
          </a:p>
        </p:txBody>
      </p:sp>
      <p:sp>
        <p:nvSpPr>
          <p:cNvPr id="20" name="lens-desc-3">
            <a:extLst>
              <a:ext uri="{FF2B5EF4-FFF2-40B4-BE49-F238E27FC236}">
                <a16:creationId xmlns:a16="http://schemas.microsoft.com/office/drawing/2014/main" id="{A7F9D4C3-2F51-414B-8653-C9A35BBFAE77}"/>
              </a:ext>
            </a:extLst>
          </p:cNvPr>
          <p:cNvSpPr>
            <a:spLocks noGrp="1"/>
          </p:cNvSpPr>
          <p:nvPr/>
        </p:nvSpPr>
        <p:spPr>
          <a:xfrm>
            <a:off x="3771900" y="5429250"/>
            <a:ext cx="952500" cy="1905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19050" tIns="9525" rIns="19050" bIns="9525" anchor="ctr"/>
          <a:lstStyle/>
          <a:p>
            <a:pPr algn="l">
              <a:buNone/>
              <a:defRPr sz="623" b="0">
                <a:solidFill>
                  <a:srgbClr val="17324D"/>
                </a:solidFill>
                <a:latin typeface="Aptos"/>
                <a:ea typeface="Aptos"/>
                <a:cs typeface="Aptos"/>
              </a:defRPr>
            </a:pPr>
            <a:r>
              <a:rPr sz="623" b="0">
                <a:solidFill>
                  <a:srgbClr val="17324D"/>
                </a:solidFill>
                <a:latin typeface="Aptos"/>
                <a:ea typeface="Aptos"/>
                <a:cs typeface="Aptos"/>
              </a:rPr>
              <a:t>AI purposefully</a:t>
            </a:r>
          </a:p>
        </p:txBody>
      </p:sp>
      <p:sp>
        <p:nvSpPr>
          <p:cNvPr id="21" name="lens-verb-4">
            <a:extLst>
              <a:ext uri="{FF2B5EF4-FFF2-40B4-BE49-F238E27FC236}">
                <a16:creationId xmlns:a16="http://schemas.microsoft.com/office/drawing/2014/main" id="{E8D5C3D8-827C-4196-B2ED-116A0B8F2A49}"/>
              </a:ext>
            </a:extLst>
          </p:cNvPr>
          <p:cNvSpPr>
            <a:spLocks noGrp="1"/>
          </p:cNvSpPr>
          <p:nvPr/>
        </p:nvSpPr>
        <p:spPr>
          <a:xfrm>
            <a:off x="3048000" y="5753100"/>
            <a:ext cx="714375" cy="1714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19050" tIns="9525" rIns="19050" bIns="9525" anchor="ctr"/>
          <a:lstStyle/>
          <a:p>
            <a:pPr algn="l">
              <a:buNone/>
              <a:defRPr sz="660" b="1">
                <a:solidFill>
                  <a:srgbClr val="167C80"/>
                </a:solidFill>
                <a:latin typeface="Aptos"/>
                <a:ea typeface="Aptos"/>
                <a:cs typeface="Aptos"/>
              </a:defRPr>
            </a:pPr>
            <a:r>
              <a:rPr sz="660" b="1">
                <a:solidFill>
                  <a:srgbClr val="167C80"/>
                </a:solidFill>
                <a:latin typeface="Aptos"/>
                <a:ea typeface="Aptos"/>
                <a:cs typeface="Aptos"/>
              </a:rPr>
              <a:t>GOVERN</a:t>
            </a:r>
          </a:p>
        </p:txBody>
      </p:sp>
      <p:sp>
        <p:nvSpPr>
          <p:cNvPr id="22" name="lens-desc-4">
            <a:extLst>
              <a:ext uri="{FF2B5EF4-FFF2-40B4-BE49-F238E27FC236}">
                <a16:creationId xmlns:a16="http://schemas.microsoft.com/office/drawing/2014/main" id="{727834FB-EED5-4F99-BCBE-197D8B049DAA}"/>
              </a:ext>
            </a:extLst>
          </p:cNvPr>
          <p:cNvSpPr>
            <a:spLocks noGrp="1"/>
          </p:cNvSpPr>
          <p:nvPr/>
        </p:nvSpPr>
        <p:spPr>
          <a:xfrm>
            <a:off x="3771900" y="5753100"/>
            <a:ext cx="952500" cy="1905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19050" tIns="9525" rIns="19050" bIns="9525" anchor="ctr"/>
          <a:lstStyle/>
          <a:p>
            <a:pPr algn="l">
              <a:buNone/>
              <a:defRPr sz="623" b="0">
                <a:solidFill>
                  <a:srgbClr val="17324D"/>
                </a:solidFill>
                <a:latin typeface="Aptos"/>
                <a:ea typeface="Aptos"/>
                <a:cs typeface="Aptos"/>
              </a:defRPr>
            </a:pPr>
            <a:r>
              <a:rPr sz="623" b="0">
                <a:solidFill>
                  <a:srgbClr val="17324D"/>
                </a:solidFill>
                <a:latin typeface="Aptos"/>
                <a:ea typeface="Aptos"/>
                <a:cs typeface="Aptos"/>
              </a:rPr>
              <a:t>how it is used</a:t>
            </a:r>
          </a:p>
        </p:txBody>
      </p:sp>
      <p:sp>
        <p:nvSpPr>
          <p:cNvPr id="23" name="context-band">
            <a:extLst>
              <a:ext uri="{FF2B5EF4-FFF2-40B4-BE49-F238E27FC236}">
                <a16:creationId xmlns:a16="http://schemas.microsoft.com/office/drawing/2014/main" id="{4E22C2D1-F9BC-473D-AD00-1FF3FC129ED8}"/>
              </a:ext>
            </a:extLst>
          </p:cNvPr>
          <p:cNvSpPr>
            <a:spLocks noGrp="1"/>
          </p:cNvSpPr>
          <p:nvPr/>
        </p:nvSpPr>
        <p:spPr>
          <a:xfrm>
            <a:off x="3152775" y="6105525"/>
            <a:ext cx="1466850" cy="266700"/>
          </a:xfrm>
          <a:prstGeom prst="roundRect">
            <a:avLst>
              <a:gd name="adj" fmla="val 28571"/>
            </a:avLst>
          </a:prstGeom>
          <a:solidFill>
            <a:srgbClr val="F8FCFB"/>
          </a:solidFill>
          <a:ln w="11430">
            <a:solidFill>
              <a:srgbClr val="167C80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4" name="context">
            <a:extLst>
              <a:ext uri="{FF2B5EF4-FFF2-40B4-BE49-F238E27FC236}">
                <a16:creationId xmlns:a16="http://schemas.microsoft.com/office/drawing/2014/main" id="{29CC20A2-7D15-4575-96B7-EC177F3067B1}"/>
              </a:ext>
            </a:extLst>
          </p:cNvPr>
          <p:cNvSpPr>
            <a:spLocks noGrp="1"/>
          </p:cNvSpPr>
          <p:nvPr/>
        </p:nvSpPr>
        <p:spPr>
          <a:xfrm>
            <a:off x="3190875" y="6172200"/>
            <a:ext cx="1390650" cy="142875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19050" tIns="9525" rIns="19050" bIns="9525" anchor="ctr"/>
          <a:lstStyle/>
          <a:p>
            <a:pPr algn="ctr">
              <a:buNone/>
              <a:defRPr sz="825" b="1">
                <a:solidFill>
                  <a:srgbClr val="167C80"/>
                </a:solidFill>
                <a:latin typeface="Aptos"/>
                <a:ea typeface="Aptos"/>
                <a:cs typeface="Aptos"/>
              </a:defRPr>
            </a:pPr>
            <a:r>
              <a:rPr sz="825" b="1">
                <a:solidFill>
                  <a:srgbClr val="167C80"/>
                </a:solidFill>
                <a:latin typeface="Aptos"/>
                <a:ea typeface="Aptos"/>
                <a:cs typeface="Aptos"/>
              </a:rPr>
              <a:t>IN CONTEXT</a:t>
            </a:r>
          </a:p>
        </p:txBody>
      </p:sp>
      <p:sp>
        <p:nvSpPr>
          <p:cNvPr id="25" name="definition-note">
            <a:extLst>
              <a:ext uri="{FF2B5EF4-FFF2-40B4-BE49-F238E27FC236}">
                <a16:creationId xmlns:a16="http://schemas.microsoft.com/office/drawing/2014/main" id="{3363578C-A11A-4C48-9D52-B76515A8865B}"/>
              </a:ext>
            </a:extLst>
          </p:cNvPr>
          <p:cNvSpPr>
            <a:spLocks noGrp="1"/>
          </p:cNvSpPr>
          <p:nvPr/>
        </p:nvSpPr>
        <p:spPr>
          <a:xfrm>
            <a:off x="3067050" y="6410325"/>
            <a:ext cx="1638300" cy="2286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19050" tIns="9525" rIns="19050" bIns="9525" anchor="ctr"/>
          <a:lstStyle/>
          <a:p>
            <a:pPr algn="ctr">
              <a:buNone/>
              <a:defRPr sz="690" b="0">
                <a:solidFill>
                  <a:srgbClr val="5C6974"/>
                </a:solidFill>
                <a:latin typeface="Aptos"/>
                <a:ea typeface="Aptos"/>
                <a:cs typeface="Aptos"/>
              </a:defRPr>
            </a:pPr>
            <a:r>
              <a:rPr sz="690" b="0">
                <a:solidFill>
                  <a:srgbClr val="5C6974"/>
                </a:solidFill>
                <a:latin typeface="Aptos"/>
                <a:ea typeface="Aptos"/>
                <a:cs typeface="Aptos"/>
              </a:rPr>
              <a:t>Context turns tool use into judgment.</a:t>
            </a:r>
          </a:p>
        </p:txBody>
      </p:sp>
      <p:sp>
        <p:nvSpPr>
          <p:cNvPr id="26" name="concept-01">
            <a:extLst>
              <a:ext uri="{FF2B5EF4-FFF2-40B4-BE49-F238E27FC236}">
                <a16:creationId xmlns:a16="http://schemas.microsoft.com/office/drawing/2014/main" id="{EE1AA0F4-97B9-4627-BEAA-E8CB27386B98}"/>
              </a:ext>
            </a:extLst>
          </p:cNvPr>
          <p:cNvSpPr>
            <a:spLocks noGrp="1"/>
          </p:cNvSpPr>
          <p:nvPr/>
        </p:nvSpPr>
        <p:spPr>
          <a:xfrm>
            <a:off x="457200" y="2428875"/>
            <a:ext cx="2381250" cy="1504950"/>
          </a:xfrm>
          <a:prstGeom prst="roundRect">
            <a:avLst>
              <a:gd name="adj" fmla="val 5063"/>
            </a:avLst>
          </a:prstGeom>
          <a:solidFill>
            <a:srgbClr val="FFFFFF"/>
          </a:solidFill>
          <a:ln w="14288">
            <a:solidFill>
              <a:srgbClr val="167C80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7" name="number-01">
            <a:extLst>
              <a:ext uri="{FF2B5EF4-FFF2-40B4-BE49-F238E27FC236}">
                <a16:creationId xmlns:a16="http://schemas.microsoft.com/office/drawing/2014/main" id="{ED28C591-9474-400E-9148-8836772E3BF2}"/>
              </a:ext>
            </a:extLst>
          </p:cNvPr>
          <p:cNvSpPr>
            <a:spLocks noGrp="1"/>
          </p:cNvSpPr>
          <p:nvPr/>
        </p:nvSpPr>
        <p:spPr>
          <a:xfrm>
            <a:off x="571500" y="2543175"/>
            <a:ext cx="323850" cy="323850"/>
          </a:xfrm>
          <a:prstGeom prst="ellipse">
            <a:avLst/>
          </a:prstGeom>
          <a:solidFill>
            <a:srgbClr val="167C80"/>
          </a:solidFill>
          <a:ln w="0">
            <a:solidFill>
              <a:srgbClr val="167C80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8" name="numtxt-01">
            <a:extLst>
              <a:ext uri="{FF2B5EF4-FFF2-40B4-BE49-F238E27FC236}">
                <a16:creationId xmlns:a16="http://schemas.microsoft.com/office/drawing/2014/main" id="{1E9F842F-0D4F-4412-9A05-7E95D94BFC56}"/>
              </a:ext>
            </a:extLst>
          </p:cNvPr>
          <p:cNvSpPr>
            <a:spLocks noGrp="1"/>
          </p:cNvSpPr>
          <p:nvPr/>
        </p:nvSpPr>
        <p:spPr>
          <a:xfrm>
            <a:off x="571500" y="2619375"/>
            <a:ext cx="323850" cy="1524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19050" tIns="9525" rIns="19050" bIns="9525" anchor="ctr"/>
          <a:lstStyle/>
          <a:p>
            <a:pPr algn="ctr">
              <a:buNone/>
              <a:defRPr sz="82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825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01</a:t>
            </a:r>
          </a:p>
        </p:txBody>
      </p:sp>
      <p:sp>
        <p:nvSpPr>
          <p:cNvPr id="29" name="shift-01">
            <a:extLst>
              <a:ext uri="{FF2B5EF4-FFF2-40B4-BE49-F238E27FC236}">
                <a16:creationId xmlns:a16="http://schemas.microsoft.com/office/drawing/2014/main" id="{02600EBD-5746-4FC0-A5E6-7F5CCE5E9C1C}"/>
              </a:ext>
            </a:extLst>
          </p:cNvPr>
          <p:cNvSpPr>
            <a:spLocks noGrp="1"/>
          </p:cNvSpPr>
          <p:nvPr/>
        </p:nvSpPr>
        <p:spPr>
          <a:xfrm>
            <a:off x="971550" y="2533650"/>
            <a:ext cx="1733550" cy="2667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19050" tIns="9525" rIns="19050" bIns="9525" anchor="t"/>
          <a:lstStyle/>
          <a:p>
            <a:pPr algn="l">
              <a:buNone/>
              <a:defRPr sz="607" b="1">
                <a:solidFill>
                  <a:srgbClr val="167C80"/>
                </a:solidFill>
                <a:latin typeface="Aptos"/>
                <a:ea typeface="Aptos"/>
                <a:cs typeface="Aptos"/>
              </a:defRPr>
            </a:pPr>
            <a:r>
              <a:rPr sz="607" b="1">
                <a:solidFill>
                  <a:srgbClr val="167C80"/>
                </a:solidFill>
                <a:latin typeface="Aptos"/>
                <a:ea typeface="Aptos"/>
                <a:cs typeface="Aptos"/>
              </a:rPr>
              <a:t>TOOL-FIRST THINKING → CONTEXTUAL FIT</a:t>
            </a:r>
          </a:p>
        </p:txBody>
      </p:sp>
      <p:sp>
        <p:nvSpPr>
          <p:cNvPr id="30" name="ctitle-01">
            <a:extLst>
              <a:ext uri="{FF2B5EF4-FFF2-40B4-BE49-F238E27FC236}">
                <a16:creationId xmlns:a16="http://schemas.microsoft.com/office/drawing/2014/main" id="{E90CF832-D19D-4810-B795-4FB509D9EBDF}"/>
              </a:ext>
            </a:extLst>
          </p:cNvPr>
          <p:cNvSpPr>
            <a:spLocks noGrp="1"/>
          </p:cNvSpPr>
          <p:nvPr/>
        </p:nvSpPr>
        <p:spPr>
          <a:xfrm>
            <a:off x="571500" y="2867025"/>
            <a:ext cx="2152650" cy="3619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19050" tIns="9525" rIns="19050" bIns="9525" anchor="t"/>
          <a:lstStyle/>
          <a:p>
            <a:pPr algn="l">
              <a:buNone/>
              <a:defRPr sz="915" b="1">
                <a:solidFill>
                  <a:srgbClr val="17324D"/>
                </a:solidFill>
                <a:latin typeface="Aptos"/>
                <a:ea typeface="Aptos"/>
                <a:cs typeface="Aptos"/>
              </a:defRPr>
            </a:pPr>
            <a:r>
              <a:rPr sz="915" b="1">
                <a:solidFill>
                  <a:srgbClr val="17324D"/>
                </a:solidFill>
                <a:latin typeface="Aptos"/>
                <a:ea typeface="Aptos"/>
                <a:cs typeface="Aptos"/>
              </a:rPr>
              <a:t>AI Capability Is Contextual</a:t>
            </a:r>
          </a:p>
        </p:txBody>
      </p:sp>
      <p:sp>
        <p:nvSpPr>
          <p:cNvPr id="31" name="body-01">
            <a:extLst>
              <a:ext uri="{FF2B5EF4-FFF2-40B4-BE49-F238E27FC236}">
                <a16:creationId xmlns:a16="http://schemas.microsoft.com/office/drawing/2014/main" id="{6704EE7A-1A78-467C-B2B3-EFCA79C62392}"/>
              </a:ext>
            </a:extLst>
          </p:cNvPr>
          <p:cNvSpPr>
            <a:spLocks noGrp="1"/>
          </p:cNvSpPr>
          <p:nvPr/>
        </p:nvSpPr>
        <p:spPr>
          <a:xfrm>
            <a:off x="571500" y="3238500"/>
            <a:ext cx="2152650" cy="3810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19050" tIns="9525" rIns="19050" bIns="9525" anchor="t"/>
          <a:lstStyle/>
          <a:p>
            <a:pPr algn="l">
              <a:buNone/>
              <a:defRPr sz="682" b="0">
                <a:solidFill>
                  <a:srgbClr val="1D2935"/>
                </a:solidFill>
                <a:latin typeface="Aptos"/>
                <a:ea typeface="Aptos"/>
                <a:cs typeface="Aptos"/>
              </a:defRPr>
            </a:pPr>
            <a:r>
              <a:rPr sz="682" b="0">
                <a:solidFill>
                  <a:srgbClr val="1D2935"/>
                </a:solidFill>
                <a:latin typeface="Aptos"/>
                <a:ea typeface="Aptos"/>
                <a:cs typeface="Aptos"/>
              </a:rPr>
              <a:t>AI’s suitability depends on the task, available information, required accuracy, consequences and operating environment.</a:t>
            </a:r>
          </a:p>
        </p:txBody>
      </p:sp>
      <p:sp>
        <p:nvSpPr>
          <p:cNvPr id="32" name="question-01">
            <a:extLst>
              <a:ext uri="{FF2B5EF4-FFF2-40B4-BE49-F238E27FC236}">
                <a16:creationId xmlns:a16="http://schemas.microsoft.com/office/drawing/2014/main" id="{EEDF9520-7E00-432F-8F06-BA1981DFEA23}"/>
              </a:ext>
            </a:extLst>
          </p:cNvPr>
          <p:cNvSpPr>
            <a:spLocks noGrp="1"/>
          </p:cNvSpPr>
          <p:nvPr/>
        </p:nvSpPr>
        <p:spPr>
          <a:xfrm>
            <a:off x="571500" y="3629025"/>
            <a:ext cx="2152650" cy="2667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19050" tIns="9525" rIns="19050" bIns="9525" anchor="t"/>
          <a:lstStyle/>
          <a:p>
            <a:pPr algn="l">
              <a:buNone/>
              <a:defRPr sz="675" b="1">
                <a:solidFill>
                  <a:srgbClr val="167C80"/>
                </a:solidFill>
                <a:latin typeface="Aptos"/>
                <a:ea typeface="Aptos"/>
                <a:cs typeface="Aptos"/>
              </a:defRPr>
            </a:pPr>
            <a:r>
              <a:rPr sz="675" b="1">
                <a:solidFill>
                  <a:srgbClr val="167C80"/>
                </a:solidFill>
                <a:latin typeface="Aptos"/>
                <a:ea typeface="Aptos"/>
                <a:cs typeface="Aptos"/>
              </a:rPr>
              <a:t>Appropriate for what—and under what conditions?</a:t>
            </a:r>
          </a:p>
        </p:txBody>
      </p:sp>
      <p:sp>
        <p:nvSpPr>
          <p:cNvPr id="33" name="concept-02">
            <a:extLst>
              <a:ext uri="{FF2B5EF4-FFF2-40B4-BE49-F238E27FC236}">
                <a16:creationId xmlns:a16="http://schemas.microsoft.com/office/drawing/2014/main" id="{8DB22806-B857-42C8-B783-1726C9857C02}"/>
              </a:ext>
            </a:extLst>
          </p:cNvPr>
          <p:cNvSpPr>
            <a:spLocks noGrp="1"/>
          </p:cNvSpPr>
          <p:nvPr/>
        </p:nvSpPr>
        <p:spPr>
          <a:xfrm>
            <a:off x="457200" y="4076700"/>
            <a:ext cx="2381250" cy="1504950"/>
          </a:xfrm>
          <a:prstGeom prst="roundRect">
            <a:avLst>
              <a:gd name="adj" fmla="val 5063"/>
            </a:avLst>
          </a:prstGeom>
          <a:solidFill>
            <a:srgbClr val="FFFFFF"/>
          </a:solidFill>
          <a:ln w="14288">
            <a:solidFill>
              <a:srgbClr val="B4862B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34" name="number-02">
            <a:extLst>
              <a:ext uri="{FF2B5EF4-FFF2-40B4-BE49-F238E27FC236}">
                <a16:creationId xmlns:a16="http://schemas.microsoft.com/office/drawing/2014/main" id="{5AA3CACC-6962-4FAD-9647-D8493439A837}"/>
              </a:ext>
            </a:extLst>
          </p:cNvPr>
          <p:cNvSpPr>
            <a:spLocks noGrp="1"/>
          </p:cNvSpPr>
          <p:nvPr/>
        </p:nvSpPr>
        <p:spPr>
          <a:xfrm>
            <a:off x="571500" y="4191000"/>
            <a:ext cx="323850" cy="323850"/>
          </a:xfrm>
          <a:prstGeom prst="ellipse">
            <a:avLst/>
          </a:prstGeom>
          <a:solidFill>
            <a:srgbClr val="B4862B"/>
          </a:solidFill>
          <a:ln w="0">
            <a:solidFill>
              <a:srgbClr val="B4862B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35" name="numtxt-02">
            <a:extLst>
              <a:ext uri="{FF2B5EF4-FFF2-40B4-BE49-F238E27FC236}">
                <a16:creationId xmlns:a16="http://schemas.microsoft.com/office/drawing/2014/main" id="{AD7AD15F-2B1B-4BBC-83CE-F7A6B807B650}"/>
              </a:ext>
            </a:extLst>
          </p:cNvPr>
          <p:cNvSpPr>
            <a:spLocks noGrp="1"/>
          </p:cNvSpPr>
          <p:nvPr/>
        </p:nvSpPr>
        <p:spPr>
          <a:xfrm>
            <a:off x="571500" y="4267200"/>
            <a:ext cx="323850" cy="1524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19050" tIns="9525" rIns="19050" bIns="9525" anchor="ctr"/>
          <a:lstStyle/>
          <a:p>
            <a:pPr algn="ctr">
              <a:buNone/>
              <a:defRPr sz="82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825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02</a:t>
            </a:r>
          </a:p>
        </p:txBody>
      </p:sp>
      <p:sp>
        <p:nvSpPr>
          <p:cNvPr id="36" name="shift-02">
            <a:extLst>
              <a:ext uri="{FF2B5EF4-FFF2-40B4-BE49-F238E27FC236}">
                <a16:creationId xmlns:a16="http://schemas.microsoft.com/office/drawing/2014/main" id="{38EC8F0F-79D8-4E11-A093-E187B828CFC4}"/>
              </a:ext>
            </a:extLst>
          </p:cNvPr>
          <p:cNvSpPr>
            <a:spLocks noGrp="1"/>
          </p:cNvSpPr>
          <p:nvPr/>
        </p:nvSpPr>
        <p:spPr>
          <a:xfrm>
            <a:off x="971550" y="4181475"/>
            <a:ext cx="1733550" cy="2667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19050" tIns="9525" rIns="19050" bIns="9525" anchor="t"/>
          <a:lstStyle/>
          <a:p>
            <a:pPr algn="l">
              <a:buNone/>
              <a:defRPr sz="607" b="1">
                <a:solidFill>
                  <a:srgbClr val="B4862B"/>
                </a:solidFill>
                <a:latin typeface="Aptos"/>
                <a:ea typeface="Aptos"/>
                <a:cs typeface="Aptos"/>
              </a:defRPr>
            </a:pPr>
            <a:r>
              <a:rPr sz="607" b="1">
                <a:solidFill>
                  <a:srgbClr val="B4862B"/>
                </a:solidFill>
                <a:latin typeface="Aptos"/>
                <a:ea typeface="Aptos"/>
                <a:cs typeface="Aptos"/>
              </a:rPr>
              <a:t>ACCEPTING ANSWERS → EVALUATING OUTPUTS</a:t>
            </a:r>
          </a:p>
        </p:txBody>
      </p:sp>
      <p:sp>
        <p:nvSpPr>
          <p:cNvPr id="37" name="ctitle-02">
            <a:extLst>
              <a:ext uri="{FF2B5EF4-FFF2-40B4-BE49-F238E27FC236}">
                <a16:creationId xmlns:a16="http://schemas.microsoft.com/office/drawing/2014/main" id="{79D9154E-AC7E-4CCA-BD09-F5F16A2BA966}"/>
              </a:ext>
            </a:extLst>
          </p:cNvPr>
          <p:cNvSpPr>
            <a:spLocks noGrp="1"/>
          </p:cNvSpPr>
          <p:nvPr/>
        </p:nvSpPr>
        <p:spPr>
          <a:xfrm>
            <a:off x="571500" y="4514850"/>
            <a:ext cx="2152650" cy="3619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19050" tIns="9525" rIns="19050" bIns="9525" anchor="t"/>
          <a:lstStyle/>
          <a:p>
            <a:pPr algn="l">
              <a:buNone/>
              <a:defRPr sz="915" b="1">
                <a:solidFill>
                  <a:srgbClr val="17324D"/>
                </a:solidFill>
                <a:latin typeface="Aptos"/>
                <a:ea typeface="Aptos"/>
                <a:cs typeface="Aptos"/>
              </a:defRPr>
            </a:pPr>
            <a:r>
              <a:rPr sz="915" b="1">
                <a:solidFill>
                  <a:srgbClr val="17324D"/>
                </a:solidFill>
                <a:latin typeface="Aptos"/>
                <a:ea typeface="Aptos"/>
                <a:cs typeface="Aptos"/>
              </a:rPr>
              <a:t>AI Output Is Constructed,</a:t>
            </a:r>
          </a:p>
          <a:p>
            <a:pPr algn="l">
              <a:buNone/>
              <a:defRPr sz="915" b="1">
                <a:solidFill>
                  <a:srgbClr val="17324D"/>
                </a:solidFill>
                <a:latin typeface="Aptos"/>
                <a:ea typeface="Aptos"/>
                <a:cs typeface="Aptos"/>
              </a:defRPr>
            </a:pPr>
            <a:r>
              <a:rPr sz="915" b="1">
                <a:solidFill>
                  <a:srgbClr val="17324D"/>
                </a:solidFill>
                <a:latin typeface="Aptos"/>
                <a:ea typeface="Aptos"/>
                <a:cs typeface="Aptos"/>
              </a:rPr>
              <a:t>Not Automatically Verified</a:t>
            </a:r>
          </a:p>
        </p:txBody>
      </p:sp>
      <p:sp>
        <p:nvSpPr>
          <p:cNvPr id="38" name="body-02">
            <a:extLst>
              <a:ext uri="{FF2B5EF4-FFF2-40B4-BE49-F238E27FC236}">
                <a16:creationId xmlns:a16="http://schemas.microsoft.com/office/drawing/2014/main" id="{FFD3F7D1-4257-476E-B627-6E74A8B8AFA7}"/>
              </a:ext>
            </a:extLst>
          </p:cNvPr>
          <p:cNvSpPr>
            <a:spLocks noGrp="1"/>
          </p:cNvSpPr>
          <p:nvPr/>
        </p:nvSpPr>
        <p:spPr>
          <a:xfrm>
            <a:off x="571500" y="4867275"/>
            <a:ext cx="2152650" cy="409575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19050" tIns="9525" rIns="19050" bIns="9525" anchor="t"/>
          <a:lstStyle/>
          <a:p>
            <a:pPr algn="l">
              <a:buNone/>
              <a:defRPr sz="682" b="0">
                <a:solidFill>
                  <a:srgbClr val="1D2935"/>
                </a:solidFill>
                <a:latin typeface="Aptos"/>
                <a:ea typeface="Aptos"/>
                <a:cs typeface="Aptos"/>
              </a:defRPr>
            </a:pPr>
            <a:r>
              <a:rPr sz="682" b="0">
                <a:solidFill>
                  <a:srgbClr val="1D2935"/>
                </a:solidFill>
                <a:latin typeface="Aptos"/>
                <a:ea typeface="Aptos"/>
                <a:cs typeface="Aptos"/>
              </a:rPr>
              <a:t>AI output is shaped by the model, available information, instructions and context. Polished language does not establish accuracy or verification.</a:t>
            </a:r>
          </a:p>
        </p:txBody>
      </p:sp>
      <p:sp>
        <p:nvSpPr>
          <p:cNvPr id="39" name="question-02">
            <a:extLst>
              <a:ext uri="{FF2B5EF4-FFF2-40B4-BE49-F238E27FC236}">
                <a16:creationId xmlns:a16="http://schemas.microsoft.com/office/drawing/2014/main" id="{744D4167-4789-4D92-A092-C3E8332D70FE}"/>
              </a:ext>
            </a:extLst>
          </p:cNvPr>
          <p:cNvSpPr>
            <a:spLocks noGrp="1"/>
          </p:cNvSpPr>
          <p:nvPr/>
        </p:nvSpPr>
        <p:spPr>
          <a:xfrm>
            <a:off x="571500" y="5276850"/>
            <a:ext cx="2152650" cy="2667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19050" tIns="9525" rIns="19050" bIns="9525" anchor="t"/>
          <a:lstStyle/>
          <a:p>
            <a:pPr algn="l">
              <a:buNone/>
              <a:defRPr sz="675" b="1">
                <a:solidFill>
                  <a:srgbClr val="B4862B"/>
                </a:solidFill>
                <a:latin typeface="Aptos"/>
                <a:ea typeface="Aptos"/>
                <a:cs typeface="Aptos"/>
              </a:defRPr>
            </a:pPr>
            <a:r>
              <a:rPr sz="675" b="1">
                <a:solidFill>
                  <a:srgbClr val="B4862B"/>
                </a:solidFill>
                <a:latin typeface="Aptos"/>
                <a:ea typeface="Aptos"/>
                <a:cs typeface="Aptos"/>
              </a:rPr>
              <a:t>What shaped this output, and how will we verify it?</a:t>
            </a:r>
          </a:p>
        </p:txBody>
      </p:sp>
      <p:sp>
        <p:nvSpPr>
          <p:cNvPr id="40" name="concept-03">
            <a:extLst>
              <a:ext uri="{FF2B5EF4-FFF2-40B4-BE49-F238E27FC236}">
                <a16:creationId xmlns:a16="http://schemas.microsoft.com/office/drawing/2014/main" id="{D21FE3FA-2133-4A4A-8135-BB4A718093B6}"/>
              </a:ext>
            </a:extLst>
          </p:cNvPr>
          <p:cNvSpPr>
            <a:spLocks noGrp="1"/>
          </p:cNvSpPr>
          <p:nvPr/>
        </p:nvSpPr>
        <p:spPr>
          <a:xfrm>
            <a:off x="457200" y="5724525"/>
            <a:ext cx="2381250" cy="1504950"/>
          </a:xfrm>
          <a:prstGeom prst="roundRect">
            <a:avLst>
              <a:gd name="adj" fmla="val 5063"/>
            </a:avLst>
          </a:prstGeom>
          <a:solidFill>
            <a:srgbClr val="FFFFFF"/>
          </a:solidFill>
          <a:ln w="14288">
            <a:solidFill>
              <a:srgbClr val="6A4C93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41" name="number-03">
            <a:extLst>
              <a:ext uri="{FF2B5EF4-FFF2-40B4-BE49-F238E27FC236}">
                <a16:creationId xmlns:a16="http://schemas.microsoft.com/office/drawing/2014/main" id="{E0A74639-AA47-40F8-936A-55507C4E69AC}"/>
              </a:ext>
            </a:extLst>
          </p:cNvPr>
          <p:cNvSpPr>
            <a:spLocks noGrp="1"/>
          </p:cNvSpPr>
          <p:nvPr/>
        </p:nvSpPr>
        <p:spPr>
          <a:xfrm>
            <a:off x="571500" y="5838825"/>
            <a:ext cx="323850" cy="323850"/>
          </a:xfrm>
          <a:prstGeom prst="ellipse">
            <a:avLst/>
          </a:prstGeom>
          <a:solidFill>
            <a:srgbClr val="6A4C93"/>
          </a:solidFill>
          <a:ln w="0">
            <a:solidFill>
              <a:srgbClr val="6A4C93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42" name="numtxt-03">
            <a:extLst>
              <a:ext uri="{FF2B5EF4-FFF2-40B4-BE49-F238E27FC236}">
                <a16:creationId xmlns:a16="http://schemas.microsoft.com/office/drawing/2014/main" id="{5707606B-6898-47A3-AFD7-F627FEBADFC6}"/>
              </a:ext>
            </a:extLst>
          </p:cNvPr>
          <p:cNvSpPr>
            <a:spLocks noGrp="1"/>
          </p:cNvSpPr>
          <p:nvPr/>
        </p:nvSpPr>
        <p:spPr>
          <a:xfrm>
            <a:off x="571500" y="5915025"/>
            <a:ext cx="323850" cy="1524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19050" tIns="9525" rIns="19050" bIns="9525" anchor="ctr"/>
          <a:lstStyle/>
          <a:p>
            <a:pPr algn="ctr">
              <a:buNone/>
              <a:defRPr sz="82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825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03</a:t>
            </a:r>
          </a:p>
        </p:txBody>
      </p:sp>
      <p:sp>
        <p:nvSpPr>
          <p:cNvPr id="43" name="shift-03">
            <a:extLst>
              <a:ext uri="{FF2B5EF4-FFF2-40B4-BE49-F238E27FC236}">
                <a16:creationId xmlns:a16="http://schemas.microsoft.com/office/drawing/2014/main" id="{B2F120D0-2671-4146-ACD5-1583D0C7544E}"/>
              </a:ext>
            </a:extLst>
          </p:cNvPr>
          <p:cNvSpPr>
            <a:spLocks noGrp="1"/>
          </p:cNvSpPr>
          <p:nvPr/>
        </p:nvSpPr>
        <p:spPr>
          <a:xfrm>
            <a:off x="971550" y="5829300"/>
            <a:ext cx="1733550" cy="2667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19050" tIns="9525" rIns="19050" bIns="9525" anchor="t"/>
          <a:lstStyle/>
          <a:p>
            <a:pPr algn="l">
              <a:buNone/>
              <a:defRPr sz="607" b="1">
                <a:solidFill>
                  <a:srgbClr val="6A4C93"/>
                </a:solidFill>
                <a:latin typeface="Aptos"/>
                <a:ea typeface="Aptos"/>
                <a:cs typeface="Aptos"/>
              </a:defRPr>
            </a:pPr>
            <a:r>
              <a:rPr sz="607" b="1">
                <a:solidFill>
                  <a:srgbClr val="6A4C93"/>
                </a:solidFill>
                <a:latin typeface="Aptos"/>
                <a:ea typeface="Aptos"/>
                <a:cs typeface="Aptos"/>
              </a:rPr>
              <a:t>CONVENIENT ACCESS → RESPONSIBLE STEWARDSHIP</a:t>
            </a:r>
          </a:p>
        </p:txBody>
      </p:sp>
      <p:sp>
        <p:nvSpPr>
          <p:cNvPr id="44" name="ctitle-03">
            <a:extLst>
              <a:ext uri="{FF2B5EF4-FFF2-40B4-BE49-F238E27FC236}">
                <a16:creationId xmlns:a16="http://schemas.microsoft.com/office/drawing/2014/main" id="{4457902D-3A17-4D8D-A5E0-EF3A4F49485D}"/>
              </a:ext>
            </a:extLst>
          </p:cNvPr>
          <p:cNvSpPr>
            <a:spLocks noGrp="1"/>
          </p:cNvSpPr>
          <p:nvPr/>
        </p:nvSpPr>
        <p:spPr>
          <a:xfrm>
            <a:off x="571500" y="6162675"/>
            <a:ext cx="2152650" cy="3619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19050" tIns="9525" rIns="19050" bIns="9525" anchor="t"/>
          <a:lstStyle/>
          <a:p>
            <a:pPr algn="l">
              <a:buNone/>
              <a:defRPr sz="915" b="1">
                <a:solidFill>
                  <a:srgbClr val="17324D"/>
                </a:solidFill>
                <a:latin typeface="Aptos"/>
                <a:ea typeface="Aptos"/>
                <a:cs typeface="Aptos"/>
              </a:defRPr>
            </a:pPr>
            <a:r>
              <a:rPr sz="915" b="1">
                <a:solidFill>
                  <a:srgbClr val="17324D"/>
                </a:solidFill>
                <a:latin typeface="Aptos"/>
                <a:ea typeface="Aptos"/>
                <a:cs typeface="Aptos"/>
              </a:rPr>
              <a:t>Organizational Information Has Value</a:t>
            </a:r>
          </a:p>
        </p:txBody>
      </p:sp>
      <p:sp>
        <p:nvSpPr>
          <p:cNvPr id="45" name="body-03">
            <a:extLst>
              <a:ext uri="{FF2B5EF4-FFF2-40B4-BE49-F238E27FC236}">
                <a16:creationId xmlns:a16="http://schemas.microsoft.com/office/drawing/2014/main" id="{ABF15D3F-C01F-4993-8DC2-A1C881105D8F}"/>
              </a:ext>
            </a:extLst>
          </p:cNvPr>
          <p:cNvSpPr>
            <a:spLocks noGrp="1"/>
          </p:cNvSpPr>
          <p:nvPr/>
        </p:nvSpPr>
        <p:spPr>
          <a:xfrm>
            <a:off x="571500" y="6534150"/>
            <a:ext cx="2152650" cy="3810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19050" tIns="9525" rIns="19050" bIns="9525" anchor="t"/>
          <a:lstStyle/>
          <a:p>
            <a:pPr algn="l">
              <a:buNone/>
              <a:defRPr sz="682" b="0">
                <a:solidFill>
                  <a:srgbClr val="1D2935"/>
                </a:solidFill>
                <a:latin typeface="Aptos"/>
                <a:ea typeface="Aptos"/>
                <a:cs typeface="Aptos"/>
              </a:defRPr>
            </a:pPr>
            <a:r>
              <a:rPr sz="682" b="0">
                <a:solidFill>
                  <a:srgbClr val="1D2935"/>
                </a:solidFill>
                <a:latin typeface="Aptos"/>
                <a:ea typeface="Aptos"/>
                <a:cs typeface="Aptos"/>
              </a:rPr>
              <a:t>Customer data, employee knowledge, pricing, contracts, processes and intellectual property are assets requiring thoughtful stewardship.</a:t>
            </a:r>
          </a:p>
        </p:txBody>
      </p:sp>
      <p:sp>
        <p:nvSpPr>
          <p:cNvPr id="46" name="question-03">
            <a:extLst>
              <a:ext uri="{FF2B5EF4-FFF2-40B4-BE49-F238E27FC236}">
                <a16:creationId xmlns:a16="http://schemas.microsoft.com/office/drawing/2014/main" id="{AF8FF403-EDCF-446C-A848-A1EAC8ED7AE7}"/>
              </a:ext>
            </a:extLst>
          </p:cNvPr>
          <p:cNvSpPr>
            <a:spLocks noGrp="1"/>
          </p:cNvSpPr>
          <p:nvPr/>
        </p:nvSpPr>
        <p:spPr>
          <a:xfrm>
            <a:off x="571500" y="6924675"/>
            <a:ext cx="2152650" cy="2667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19050" tIns="9525" rIns="19050" bIns="9525" anchor="t"/>
          <a:lstStyle/>
          <a:p>
            <a:pPr algn="l">
              <a:buNone/>
              <a:defRPr sz="675" b="1">
                <a:solidFill>
                  <a:srgbClr val="6A4C93"/>
                </a:solidFill>
                <a:latin typeface="Aptos"/>
                <a:ea typeface="Aptos"/>
                <a:cs typeface="Aptos"/>
              </a:defRPr>
            </a:pPr>
            <a:r>
              <a:rPr sz="675" b="1">
                <a:solidFill>
                  <a:srgbClr val="6A4C93"/>
                </a:solidFill>
                <a:latin typeface="Aptos"/>
                <a:ea typeface="Aptos"/>
                <a:cs typeface="Aptos"/>
              </a:rPr>
              <a:t>What information are we providing, and are we authorized to use it this way?</a:t>
            </a:r>
          </a:p>
        </p:txBody>
      </p:sp>
      <p:sp>
        <p:nvSpPr>
          <p:cNvPr id="47" name="concept-04">
            <a:extLst>
              <a:ext uri="{FF2B5EF4-FFF2-40B4-BE49-F238E27FC236}">
                <a16:creationId xmlns:a16="http://schemas.microsoft.com/office/drawing/2014/main" id="{C96A2C0E-0AE0-4B42-A437-DF2A2EB90F17}"/>
              </a:ext>
            </a:extLst>
          </p:cNvPr>
          <p:cNvSpPr>
            <a:spLocks noGrp="1"/>
          </p:cNvSpPr>
          <p:nvPr/>
        </p:nvSpPr>
        <p:spPr>
          <a:xfrm>
            <a:off x="4933950" y="2428875"/>
            <a:ext cx="2381250" cy="1504950"/>
          </a:xfrm>
          <a:prstGeom prst="roundRect">
            <a:avLst>
              <a:gd name="adj" fmla="val 5063"/>
            </a:avLst>
          </a:prstGeom>
          <a:solidFill>
            <a:srgbClr val="FFFFFF"/>
          </a:solidFill>
          <a:ln w="14288">
            <a:solidFill>
              <a:srgbClr val="B65C35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48" name="number-04">
            <a:extLst>
              <a:ext uri="{FF2B5EF4-FFF2-40B4-BE49-F238E27FC236}">
                <a16:creationId xmlns:a16="http://schemas.microsoft.com/office/drawing/2014/main" id="{71A6A180-AFD4-4504-BA47-DA95B8A4CDF3}"/>
              </a:ext>
            </a:extLst>
          </p:cNvPr>
          <p:cNvSpPr>
            <a:spLocks noGrp="1"/>
          </p:cNvSpPr>
          <p:nvPr/>
        </p:nvSpPr>
        <p:spPr>
          <a:xfrm>
            <a:off x="5048250" y="2543175"/>
            <a:ext cx="323850" cy="323850"/>
          </a:xfrm>
          <a:prstGeom prst="ellipse">
            <a:avLst/>
          </a:prstGeom>
          <a:solidFill>
            <a:srgbClr val="B65C35"/>
          </a:solidFill>
          <a:ln w="0">
            <a:solidFill>
              <a:srgbClr val="B65C35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49" name="numtxt-04">
            <a:extLst>
              <a:ext uri="{FF2B5EF4-FFF2-40B4-BE49-F238E27FC236}">
                <a16:creationId xmlns:a16="http://schemas.microsoft.com/office/drawing/2014/main" id="{61023DCA-6DB6-40C2-B281-4C04B7160BB2}"/>
              </a:ext>
            </a:extLst>
          </p:cNvPr>
          <p:cNvSpPr>
            <a:spLocks noGrp="1"/>
          </p:cNvSpPr>
          <p:nvPr/>
        </p:nvSpPr>
        <p:spPr>
          <a:xfrm>
            <a:off x="5048250" y="2619375"/>
            <a:ext cx="323850" cy="1524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19050" tIns="9525" rIns="19050" bIns="9525" anchor="ctr"/>
          <a:lstStyle/>
          <a:p>
            <a:pPr algn="ctr">
              <a:buNone/>
              <a:defRPr sz="82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825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04</a:t>
            </a:r>
          </a:p>
        </p:txBody>
      </p:sp>
      <p:sp>
        <p:nvSpPr>
          <p:cNvPr id="50" name="shift-04">
            <a:extLst>
              <a:ext uri="{FF2B5EF4-FFF2-40B4-BE49-F238E27FC236}">
                <a16:creationId xmlns:a16="http://schemas.microsoft.com/office/drawing/2014/main" id="{429FCADF-09DB-4B5A-8744-C973CDA85F2E}"/>
              </a:ext>
            </a:extLst>
          </p:cNvPr>
          <p:cNvSpPr>
            <a:spLocks noGrp="1"/>
          </p:cNvSpPr>
          <p:nvPr/>
        </p:nvSpPr>
        <p:spPr>
          <a:xfrm>
            <a:off x="5448300" y="2533650"/>
            <a:ext cx="1733550" cy="2667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19050" tIns="9525" rIns="19050" bIns="9525" anchor="t"/>
          <a:lstStyle/>
          <a:p>
            <a:pPr algn="l">
              <a:buNone/>
              <a:defRPr sz="607" b="1">
                <a:solidFill>
                  <a:srgbClr val="B65C35"/>
                </a:solidFill>
                <a:latin typeface="Aptos"/>
                <a:ea typeface="Aptos"/>
                <a:cs typeface="Aptos"/>
              </a:defRPr>
            </a:pPr>
            <a:r>
              <a:rPr sz="607" b="1">
                <a:solidFill>
                  <a:srgbClr val="B65C35"/>
                </a:solidFill>
                <a:latin typeface="Aptos"/>
                <a:ea typeface="Aptos"/>
                <a:cs typeface="Aptos"/>
              </a:rPr>
              <a:t>SOLUTION SHOPPING → BUSINESS INQUIRY</a:t>
            </a:r>
          </a:p>
        </p:txBody>
      </p:sp>
      <p:sp>
        <p:nvSpPr>
          <p:cNvPr id="51" name="ctitle-04">
            <a:extLst>
              <a:ext uri="{FF2B5EF4-FFF2-40B4-BE49-F238E27FC236}">
                <a16:creationId xmlns:a16="http://schemas.microsoft.com/office/drawing/2014/main" id="{1B72145C-0ED0-4E2C-80BB-3D99B3E6870F}"/>
              </a:ext>
            </a:extLst>
          </p:cNvPr>
          <p:cNvSpPr>
            <a:spLocks noGrp="1"/>
          </p:cNvSpPr>
          <p:nvPr/>
        </p:nvSpPr>
        <p:spPr>
          <a:xfrm>
            <a:off x="5048250" y="2867025"/>
            <a:ext cx="2152650" cy="3619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19050" tIns="9525" rIns="19050" bIns="9525" anchor="t"/>
          <a:lstStyle/>
          <a:p>
            <a:pPr algn="l">
              <a:buNone/>
              <a:defRPr sz="915" b="1">
                <a:solidFill>
                  <a:srgbClr val="17324D"/>
                </a:solidFill>
                <a:latin typeface="Aptos"/>
                <a:ea typeface="Aptos"/>
                <a:cs typeface="Aptos"/>
              </a:defRPr>
            </a:pPr>
            <a:r>
              <a:rPr sz="915" b="1">
                <a:solidFill>
                  <a:srgbClr val="17324D"/>
                </a:solidFill>
                <a:latin typeface="Aptos"/>
                <a:ea typeface="Aptos"/>
                <a:cs typeface="Aptos"/>
              </a:rPr>
              <a:t>AI Adoption Begins as Inquiry</a:t>
            </a:r>
          </a:p>
        </p:txBody>
      </p:sp>
      <p:sp>
        <p:nvSpPr>
          <p:cNvPr id="52" name="body-04">
            <a:extLst>
              <a:ext uri="{FF2B5EF4-FFF2-40B4-BE49-F238E27FC236}">
                <a16:creationId xmlns:a16="http://schemas.microsoft.com/office/drawing/2014/main" id="{547AC359-800D-47BF-8306-16284E88D489}"/>
              </a:ext>
            </a:extLst>
          </p:cNvPr>
          <p:cNvSpPr>
            <a:spLocks noGrp="1"/>
          </p:cNvSpPr>
          <p:nvPr/>
        </p:nvSpPr>
        <p:spPr>
          <a:xfrm>
            <a:off x="5048250" y="3238500"/>
            <a:ext cx="2152650" cy="3810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19050" tIns="9525" rIns="19050" bIns="9525" anchor="t"/>
          <a:lstStyle/>
          <a:p>
            <a:pPr algn="l">
              <a:buNone/>
              <a:defRPr sz="682" b="0">
                <a:solidFill>
                  <a:srgbClr val="1D2935"/>
                </a:solidFill>
                <a:latin typeface="Aptos"/>
                <a:ea typeface="Aptos"/>
                <a:cs typeface="Aptos"/>
              </a:defRPr>
            </a:pPr>
            <a:r>
              <a:rPr sz="682" b="0">
                <a:solidFill>
                  <a:srgbClr val="1D2935"/>
                </a:solidFill>
                <a:latin typeface="Aptos"/>
                <a:ea typeface="Aptos"/>
                <a:cs typeface="Aptos"/>
              </a:rPr>
              <a:t>Responsible adoption begins with business friction, purposeful questions and a measurable hypothesis—not pressure to purchase or automate.</a:t>
            </a:r>
          </a:p>
        </p:txBody>
      </p:sp>
      <p:sp>
        <p:nvSpPr>
          <p:cNvPr id="53" name="question-04">
            <a:extLst>
              <a:ext uri="{FF2B5EF4-FFF2-40B4-BE49-F238E27FC236}">
                <a16:creationId xmlns:a16="http://schemas.microsoft.com/office/drawing/2014/main" id="{1EF78363-AEFE-45E6-92E6-C17EECE47916}"/>
              </a:ext>
            </a:extLst>
          </p:cNvPr>
          <p:cNvSpPr>
            <a:spLocks noGrp="1"/>
          </p:cNvSpPr>
          <p:nvPr/>
        </p:nvSpPr>
        <p:spPr>
          <a:xfrm>
            <a:off x="5048250" y="3629025"/>
            <a:ext cx="2152650" cy="2667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19050" tIns="9525" rIns="19050" bIns="9525" anchor="t"/>
          <a:lstStyle/>
          <a:p>
            <a:pPr algn="l">
              <a:buNone/>
              <a:defRPr sz="675" b="1">
                <a:solidFill>
                  <a:srgbClr val="B65C35"/>
                </a:solidFill>
                <a:latin typeface="Aptos"/>
                <a:ea typeface="Aptos"/>
                <a:cs typeface="Aptos"/>
              </a:defRPr>
            </a:pPr>
            <a:r>
              <a:rPr sz="675" b="1">
                <a:solidFill>
                  <a:srgbClr val="B65C35"/>
                </a:solidFill>
                <a:latin typeface="Aptos"/>
                <a:ea typeface="Aptos"/>
                <a:cs typeface="Aptos"/>
              </a:rPr>
              <a:t>What problem are we actually trying to solve?</a:t>
            </a:r>
          </a:p>
        </p:txBody>
      </p:sp>
      <p:sp>
        <p:nvSpPr>
          <p:cNvPr id="54" name="concept-05">
            <a:extLst>
              <a:ext uri="{FF2B5EF4-FFF2-40B4-BE49-F238E27FC236}">
                <a16:creationId xmlns:a16="http://schemas.microsoft.com/office/drawing/2014/main" id="{80F5E096-5385-47D6-BCB6-538B307C2CE6}"/>
              </a:ext>
            </a:extLst>
          </p:cNvPr>
          <p:cNvSpPr>
            <a:spLocks noGrp="1"/>
          </p:cNvSpPr>
          <p:nvPr/>
        </p:nvSpPr>
        <p:spPr>
          <a:xfrm>
            <a:off x="4933950" y="4076700"/>
            <a:ext cx="2381250" cy="1504950"/>
          </a:xfrm>
          <a:prstGeom prst="roundRect">
            <a:avLst>
              <a:gd name="adj" fmla="val 5063"/>
            </a:avLst>
          </a:prstGeom>
          <a:solidFill>
            <a:srgbClr val="FFFFFF"/>
          </a:solidFill>
          <a:ln w="14288">
            <a:solidFill>
              <a:srgbClr val="397A58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55" name="number-05">
            <a:extLst>
              <a:ext uri="{FF2B5EF4-FFF2-40B4-BE49-F238E27FC236}">
                <a16:creationId xmlns:a16="http://schemas.microsoft.com/office/drawing/2014/main" id="{6840C37C-55A8-4AB2-86EA-5F59C62F9186}"/>
              </a:ext>
            </a:extLst>
          </p:cNvPr>
          <p:cNvSpPr>
            <a:spLocks noGrp="1"/>
          </p:cNvSpPr>
          <p:nvPr/>
        </p:nvSpPr>
        <p:spPr>
          <a:xfrm>
            <a:off x="5048250" y="4191000"/>
            <a:ext cx="323850" cy="323850"/>
          </a:xfrm>
          <a:prstGeom prst="ellipse">
            <a:avLst/>
          </a:prstGeom>
          <a:solidFill>
            <a:srgbClr val="397A58"/>
          </a:solidFill>
          <a:ln w="0">
            <a:solidFill>
              <a:srgbClr val="397A58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56" name="numtxt-05">
            <a:extLst>
              <a:ext uri="{FF2B5EF4-FFF2-40B4-BE49-F238E27FC236}">
                <a16:creationId xmlns:a16="http://schemas.microsoft.com/office/drawing/2014/main" id="{C4E09F09-6DA9-4EBC-99FA-9BDFAAD77FAF}"/>
              </a:ext>
            </a:extLst>
          </p:cNvPr>
          <p:cNvSpPr>
            <a:spLocks noGrp="1"/>
          </p:cNvSpPr>
          <p:nvPr/>
        </p:nvSpPr>
        <p:spPr>
          <a:xfrm>
            <a:off x="5048250" y="4267200"/>
            <a:ext cx="323850" cy="1524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19050" tIns="9525" rIns="19050" bIns="9525" anchor="ctr"/>
          <a:lstStyle/>
          <a:p>
            <a:pPr algn="ctr">
              <a:buNone/>
              <a:defRPr sz="82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825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05</a:t>
            </a:r>
          </a:p>
        </p:txBody>
      </p:sp>
      <p:sp>
        <p:nvSpPr>
          <p:cNvPr id="57" name="shift-05">
            <a:extLst>
              <a:ext uri="{FF2B5EF4-FFF2-40B4-BE49-F238E27FC236}">
                <a16:creationId xmlns:a16="http://schemas.microsoft.com/office/drawing/2014/main" id="{14D908E0-A8C2-409D-B7CF-18F2ED5C7056}"/>
              </a:ext>
            </a:extLst>
          </p:cNvPr>
          <p:cNvSpPr>
            <a:spLocks noGrp="1"/>
          </p:cNvSpPr>
          <p:nvPr/>
        </p:nvSpPr>
        <p:spPr>
          <a:xfrm>
            <a:off x="5448300" y="4181475"/>
            <a:ext cx="1733550" cy="2667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19050" tIns="9525" rIns="19050" bIns="9525" anchor="t"/>
          <a:lstStyle/>
          <a:p>
            <a:pPr algn="l">
              <a:buNone/>
              <a:defRPr sz="607" b="1">
                <a:solidFill>
                  <a:srgbClr val="397A58"/>
                </a:solidFill>
                <a:latin typeface="Aptos"/>
                <a:ea typeface="Aptos"/>
                <a:cs typeface="Aptos"/>
              </a:defRPr>
            </a:pPr>
            <a:r>
              <a:rPr sz="607" b="1">
                <a:solidFill>
                  <a:srgbClr val="397A58"/>
                </a:solidFill>
                <a:latin typeface="Aptos"/>
                <a:ea typeface="Aptos"/>
                <a:cs typeface="Aptos"/>
              </a:rPr>
              <a:t>DELEGATING WORK → PRESERVING ACCOUNTABILITY</a:t>
            </a:r>
          </a:p>
        </p:txBody>
      </p:sp>
      <p:sp>
        <p:nvSpPr>
          <p:cNvPr id="58" name="ctitle-05">
            <a:extLst>
              <a:ext uri="{FF2B5EF4-FFF2-40B4-BE49-F238E27FC236}">
                <a16:creationId xmlns:a16="http://schemas.microsoft.com/office/drawing/2014/main" id="{AAB05051-3C54-49C2-9490-794FAF72ECF1}"/>
              </a:ext>
            </a:extLst>
          </p:cNvPr>
          <p:cNvSpPr>
            <a:spLocks noGrp="1"/>
          </p:cNvSpPr>
          <p:nvPr/>
        </p:nvSpPr>
        <p:spPr>
          <a:xfrm>
            <a:off x="5048250" y="4514850"/>
            <a:ext cx="2152650" cy="3619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19050" tIns="9525" rIns="19050" bIns="9525" anchor="t"/>
          <a:lstStyle/>
          <a:p>
            <a:pPr algn="l">
              <a:buNone/>
              <a:defRPr sz="915" b="1">
                <a:solidFill>
                  <a:srgbClr val="17324D"/>
                </a:solidFill>
                <a:latin typeface="Aptos"/>
                <a:ea typeface="Aptos"/>
                <a:cs typeface="Aptos"/>
              </a:defRPr>
            </a:pPr>
            <a:r>
              <a:rPr sz="915" b="1">
                <a:solidFill>
                  <a:srgbClr val="17324D"/>
                </a:solidFill>
                <a:latin typeface="Aptos"/>
                <a:ea typeface="Aptos"/>
                <a:cs typeface="Aptos"/>
              </a:rPr>
              <a:t>Human Accountability Cannot Be Delegated</a:t>
            </a:r>
          </a:p>
        </p:txBody>
      </p:sp>
      <p:sp>
        <p:nvSpPr>
          <p:cNvPr id="59" name="body-05">
            <a:extLst>
              <a:ext uri="{FF2B5EF4-FFF2-40B4-BE49-F238E27FC236}">
                <a16:creationId xmlns:a16="http://schemas.microsoft.com/office/drawing/2014/main" id="{4F978378-BBC2-4B2F-9238-8017B37A2562}"/>
              </a:ext>
            </a:extLst>
          </p:cNvPr>
          <p:cNvSpPr>
            <a:spLocks noGrp="1"/>
          </p:cNvSpPr>
          <p:nvPr/>
        </p:nvSpPr>
        <p:spPr>
          <a:xfrm>
            <a:off x="5048250" y="4886325"/>
            <a:ext cx="2152650" cy="3810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19050" tIns="9525" rIns="19050" bIns="9525" anchor="t"/>
          <a:lstStyle/>
          <a:p>
            <a:pPr algn="l">
              <a:buNone/>
              <a:defRPr sz="682" b="0">
                <a:solidFill>
                  <a:srgbClr val="1D2935"/>
                </a:solidFill>
                <a:latin typeface="Aptos"/>
                <a:ea typeface="Aptos"/>
                <a:cs typeface="Aptos"/>
              </a:defRPr>
            </a:pPr>
            <a:r>
              <a:rPr sz="682" b="0">
                <a:solidFill>
                  <a:srgbClr val="1D2935"/>
                </a:solidFill>
                <a:latin typeface="Aptos"/>
                <a:ea typeface="Aptos"/>
                <a:cs typeface="Aptos"/>
              </a:rPr>
              <a:t>AI may assist, prepare, compare or recommend. Responsibility for consequential decisions remains with people and the organization.</a:t>
            </a:r>
          </a:p>
        </p:txBody>
      </p:sp>
      <p:sp>
        <p:nvSpPr>
          <p:cNvPr id="60" name="question-05">
            <a:extLst>
              <a:ext uri="{FF2B5EF4-FFF2-40B4-BE49-F238E27FC236}">
                <a16:creationId xmlns:a16="http://schemas.microsoft.com/office/drawing/2014/main" id="{200BC5D6-B710-481F-8C30-A2877185AAFD}"/>
              </a:ext>
            </a:extLst>
          </p:cNvPr>
          <p:cNvSpPr>
            <a:spLocks noGrp="1"/>
          </p:cNvSpPr>
          <p:nvPr/>
        </p:nvSpPr>
        <p:spPr>
          <a:xfrm>
            <a:off x="5048250" y="5276850"/>
            <a:ext cx="2152650" cy="2667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19050" tIns="9525" rIns="19050" bIns="9525" anchor="t"/>
          <a:lstStyle/>
          <a:p>
            <a:pPr algn="l">
              <a:buNone/>
              <a:defRPr sz="675" b="1">
                <a:solidFill>
                  <a:srgbClr val="397A58"/>
                </a:solidFill>
                <a:latin typeface="Aptos"/>
                <a:ea typeface="Aptos"/>
                <a:cs typeface="Aptos"/>
              </a:defRPr>
            </a:pPr>
            <a:r>
              <a:rPr sz="675" b="1">
                <a:solidFill>
                  <a:srgbClr val="397A58"/>
                </a:solidFill>
                <a:latin typeface="Aptos"/>
                <a:ea typeface="Aptos"/>
                <a:cs typeface="Aptos"/>
              </a:rPr>
              <a:t>Who owns the final decision and its consequences?</a:t>
            </a:r>
          </a:p>
        </p:txBody>
      </p:sp>
      <p:sp>
        <p:nvSpPr>
          <p:cNvPr id="61" name="concept-06">
            <a:extLst>
              <a:ext uri="{FF2B5EF4-FFF2-40B4-BE49-F238E27FC236}">
                <a16:creationId xmlns:a16="http://schemas.microsoft.com/office/drawing/2014/main" id="{745D20C4-4F2F-44C8-B1B6-347E8F90BE96}"/>
              </a:ext>
            </a:extLst>
          </p:cNvPr>
          <p:cNvSpPr>
            <a:spLocks noGrp="1"/>
          </p:cNvSpPr>
          <p:nvPr/>
        </p:nvSpPr>
        <p:spPr>
          <a:xfrm>
            <a:off x="4933950" y="5724525"/>
            <a:ext cx="2381250" cy="1504950"/>
          </a:xfrm>
          <a:prstGeom prst="roundRect">
            <a:avLst>
              <a:gd name="adj" fmla="val 5063"/>
            </a:avLst>
          </a:prstGeom>
          <a:solidFill>
            <a:srgbClr val="FFFFFF"/>
          </a:solidFill>
          <a:ln w="14288">
            <a:solidFill>
              <a:srgbClr val="376B9B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62" name="number-06">
            <a:extLst>
              <a:ext uri="{FF2B5EF4-FFF2-40B4-BE49-F238E27FC236}">
                <a16:creationId xmlns:a16="http://schemas.microsoft.com/office/drawing/2014/main" id="{09F91B94-579C-4F7F-84E1-DB6B3CA9FE11}"/>
              </a:ext>
            </a:extLst>
          </p:cNvPr>
          <p:cNvSpPr>
            <a:spLocks noGrp="1"/>
          </p:cNvSpPr>
          <p:nvPr/>
        </p:nvSpPr>
        <p:spPr>
          <a:xfrm>
            <a:off x="5048250" y="5838825"/>
            <a:ext cx="323850" cy="323850"/>
          </a:xfrm>
          <a:prstGeom prst="ellipse">
            <a:avLst/>
          </a:prstGeom>
          <a:solidFill>
            <a:srgbClr val="376B9B"/>
          </a:solidFill>
          <a:ln w="0">
            <a:solidFill>
              <a:srgbClr val="376B9B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63" name="numtxt-06">
            <a:extLst>
              <a:ext uri="{FF2B5EF4-FFF2-40B4-BE49-F238E27FC236}">
                <a16:creationId xmlns:a16="http://schemas.microsoft.com/office/drawing/2014/main" id="{D6388A6E-86B6-4666-9B42-B6EFDEA3B0E3}"/>
              </a:ext>
            </a:extLst>
          </p:cNvPr>
          <p:cNvSpPr>
            <a:spLocks noGrp="1"/>
          </p:cNvSpPr>
          <p:nvPr/>
        </p:nvSpPr>
        <p:spPr>
          <a:xfrm>
            <a:off x="5048250" y="5915025"/>
            <a:ext cx="323850" cy="1524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19050" tIns="9525" rIns="19050" bIns="9525" anchor="ctr"/>
          <a:lstStyle/>
          <a:p>
            <a:pPr algn="ctr">
              <a:buNone/>
              <a:defRPr sz="82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825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06</a:t>
            </a:r>
          </a:p>
        </p:txBody>
      </p:sp>
      <p:sp>
        <p:nvSpPr>
          <p:cNvPr id="64" name="shift-06">
            <a:extLst>
              <a:ext uri="{FF2B5EF4-FFF2-40B4-BE49-F238E27FC236}">
                <a16:creationId xmlns:a16="http://schemas.microsoft.com/office/drawing/2014/main" id="{3A993B38-3B55-4007-9603-BEE0B6F160F3}"/>
              </a:ext>
            </a:extLst>
          </p:cNvPr>
          <p:cNvSpPr>
            <a:spLocks noGrp="1"/>
          </p:cNvSpPr>
          <p:nvPr/>
        </p:nvSpPr>
        <p:spPr>
          <a:xfrm>
            <a:off x="5448300" y="5829300"/>
            <a:ext cx="1733550" cy="2667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19050" tIns="9525" rIns="19050" bIns="9525" anchor="t"/>
          <a:lstStyle/>
          <a:p>
            <a:pPr algn="l">
              <a:buNone/>
              <a:defRPr sz="607" b="1">
                <a:solidFill>
                  <a:srgbClr val="376B9B"/>
                </a:solidFill>
                <a:latin typeface="Aptos"/>
                <a:ea typeface="Aptos"/>
                <a:cs typeface="Aptos"/>
              </a:defRPr>
            </a:pPr>
            <a:r>
              <a:rPr sz="607" b="1">
                <a:solidFill>
                  <a:srgbClr val="376B9B"/>
                </a:solidFill>
                <a:latin typeface="Aptos"/>
                <a:ea typeface="Aptos"/>
                <a:cs typeface="Aptos"/>
              </a:rPr>
              <a:t>UNCONTROLLED TRIALS → STRUCTURED LEARNING</a:t>
            </a:r>
          </a:p>
        </p:txBody>
      </p:sp>
      <p:sp>
        <p:nvSpPr>
          <p:cNvPr id="65" name="ctitle-06">
            <a:extLst>
              <a:ext uri="{FF2B5EF4-FFF2-40B4-BE49-F238E27FC236}">
                <a16:creationId xmlns:a16="http://schemas.microsoft.com/office/drawing/2014/main" id="{ADCBFCAB-E869-491C-818A-CC2226C03D53}"/>
              </a:ext>
            </a:extLst>
          </p:cNvPr>
          <p:cNvSpPr>
            <a:spLocks noGrp="1"/>
          </p:cNvSpPr>
          <p:nvPr/>
        </p:nvSpPr>
        <p:spPr>
          <a:xfrm>
            <a:off x="5048250" y="6162675"/>
            <a:ext cx="2152650" cy="3619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19050" tIns="9525" rIns="19050" bIns="9525" anchor="t"/>
          <a:lstStyle/>
          <a:p>
            <a:pPr algn="l">
              <a:buNone/>
              <a:defRPr sz="915" b="1">
                <a:solidFill>
                  <a:srgbClr val="17324D"/>
                </a:solidFill>
                <a:latin typeface="Aptos"/>
                <a:ea typeface="Aptos"/>
                <a:cs typeface="Aptos"/>
              </a:defRPr>
            </a:pPr>
            <a:r>
              <a:rPr sz="915" b="1">
                <a:solidFill>
                  <a:srgbClr val="17324D"/>
                </a:solidFill>
                <a:latin typeface="Aptos"/>
                <a:ea typeface="Aptos"/>
                <a:cs typeface="Aptos"/>
              </a:rPr>
              <a:t>AI Capability Develops Through Strategic Experimentation</a:t>
            </a:r>
          </a:p>
        </p:txBody>
      </p:sp>
      <p:sp>
        <p:nvSpPr>
          <p:cNvPr id="66" name="body-06">
            <a:extLst>
              <a:ext uri="{FF2B5EF4-FFF2-40B4-BE49-F238E27FC236}">
                <a16:creationId xmlns:a16="http://schemas.microsoft.com/office/drawing/2014/main" id="{F88510BC-74AC-483D-9718-CA5898E365D7}"/>
              </a:ext>
            </a:extLst>
          </p:cNvPr>
          <p:cNvSpPr>
            <a:spLocks noGrp="1"/>
          </p:cNvSpPr>
          <p:nvPr/>
        </p:nvSpPr>
        <p:spPr>
          <a:xfrm>
            <a:off x="5048250" y="6534150"/>
            <a:ext cx="2152650" cy="3810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19050" tIns="9525" rIns="19050" bIns="9525" anchor="t"/>
          <a:lstStyle/>
          <a:p>
            <a:pPr algn="l">
              <a:buNone/>
              <a:defRPr sz="682" b="0">
                <a:solidFill>
                  <a:srgbClr val="1D2935"/>
                </a:solidFill>
                <a:latin typeface="Aptos"/>
                <a:ea typeface="Aptos"/>
                <a:cs typeface="Aptos"/>
              </a:defRPr>
            </a:pPr>
            <a:r>
              <a:rPr sz="682" b="0">
                <a:solidFill>
                  <a:srgbClr val="1D2935"/>
                </a:solidFill>
                <a:latin typeface="Aptos"/>
                <a:ea typeface="Aptos"/>
                <a:cs typeface="Aptos"/>
              </a:rPr>
              <a:t>Sustainable adoption requires bounded tests, review, measurement, learning and deliberate decisions about whether to stop, revise or scale.</a:t>
            </a:r>
          </a:p>
        </p:txBody>
      </p:sp>
      <p:sp>
        <p:nvSpPr>
          <p:cNvPr id="67" name="question-06">
            <a:extLst>
              <a:ext uri="{FF2B5EF4-FFF2-40B4-BE49-F238E27FC236}">
                <a16:creationId xmlns:a16="http://schemas.microsoft.com/office/drawing/2014/main" id="{CD15FA33-3903-484F-A63B-912EB339A0F4}"/>
              </a:ext>
            </a:extLst>
          </p:cNvPr>
          <p:cNvSpPr>
            <a:spLocks noGrp="1"/>
          </p:cNvSpPr>
          <p:nvPr/>
        </p:nvSpPr>
        <p:spPr>
          <a:xfrm>
            <a:off x="5048250" y="6924675"/>
            <a:ext cx="2152650" cy="2667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19050" tIns="9525" rIns="19050" bIns="9525" anchor="t"/>
          <a:lstStyle/>
          <a:p>
            <a:pPr algn="l">
              <a:buNone/>
              <a:defRPr sz="675" b="1">
                <a:solidFill>
                  <a:srgbClr val="376B9B"/>
                </a:solidFill>
                <a:latin typeface="Aptos"/>
                <a:ea typeface="Aptos"/>
                <a:cs typeface="Aptos"/>
              </a:defRPr>
            </a:pPr>
            <a:r>
              <a:rPr sz="675" b="1">
                <a:solidFill>
                  <a:srgbClr val="376B9B"/>
                </a:solidFill>
                <a:latin typeface="Aptos"/>
                <a:ea typeface="Aptos"/>
                <a:cs typeface="Aptos"/>
              </a:rPr>
              <a:t>What is the smallest responsible experiment from which we can learn?</a:t>
            </a:r>
          </a:p>
        </p:txBody>
      </p:sp>
      <p:sp>
        <p:nvSpPr>
          <p:cNvPr id="68" name="front-close">
            <a:extLst>
              <a:ext uri="{FF2B5EF4-FFF2-40B4-BE49-F238E27FC236}">
                <a16:creationId xmlns:a16="http://schemas.microsoft.com/office/drawing/2014/main" id="{5BF97218-1C8F-4BC3-A49B-0F762B94E900}"/>
              </a:ext>
            </a:extLst>
          </p:cNvPr>
          <p:cNvSpPr>
            <a:spLocks noGrp="1"/>
          </p:cNvSpPr>
          <p:nvPr/>
        </p:nvSpPr>
        <p:spPr>
          <a:xfrm>
            <a:off x="876300" y="7620000"/>
            <a:ext cx="6019800" cy="4000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19050" tIns="9525" rIns="19050" bIns="9525" anchor="ctr"/>
          <a:lstStyle/>
          <a:p>
            <a:pPr algn="ctr">
              <a:buNone/>
              <a:defRPr sz="1200" b="1">
                <a:solidFill>
                  <a:srgbClr val="17324D"/>
                </a:solidFill>
                <a:latin typeface="Aptos"/>
                <a:ea typeface="Aptos"/>
                <a:cs typeface="Aptos"/>
              </a:defRPr>
            </a:pPr>
            <a:r>
              <a:rPr sz="1200" b="1">
                <a:solidFill>
                  <a:srgbClr val="17324D"/>
                </a:solidFill>
                <a:latin typeface="Aptos"/>
                <a:ea typeface="Aptos"/>
                <a:cs typeface="Aptos"/>
              </a:rPr>
              <a:t>Six shifts. One leadership discipline: ask better questions before AI becomes business practice.</a:t>
            </a:r>
          </a:p>
        </p:txBody>
      </p:sp>
      <p:sp>
        <p:nvSpPr>
          <p:cNvPr id="69" name="front-close-rule">
            <a:extLst>
              <a:ext uri="{FF2B5EF4-FFF2-40B4-BE49-F238E27FC236}">
                <a16:creationId xmlns:a16="http://schemas.microsoft.com/office/drawing/2014/main" id="{65B5ACF4-8C87-44BD-8335-0F17524BA5F6}"/>
              </a:ext>
            </a:extLst>
          </p:cNvPr>
          <p:cNvSpPr>
            <a:spLocks noGrp="1"/>
          </p:cNvSpPr>
          <p:nvPr/>
        </p:nvSpPr>
        <p:spPr>
          <a:xfrm>
            <a:off x="2571750" y="8115300"/>
            <a:ext cx="2628900" cy="28575"/>
          </a:xfrm>
          <a:prstGeom prst="rect">
            <a:avLst/>
          </a:prstGeom>
          <a:solidFill>
            <a:srgbClr val="167C80"/>
          </a:solidFill>
          <a:ln w="0">
            <a:solidFill>
              <a:srgbClr val="167C80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70" name="front-prompt">
            <a:extLst>
              <a:ext uri="{FF2B5EF4-FFF2-40B4-BE49-F238E27FC236}">
                <a16:creationId xmlns:a16="http://schemas.microsoft.com/office/drawing/2014/main" id="{C573A7FB-3AE9-440E-87C3-91042AB6BDBB}"/>
              </a:ext>
            </a:extLst>
          </p:cNvPr>
          <p:cNvSpPr>
            <a:spLocks noGrp="1"/>
          </p:cNvSpPr>
          <p:nvPr/>
        </p:nvSpPr>
        <p:spPr>
          <a:xfrm>
            <a:off x="1181100" y="8286750"/>
            <a:ext cx="5410200" cy="3238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19050" tIns="9525" rIns="19050" bIns="9525" anchor="ctr"/>
          <a:lstStyle/>
          <a:p>
            <a:pPr algn="ctr">
              <a:buNone/>
              <a:defRPr sz="863" b="0">
                <a:solidFill>
                  <a:srgbClr val="5C6974"/>
                </a:solidFill>
                <a:latin typeface="Aptos"/>
                <a:ea typeface="Aptos"/>
                <a:cs typeface="Aptos"/>
              </a:defRPr>
            </a:pPr>
            <a:r>
              <a:rPr sz="863" b="0">
                <a:solidFill>
                  <a:srgbClr val="5C6974"/>
                </a:solidFill>
                <a:latin typeface="Aptos"/>
                <a:ea typeface="Aptos"/>
                <a:cs typeface="Aptos"/>
              </a:rPr>
              <a:t>Turn the page to assess your current practices and identify one 30-day leadership action.</a:t>
            </a:r>
          </a:p>
        </p:txBody>
      </p:sp>
      <p:sp>
        <p:nvSpPr>
          <p:cNvPr id="71" name="rule">
            <a:extLst>
              <a:ext uri="{FF2B5EF4-FFF2-40B4-BE49-F238E27FC236}">
                <a16:creationId xmlns:a16="http://schemas.microsoft.com/office/drawing/2014/main" id="{143F788B-DD38-4CA9-958D-8FF473C6CD55}"/>
              </a:ext>
            </a:extLst>
          </p:cNvPr>
          <p:cNvSpPr>
            <a:spLocks noGrp="1"/>
          </p:cNvSpPr>
          <p:nvPr/>
        </p:nvSpPr>
        <p:spPr>
          <a:xfrm>
            <a:off x="457200" y="9467850"/>
            <a:ext cx="6858000" cy="9525"/>
          </a:xfrm>
          <a:prstGeom prst="rect">
            <a:avLst/>
          </a:prstGeom>
          <a:solidFill>
            <a:srgbClr val="D6D1C7"/>
          </a:solidFill>
          <a:ln w="0">
            <a:solidFill>
              <a:srgbClr val="D6D1C7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72" name="version">
            <a:extLst>
              <a:ext uri="{FF2B5EF4-FFF2-40B4-BE49-F238E27FC236}">
                <a16:creationId xmlns:a16="http://schemas.microsoft.com/office/drawing/2014/main" id="{21E1D969-1E9C-4AD7-A980-0D6D09DC99CB}"/>
              </a:ext>
            </a:extLst>
          </p:cNvPr>
          <p:cNvSpPr>
            <a:spLocks noGrp="1"/>
          </p:cNvSpPr>
          <p:nvPr/>
        </p:nvSpPr>
        <p:spPr>
          <a:xfrm>
            <a:off x="457200" y="9525000"/>
            <a:ext cx="3238500" cy="1333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19050" tIns="9525" rIns="19050" bIns="9525" anchor="t"/>
          <a:lstStyle/>
          <a:p>
            <a:pPr algn="l">
              <a:buNone/>
              <a:defRPr sz="578" b="1">
                <a:solidFill>
                  <a:srgbClr val="5C6974"/>
                </a:solidFill>
                <a:latin typeface="Aptos"/>
                <a:ea typeface="Aptos"/>
                <a:cs typeface="Aptos"/>
              </a:defRPr>
            </a:pPr>
            <a:r>
              <a:rPr sz="578" b="1">
                <a:solidFill>
                  <a:srgbClr val="5C6974"/>
                </a:solidFill>
                <a:latin typeface="Aptos"/>
                <a:ea typeface="Aptos"/>
                <a:cs typeface="Aptos"/>
              </a:rPr>
              <a:t>BizAI Leadership Literacy Framework | Version 1.2 | September 2026</a:t>
            </a:r>
          </a:p>
        </p:txBody>
      </p:sp>
      <p:sp>
        <p:nvSpPr>
          <p:cNvPr id="73" name="url">
            <a:extLst>
              <a:ext uri="{FF2B5EF4-FFF2-40B4-BE49-F238E27FC236}">
                <a16:creationId xmlns:a16="http://schemas.microsoft.com/office/drawing/2014/main" id="{4C0BF62E-B5E3-40AB-B1A0-AEBB546B49C6}"/>
              </a:ext>
            </a:extLst>
          </p:cNvPr>
          <p:cNvSpPr>
            <a:spLocks noGrp="1"/>
          </p:cNvSpPr>
          <p:nvPr/>
        </p:nvSpPr>
        <p:spPr>
          <a:xfrm>
            <a:off x="5334000" y="9525000"/>
            <a:ext cx="1981200" cy="1333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19050" tIns="9525" rIns="19050" bIns="9525" anchor="t"/>
          <a:lstStyle/>
          <a:p>
            <a:pPr algn="r">
              <a:buNone/>
              <a:defRPr sz="578" b="1">
                <a:solidFill>
                  <a:srgbClr val="167C80"/>
                </a:solidFill>
                <a:latin typeface="Aptos"/>
                <a:ea typeface="Aptos"/>
                <a:cs typeface="Aptos"/>
              </a:defRPr>
            </a:pPr>
            <a:r>
              <a:rPr sz="578" b="1">
                <a:solidFill>
                  <a:srgbClr val="167C80"/>
                </a:solidFill>
                <a:latin typeface="Aptos"/>
                <a:ea typeface="Aptos"/>
                <a:cs typeface="Aptos"/>
              </a:rPr>
              <a:t>grassrootech.com/bizai</a:t>
            </a:r>
          </a:p>
        </p:txBody>
      </p:sp>
      <p:sp>
        <p:nvSpPr>
          <p:cNvPr id="74" name="attribution">
            <a:extLst>
              <a:ext uri="{FF2B5EF4-FFF2-40B4-BE49-F238E27FC236}">
                <a16:creationId xmlns:a16="http://schemas.microsoft.com/office/drawing/2014/main" id="{126FC3B8-5A63-401F-99B8-8E050615734D}"/>
              </a:ext>
            </a:extLst>
          </p:cNvPr>
          <p:cNvSpPr>
            <a:spLocks noGrp="1"/>
          </p:cNvSpPr>
          <p:nvPr/>
        </p:nvSpPr>
        <p:spPr>
          <a:xfrm>
            <a:off x="457200" y="9686925"/>
            <a:ext cx="6858000" cy="2476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19050" tIns="9525" rIns="19050" bIns="9525" anchor="t"/>
          <a:lstStyle/>
          <a:p>
            <a:pPr algn="l">
              <a:buNone/>
              <a:defRPr sz="563" b="0">
                <a:solidFill>
                  <a:srgbClr val="5C6974"/>
                </a:solidFill>
                <a:latin typeface="Aptos"/>
                <a:ea typeface="Aptos"/>
                <a:cs typeface="Aptos"/>
              </a:defRPr>
            </a:pPr>
            <a:r>
              <a:rPr sz="563" b="0">
                <a:solidFill>
                  <a:srgbClr val="5C6974"/>
                </a:solidFill>
                <a:latin typeface="Aptos"/>
                <a:ea typeface="Aptos"/>
                <a:cs typeface="Aptos"/>
              </a:rPr>
              <a:t>The BizAI Leadership Literacy Framework is informed by the threshold-concept approach of the Association of College and Research Libraries’ Framework for Information Literacy for Higher Education and aligned with recognized principles of responsible AI adoption.</a:t>
            </a:r>
          </a:p>
        </p:txBody>
      </p:sp>
    </p:spTree>
    <p:extLst>
      <p:ext uri="{BB962C8B-B14F-4D97-AF65-F5344CB8AC3E}">
        <p14:creationId xmlns:p14="http://schemas.microsoft.com/office/powerpoint/2010/main" val="2059868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4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brand">
            <a:extLst>
              <a:ext uri="{FF2B5EF4-FFF2-40B4-BE49-F238E27FC236}">
                <a16:creationId xmlns:a16="http://schemas.microsoft.com/office/drawing/2014/main" id="{308D617A-DD42-42A5-B035-73BE0AF0025B}"/>
              </a:ext>
            </a:extLst>
          </p:cNvPr>
          <p:cNvSpPr>
            <a:spLocks noGrp="1"/>
          </p:cNvSpPr>
          <p:nvPr/>
        </p:nvSpPr>
        <p:spPr>
          <a:xfrm>
            <a:off x="457200" y="228600"/>
            <a:ext cx="857250" cy="1714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19050" tIns="9525" rIns="19050" bIns="9525" anchor="t"/>
          <a:lstStyle/>
          <a:p>
            <a:pPr algn="l">
              <a:buNone/>
              <a:defRPr sz="900" b="1">
                <a:solidFill>
                  <a:srgbClr val="167C80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167C80"/>
                </a:solidFill>
                <a:latin typeface="Aptos"/>
                <a:ea typeface="Aptos"/>
                <a:cs typeface="Aptos"/>
              </a:rPr>
              <a:t>BizAI.</a:t>
            </a:r>
          </a:p>
        </p:txBody>
      </p:sp>
      <p:sp>
        <p:nvSpPr>
          <p:cNvPr id="2" name="title">
            <a:extLst>
              <a:ext uri="{FF2B5EF4-FFF2-40B4-BE49-F238E27FC236}">
                <a16:creationId xmlns:a16="http://schemas.microsoft.com/office/drawing/2014/main" id="{69F0B640-9DE1-4F05-AD78-F63A19573817}"/>
              </a:ext>
            </a:extLst>
          </p:cNvPr>
          <p:cNvSpPr>
            <a:spLocks noGrp="1"/>
          </p:cNvSpPr>
          <p:nvPr/>
        </p:nvSpPr>
        <p:spPr>
          <a:xfrm>
            <a:off x="457200" y="476250"/>
            <a:ext cx="6858000" cy="3810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19050" tIns="9525" rIns="19050" bIns="9525" anchor="t"/>
          <a:lstStyle/>
          <a:p>
            <a:pPr algn="l">
              <a:buNone/>
              <a:defRPr sz="2100" b="1">
                <a:solidFill>
                  <a:srgbClr val="17324D"/>
                </a:solidFill>
                <a:latin typeface="Aptos"/>
                <a:ea typeface="Aptos"/>
                <a:cs typeface="Aptos"/>
              </a:defRPr>
            </a:pPr>
            <a:r>
              <a:rPr sz="2100" b="1">
                <a:solidFill>
                  <a:srgbClr val="17324D"/>
                </a:solidFill>
                <a:latin typeface="Aptos"/>
                <a:ea typeface="Aptos"/>
                <a:cs typeface="Aptos"/>
              </a:rPr>
              <a:t>FROM LITERACY TO PRACTICE</a:t>
            </a:r>
          </a:p>
        </p:txBody>
      </p:sp>
      <p:sp>
        <p:nvSpPr>
          <p:cNvPr id="3" name="subtitle">
            <a:extLst>
              <a:ext uri="{FF2B5EF4-FFF2-40B4-BE49-F238E27FC236}">
                <a16:creationId xmlns:a16="http://schemas.microsoft.com/office/drawing/2014/main" id="{43262319-CEF1-43F0-B4B6-F4000BBE4418}"/>
              </a:ext>
            </a:extLst>
          </p:cNvPr>
          <p:cNvSpPr>
            <a:spLocks noGrp="1"/>
          </p:cNvSpPr>
          <p:nvPr/>
        </p:nvSpPr>
        <p:spPr>
          <a:xfrm>
            <a:off x="457200" y="895350"/>
            <a:ext cx="6858000" cy="371475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19050" tIns="9525" rIns="19050" bIns="9525" anchor="t"/>
          <a:lstStyle/>
          <a:p>
            <a:pPr algn="l">
              <a:buNone/>
              <a:defRPr sz="863" b="0">
                <a:solidFill>
                  <a:srgbClr val="5C6974"/>
                </a:solidFill>
                <a:latin typeface="Aptos"/>
                <a:ea typeface="Aptos"/>
                <a:cs typeface="Aptos"/>
              </a:defRPr>
            </a:pPr>
            <a:r>
              <a:rPr sz="863" b="0">
                <a:solidFill>
                  <a:srgbClr val="5C6974"/>
                </a:solidFill>
                <a:latin typeface="Aptos"/>
                <a:ea typeface="Aptos"/>
                <a:cs typeface="Aptos"/>
              </a:rPr>
              <a:t>Leaders do not need to perform every AI-enabled task. They need enough literacy to establish expectations, ask informed questions and remain accountable for how AI affects the business.</a:t>
            </a:r>
          </a:p>
        </p:txBody>
      </p:sp>
      <p:sp>
        <p:nvSpPr>
          <p:cNvPr id="4" name="orientation">
            <a:extLst>
              <a:ext uri="{FF2B5EF4-FFF2-40B4-BE49-F238E27FC236}">
                <a16:creationId xmlns:a16="http://schemas.microsoft.com/office/drawing/2014/main" id="{CA360572-FB0F-48E7-9166-4B1D065BA8ED}"/>
              </a:ext>
            </a:extLst>
          </p:cNvPr>
          <p:cNvSpPr>
            <a:spLocks noGrp="1"/>
          </p:cNvSpPr>
          <p:nvPr/>
        </p:nvSpPr>
        <p:spPr>
          <a:xfrm>
            <a:off x="457200" y="1333500"/>
            <a:ext cx="6858000" cy="400050"/>
          </a:xfrm>
          <a:prstGeom prst="roundRect">
            <a:avLst>
              <a:gd name="adj" fmla="val 19048"/>
            </a:avLst>
          </a:prstGeom>
          <a:solidFill>
            <a:srgbClr val="FFFFFF"/>
          </a:solidFill>
          <a:ln w="9525">
            <a:solidFill>
              <a:srgbClr val="167C80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5" name="orientation-path">
            <a:extLst>
              <a:ext uri="{FF2B5EF4-FFF2-40B4-BE49-F238E27FC236}">
                <a16:creationId xmlns:a16="http://schemas.microsoft.com/office/drawing/2014/main" id="{53A97B0B-20AD-4C84-8D0D-85D44EA308C3}"/>
              </a:ext>
            </a:extLst>
          </p:cNvPr>
          <p:cNvSpPr>
            <a:spLocks noGrp="1"/>
          </p:cNvSpPr>
          <p:nvPr/>
        </p:nvSpPr>
        <p:spPr>
          <a:xfrm>
            <a:off x="590550" y="1428750"/>
            <a:ext cx="1809750" cy="1714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19050" tIns="9525" rIns="19050" bIns="9525" anchor="t"/>
          <a:lstStyle/>
          <a:p>
            <a:pPr algn="l">
              <a:buNone/>
              <a:defRPr sz="825" b="1">
                <a:solidFill>
                  <a:srgbClr val="167C80"/>
                </a:solidFill>
                <a:latin typeface="Aptos"/>
                <a:ea typeface="Aptos"/>
                <a:cs typeface="Aptos"/>
              </a:defRPr>
            </a:pPr>
            <a:r>
              <a:rPr sz="825" b="1">
                <a:solidFill>
                  <a:srgbClr val="167C80"/>
                </a:solidFill>
                <a:latin typeface="Aptos"/>
                <a:ea typeface="Aptos"/>
                <a:cs typeface="Aptos"/>
              </a:rPr>
              <a:t>REVIEW → ASSESS → ACT</a:t>
            </a:r>
          </a:p>
        </p:txBody>
      </p:sp>
      <p:sp>
        <p:nvSpPr>
          <p:cNvPr id="6" name="orientation-copy">
            <a:extLst>
              <a:ext uri="{FF2B5EF4-FFF2-40B4-BE49-F238E27FC236}">
                <a16:creationId xmlns:a16="http://schemas.microsoft.com/office/drawing/2014/main" id="{0C4D685E-1F7B-4362-8D18-2FFF2BBDF480}"/>
              </a:ext>
            </a:extLst>
          </p:cNvPr>
          <p:cNvSpPr>
            <a:spLocks noGrp="1"/>
          </p:cNvSpPr>
          <p:nvPr/>
        </p:nvSpPr>
        <p:spPr>
          <a:xfrm>
            <a:off x="2381250" y="1409700"/>
            <a:ext cx="4800600" cy="238125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19050" tIns="9525" rIns="19050" bIns="9525" anchor="t"/>
          <a:lstStyle/>
          <a:p>
            <a:pPr algn="l">
              <a:buNone/>
              <a:defRPr sz="690" b="0">
                <a:solidFill>
                  <a:srgbClr val="1D2935"/>
                </a:solidFill>
                <a:latin typeface="Aptos"/>
                <a:ea typeface="Aptos"/>
                <a:cs typeface="Aptos"/>
              </a:defRPr>
            </a:pPr>
            <a:r>
              <a:rPr sz="690" b="0">
                <a:solidFill>
                  <a:srgbClr val="1D2935"/>
                </a:solidFill>
                <a:latin typeface="Aptos"/>
                <a:ea typeface="Aptos"/>
                <a:cs typeface="Aptos"/>
              </a:rPr>
              <a:t>Review what leaders establish and teams practice. Assess current consistency. Select one action for the next 30 days.</a:t>
            </a:r>
          </a:p>
        </p:txBody>
      </p:sp>
      <p:sp>
        <p:nvSpPr>
          <p:cNvPr id="7" name="table-title">
            <a:extLst>
              <a:ext uri="{FF2B5EF4-FFF2-40B4-BE49-F238E27FC236}">
                <a16:creationId xmlns:a16="http://schemas.microsoft.com/office/drawing/2014/main" id="{38B31B08-5D41-4740-9AB2-19B788B7FD13}"/>
              </a:ext>
            </a:extLst>
          </p:cNvPr>
          <p:cNvSpPr>
            <a:spLocks noGrp="1"/>
          </p:cNvSpPr>
          <p:nvPr/>
        </p:nvSpPr>
        <p:spPr>
          <a:xfrm>
            <a:off x="457200" y="1838325"/>
            <a:ext cx="6858000" cy="1905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19050" tIns="9525" rIns="19050" bIns="9525" anchor="t"/>
          <a:lstStyle/>
          <a:p>
            <a:pPr algn="l">
              <a:buNone/>
              <a:defRPr sz="1013" b="1">
                <a:solidFill>
                  <a:srgbClr val="17324D"/>
                </a:solidFill>
                <a:latin typeface="Aptos"/>
                <a:ea typeface="Aptos"/>
                <a:cs typeface="Aptos"/>
              </a:defRPr>
            </a:pPr>
            <a:r>
              <a:rPr sz="1013" b="1">
                <a:solidFill>
                  <a:srgbClr val="17324D"/>
                </a:solidFill>
                <a:latin typeface="Aptos"/>
                <a:ea typeface="Aptos"/>
                <a:cs typeface="Aptos"/>
              </a:rPr>
              <a:t>WHAT LEADERS ESTABLISH → WHAT TEAMS PRACTICE</a:t>
            </a:r>
          </a:p>
        </p:txBody>
      </p:sp>
      <p:sp>
        <p:nvSpPr>
          <p:cNvPr id="8" name="th-0">
            <a:extLst>
              <a:ext uri="{FF2B5EF4-FFF2-40B4-BE49-F238E27FC236}">
                <a16:creationId xmlns:a16="http://schemas.microsoft.com/office/drawing/2014/main" id="{DDCF814B-13E5-4AC1-88AA-22D09E73B3BF}"/>
              </a:ext>
            </a:extLst>
          </p:cNvPr>
          <p:cNvSpPr>
            <a:spLocks noGrp="1"/>
          </p:cNvSpPr>
          <p:nvPr/>
        </p:nvSpPr>
        <p:spPr>
          <a:xfrm>
            <a:off x="457200" y="2085975"/>
            <a:ext cx="1885950" cy="304800"/>
          </a:xfrm>
          <a:prstGeom prst="rect">
            <a:avLst/>
          </a:prstGeom>
          <a:solidFill>
            <a:srgbClr val="17324D"/>
          </a:solidFill>
          <a:ln w="9525">
            <a:solidFill>
              <a:srgbClr val="F7F4EE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9" name="tht-0">
            <a:extLst>
              <a:ext uri="{FF2B5EF4-FFF2-40B4-BE49-F238E27FC236}">
                <a16:creationId xmlns:a16="http://schemas.microsoft.com/office/drawing/2014/main" id="{817D9D58-6223-4FF7-8534-4FFD3B1504ED}"/>
              </a:ext>
            </a:extLst>
          </p:cNvPr>
          <p:cNvSpPr>
            <a:spLocks noGrp="1"/>
          </p:cNvSpPr>
          <p:nvPr/>
        </p:nvSpPr>
        <p:spPr>
          <a:xfrm>
            <a:off x="523875" y="2171700"/>
            <a:ext cx="1752600" cy="142875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19050" tIns="9525" rIns="19050" bIns="9525" anchor="t"/>
          <a:lstStyle/>
          <a:p>
            <a:pPr algn="l">
              <a:buNone/>
              <a:defRPr sz="75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75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LITERACY CONCEPT</a:t>
            </a:r>
          </a:p>
        </p:txBody>
      </p:sp>
      <p:sp>
        <p:nvSpPr>
          <p:cNvPr id="10" name="th-1">
            <a:extLst>
              <a:ext uri="{FF2B5EF4-FFF2-40B4-BE49-F238E27FC236}">
                <a16:creationId xmlns:a16="http://schemas.microsoft.com/office/drawing/2014/main" id="{7BE31191-9F94-4B77-8569-80D350851291}"/>
              </a:ext>
            </a:extLst>
          </p:cNvPr>
          <p:cNvSpPr>
            <a:spLocks noGrp="1"/>
          </p:cNvSpPr>
          <p:nvPr/>
        </p:nvSpPr>
        <p:spPr>
          <a:xfrm>
            <a:off x="2343150" y="2085975"/>
            <a:ext cx="2314575" cy="304800"/>
          </a:xfrm>
          <a:prstGeom prst="rect">
            <a:avLst/>
          </a:prstGeom>
          <a:solidFill>
            <a:srgbClr val="17324D"/>
          </a:solidFill>
          <a:ln w="9525">
            <a:solidFill>
              <a:srgbClr val="F7F4EE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1" name="tht-1">
            <a:extLst>
              <a:ext uri="{FF2B5EF4-FFF2-40B4-BE49-F238E27FC236}">
                <a16:creationId xmlns:a16="http://schemas.microsoft.com/office/drawing/2014/main" id="{EA22B8BC-E3EA-4E9B-9A93-B889BCC60D3E}"/>
              </a:ext>
            </a:extLst>
          </p:cNvPr>
          <p:cNvSpPr>
            <a:spLocks noGrp="1"/>
          </p:cNvSpPr>
          <p:nvPr/>
        </p:nvSpPr>
        <p:spPr>
          <a:xfrm>
            <a:off x="2409825" y="2171700"/>
            <a:ext cx="2181225" cy="142875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19050" tIns="9525" rIns="19050" bIns="9525" anchor="t"/>
          <a:lstStyle/>
          <a:p>
            <a:pPr algn="l">
              <a:buNone/>
              <a:defRPr sz="75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75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THE LEADER ESTABLISHES</a:t>
            </a:r>
          </a:p>
        </p:txBody>
      </p:sp>
      <p:sp>
        <p:nvSpPr>
          <p:cNvPr id="12" name="th-2">
            <a:extLst>
              <a:ext uri="{FF2B5EF4-FFF2-40B4-BE49-F238E27FC236}">
                <a16:creationId xmlns:a16="http://schemas.microsoft.com/office/drawing/2014/main" id="{67FDB0E5-6938-4971-A841-9E8C885E9325}"/>
              </a:ext>
            </a:extLst>
          </p:cNvPr>
          <p:cNvSpPr>
            <a:spLocks noGrp="1"/>
          </p:cNvSpPr>
          <p:nvPr/>
        </p:nvSpPr>
        <p:spPr>
          <a:xfrm>
            <a:off x="4657725" y="2085975"/>
            <a:ext cx="2657475" cy="304800"/>
          </a:xfrm>
          <a:prstGeom prst="rect">
            <a:avLst/>
          </a:prstGeom>
          <a:solidFill>
            <a:srgbClr val="17324D"/>
          </a:solidFill>
          <a:ln w="9525">
            <a:solidFill>
              <a:srgbClr val="F7F4EE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3" name="tht-2">
            <a:extLst>
              <a:ext uri="{FF2B5EF4-FFF2-40B4-BE49-F238E27FC236}">
                <a16:creationId xmlns:a16="http://schemas.microsoft.com/office/drawing/2014/main" id="{313FCD07-D901-4DF5-BC76-8D6A51901BFE}"/>
              </a:ext>
            </a:extLst>
          </p:cNvPr>
          <p:cNvSpPr>
            <a:spLocks noGrp="1"/>
          </p:cNvSpPr>
          <p:nvPr/>
        </p:nvSpPr>
        <p:spPr>
          <a:xfrm>
            <a:off x="4724400" y="2171700"/>
            <a:ext cx="2524125" cy="142875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19050" tIns="9525" rIns="19050" bIns="9525" anchor="t"/>
          <a:lstStyle/>
          <a:p>
            <a:pPr algn="l">
              <a:buNone/>
              <a:defRPr sz="75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75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THE TEAM PRACTICES</a:t>
            </a:r>
          </a:p>
        </p:txBody>
      </p:sp>
      <p:sp>
        <p:nvSpPr>
          <p:cNvPr id="14" name="cell-0-0">
            <a:extLst>
              <a:ext uri="{FF2B5EF4-FFF2-40B4-BE49-F238E27FC236}">
                <a16:creationId xmlns:a16="http://schemas.microsoft.com/office/drawing/2014/main" id="{752E3356-46B6-4893-9361-3590FF527D0D}"/>
              </a:ext>
            </a:extLst>
          </p:cNvPr>
          <p:cNvSpPr>
            <a:spLocks noGrp="1"/>
          </p:cNvSpPr>
          <p:nvPr/>
        </p:nvSpPr>
        <p:spPr>
          <a:xfrm>
            <a:off x="457200" y="2390775"/>
            <a:ext cx="1885950" cy="542925"/>
          </a:xfrm>
          <a:prstGeom prst="rect">
            <a:avLst/>
          </a:prstGeom>
          <a:solidFill>
            <a:srgbClr val="FFFFFF"/>
          </a:solidFill>
          <a:ln w="6668">
            <a:solidFill>
              <a:srgbClr val="D6D1C7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5" name="celltxt-0-0">
            <a:extLst>
              <a:ext uri="{FF2B5EF4-FFF2-40B4-BE49-F238E27FC236}">
                <a16:creationId xmlns:a16="http://schemas.microsoft.com/office/drawing/2014/main" id="{028E7C13-6927-4297-87ED-12898BCA1C6E}"/>
              </a:ext>
            </a:extLst>
          </p:cNvPr>
          <p:cNvSpPr>
            <a:spLocks noGrp="1"/>
          </p:cNvSpPr>
          <p:nvPr/>
        </p:nvSpPr>
        <p:spPr>
          <a:xfrm>
            <a:off x="533400" y="2457450"/>
            <a:ext cx="1733550" cy="428625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19050" tIns="9525" rIns="19050" bIns="9525" anchor="ctr"/>
          <a:lstStyle/>
          <a:p>
            <a:pPr algn="l">
              <a:buNone/>
              <a:defRPr sz="735" b="1">
                <a:solidFill>
                  <a:srgbClr val="1D2935"/>
                </a:solidFill>
                <a:latin typeface="Aptos"/>
                <a:ea typeface="Aptos"/>
                <a:cs typeface="Aptos"/>
              </a:defRPr>
            </a:pPr>
            <a:r>
              <a:rPr sz="735" b="1">
                <a:solidFill>
                  <a:srgbClr val="1D2935"/>
                </a:solidFill>
                <a:latin typeface="Aptos"/>
                <a:ea typeface="Aptos"/>
                <a:cs typeface="Aptos"/>
              </a:rPr>
              <a:t>AI Capability Is Contextual</a:t>
            </a:r>
          </a:p>
        </p:txBody>
      </p:sp>
      <p:sp>
        <p:nvSpPr>
          <p:cNvPr id="16" name="cell-0-1">
            <a:extLst>
              <a:ext uri="{FF2B5EF4-FFF2-40B4-BE49-F238E27FC236}">
                <a16:creationId xmlns:a16="http://schemas.microsoft.com/office/drawing/2014/main" id="{58E596E9-D02B-45AA-8C61-2CEDBAB88AB2}"/>
              </a:ext>
            </a:extLst>
          </p:cNvPr>
          <p:cNvSpPr>
            <a:spLocks noGrp="1"/>
          </p:cNvSpPr>
          <p:nvPr/>
        </p:nvSpPr>
        <p:spPr>
          <a:xfrm>
            <a:off x="2343150" y="2390775"/>
            <a:ext cx="2314575" cy="542925"/>
          </a:xfrm>
          <a:prstGeom prst="rect">
            <a:avLst/>
          </a:prstGeom>
          <a:solidFill>
            <a:srgbClr val="FFFFFF"/>
          </a:solidFill>
          <a:ln w="6668">
            <a:solidFill>
              <a:srgbClr val="D6D1C7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7" name="celltxt-0-1">
            <a:extLst>
              <a:ext uri="{FF2B5EF4-FFF2-40B4-BE49-F238E27FC236}">
                <a16:creationId xmlns:a16="http://schemas.microsoft.com/office/drawing/2014/main" id="{BFEDFE34-305E-46A2-884B-B4161DF091CE}"/>
              </a:ext>
            </a:extLst>
          </p:cNvPr>
          <p:cNvSpPr>
            <a:spLocks noGrp="1"/>
          </p:cNvSpPr>
          <p:nvPr/>
        </p:nvSpPr>
        <p:spPr>
          <a:xfrm>
            <a:off x="2419350" y="2457450"/>
            <a:ext cx="2162175" cy="428625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19050" tIns="9525" rIns="19050" bIns="9525" anchor="ctr"/>
          <a:lstStyle/>
          <a:p>
            <a:pPr algn="l">
              <a:buNone/>
              <a:defRPr sz="705" b="0">
                <a:solidFill>
                  <a:srgbClr val="1D2935"/>
                </a:solidFill>
                <a:latin typeface="Aptos"/>
                <a:ea typeface="Aptos"/>
                <a:cs typeface="Aptos"/>
              </a:defRPr>
            </a:pPr>
            <a:r>
              <a:rPr sz="705" b="0">
                <a:solidFill>
                  <a:srgbClr val="1D2935"/>
                </a:solidFill>
                <a:latin typeface="Aptos"/>
                <a:ea typeface="Aptos"/>
                <a:cs typeface="Aptos"/>
              </a:rPr>
              <a:t>Approved uses, limitations and risk boundaries</a:t>
            </a:r>
          </a:p>
        </p:txBody>
      </p:sp>
      <p:sp>
        <p:nvSpPr>
          <p:cNvPr id="18" name="cell-0-2">
            <a:extLst>
              <a:ext uri="{FF2B5EF4-FFF2-40B4-BE49-F238E27FC236}">
                <a16:creationId xmlns:a16="http://schemas.microsoft.com/office/drawing/2014/main" id="{2849C926-4230-4143-AB9F-B279B8333403}"/>
              </a:ext>
            </a:extLst>
          </p:cNvPr>
          <p:cNvSpPr>
            <a:spLocks noGrp="1"/>
          </p:cNvSpPr>
          <p:nvPr/>
        </p:nvSpPr>
        <p:spPr>
          <a:xfrm>
            <a:off x="4657725" y="2390775"/>
            <a:ext cx="2657475" cy="542925"/>
          </a:xfrm>
          <a:prstGeom prst="rect">
            <a:avLst/>
          </a:prstGeom>
          <a:solidFill>
            <a:srgbClr val="FFFFFF"/>
          </a:solidFill>
          <a:ln w="6668">
            <a:solidFill>
              <a:srgbClr val="D6D1C7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9" name="celltxt-0-2">
            <a:extLst>
              <a:ext uri="{FF2B5EF4-FFF2-40B4-BE49-F238E27FC236}">
                <a16:creationId xmlns:a16="http://schemas.microsoft.com/office/drawing/2014/main" id="{5D7D2A31-B1D6-4EC5-A31F-F516E5121800}"/>
              </a:ext>
            </a:extLst>
          </p:cNvPr>
          <p:cNvSpPr>
            <a:spLocks noGrp="1"/>
          </p:cNvSpPr>
          <p:nvPr/>
        </p:nvSpPr>
        <p:spPr>
          <a:xfrm>
            <a:off x="4733925" y="2457450"/>
            <a:ext cx="2505075" cy="428625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19050" tIns="9525" rIns="19050" bIns="9525" anchor="ctr"/>
          <a:lstStyle/>
          <a:p>
            <a:pPr algn="l">
              <a:buNone/>
              <a:defRPr sz="705" b="0">
                <a:solidFill>
                  <a:srgbClr val="1D2935"/>
                </a:solidFill>
                <a:latin typeface="Aptos"/>
                <a:ea typeface="Aptos"/>
                <a:cs typeface="Aptos"/>
              </a:defRPr>
            </a:pPr>
            <a:r>
              <a:rPr sz="705" b="0">
                <a:solidFill>
                  <a:srgbClr val="1D2935"/>
                </a:solidFill>
                <a:latin typeface="Aptos"/>
                <a:ea typeface="Aptos"/>
                <a:cs typeface="Aptos"/>
              </a:rPr>
              <a:t>Selects AI according to the task and potential consequence</a:t>
            </a:r>
          </a:p>
        </p:txBody>
      </p:sp>
      <p:sp>
        <p:nvSpPr>
          <p:cNvPr id="20" name="accent-0">
            <a:extLst>
              <a:ext uri="{FF2B5EF4-FFF2-40B4-BE49-F238E27FC236}">
                <a16:creationId xmlns:a16="http://schemas.microsoft.com/office/drawing/2014/main" id="{47D51CE0-BBED-44DD-BA43-3FAA68301414}"/>
              </a:ext>
            </a:extLst>
          </p:cNvPr>
          <p:cNvSpPr>
            <a:spLocks noGrp="1"/>
          </p:cNvSpPr>
          <p:nvPr/>
        </p:nvSpPr>
        <p:spPr>
          <a:xfrm>
            <a:off x="457200" y="2390775"/>
            <a:ext cx="38100" cy="542925"/>
          </a:xfrm>
          <a:prstGeom prst="rect">
            <a:avLst/>
          </a:prstGeom>
          <a:solidFill>
            <a:srgbClr val="167C80"/>
          </a:solidFill>
          <a:ln w="0">
            <a:solidFill>
              <a:srgbClr val="167C80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1" name="cell-1-0">
            <a:extLst>
              <a:ext uri="{FF2B5EF4-FFF2-40B4-BE49-F238E27FC236}">
                <a16:creationId xmlns:a16="http://schemas.microsoft.com/office/drawing/2014/main" id="{11D5BC15-BF72-4D55-8226-0F91663D7395}"/>
              </a:ext>
            </a:extLst>
          </p:cNvPr>
          <p:cNvSpPr>
            <a:spLocks noGrp="1"/>
          </p:cNvSpPr>
          <p:nvPr/>
        </p:nvSpPr>
        <p:spPr>
          <a:xfrm>
            <a:off x="457200" y="2933700"/>
            <a:ext cx="1885950" cy="542925"/>
          </a:xfrm>
          <a:prstGeom prst="rect">
            <a:avLst/>
          </a:prstGeom>
          <a:solidFill>
            <a:srgbClr val="F7F4EE"/>
          </a:solidFill>
          <a:ln w="6668">
            <a:solidFill>
              <a:srgbClr val="D6D1C7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2" name="celltxt-1-0">
            <a:extLst>
              <a:ext uri="{FF2B5EF4-FFF2-40B4-BE49-F238E27FC236}">
                <a16:creationId xmlns:a16="http://schemas.microsoft.com/office/drawing/2014/main" id="{FCAAA4E0-3D17-434E-B2BC-EF721CB615B9}"/>
              </a:ext>
            </a:extLst>
          </p:cNvPr>
          <p:cNvSpPr>
            <a:spLocks noGrp="1"/>
          </p:cNvSpPr>
          <p:nvPr/>
        </p:nvSpPr>
        <p:spPr>
          <a:xfrm>
            <a:off x="533400" y="3000375"/>
            <a:ext cx="1733550" cy="428625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19050" tIns="9525" rIns="19050" bIns="9525" anchor="ctr"/>
          <a:lstStyle/>
          <a:p>
            <a:pPr algn="l">
              <a:buNone/>
              <a:defRPr sz="735" b="1">
                <a:solidFill>
                  <a:srgbClr val="1D2935"/>
                </a:solidFill>
                <a:latin typeface="Aptos"/>
                <a:ea typeface="Aptos"/>
                <a:cs typeface="Aptos"/>
              </a:defRPr>
            </a:pPr>
            <a:r>
              <a:rPr sz="735" b="1">
                <a:solidFill>
                  <a:srgbClr val="1D2935"/>
                </a:solidFill>
                <a:latin typeface="Aptos"/>
                <a:ea typeface="Aptos"/>
                <a:cs typeface="Aptos"/>
              </a:rPr>
              <a:t>AI Output Is Constructed,</a:t>
            </a:r>
          </a:p>
          <a:p>
            <a:pPr algn="l">
              <a:buNone/>
              <a:defRPr sz="735" b="1">
                <a:solidFill>
                  <a:srgbClr val="1D2935"/>
                </a:solidFill>
                <a:latin typeface="Aptos"/>
                <a:ea typeface="Aptos"/>
                <a:cs typeface="Aptos"/>
              </a:defRPr>
            </a:pPr>
            <a:r>
              <a:rPr sz="735" b="1">
                <a:solidFill>
                  <a:srgbClr val="1D2935"/>
                </a:solidFill>
                <a:latin typeface="Aptos"/>
                <a:ea typeface="Aptos"/>
                <a:cs typeface="Aptos"/>
              </a:rPr>
              <a:t>Not Automatically Verified</a:t>
            </a:r>
          </a:p>
        </p:txBody>
      </p:sp>
      <p:sp>
        <p:nvSpPr>
          <p:cNvPr id="23" name="cell-1-1">
            <a:extLst>
              <a:ext uri="{FF2B5EF4-FFF2-40B4-BE49-F238E27FC236}">
                <a16:creationId xmlns:a16="http://schemas.microsoft.com/office/drawing/2014/main" id="{EB79D177-59B2-4506-9EFF-CBC57058F2BE}"/>
              </a:ext>
            </a:extLst>
          </p:cNvPr>
          <p:cNvSpPr>
            <a:spLocks noGrp="1"/>
          </p:cNvSpPr>
          <p:nvPr/>
        </p:nvSpPr>
        <p:spPr>
          <a:xfrm>
            <a:off x="2343150" y="2933700"/>
            <a:ext cx="2314575" cy="542925"/>
          </a:xfrm>
          <a:prstGeom prst="rect">
            <a:avLst/>
          </a:prstGeom>
          <a:solidFill>
            <a:srgbClr val="F7F4EE"/>
          </a:solidFill>
          <a:ln w="6668">
            <a:solidFill>
              <a:srgbClr val="D6D1C7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4" name="celltxt-1-1">
            <a:extLst>
              <a:ext uri="{FF2B5EF4-FFF2-40B4-BE49-F238E27FC236}">
                <a16:creationId xmlns:a16="http://schemas.microsoft.com/office/drawing/2014/main" id="{B9B635EA-56D7-4F67-A040-ABCD3FE3B7DF}"/>
              </a:ext>
            </a:extLst>
          </p:cNvPr>
          <p:cNvSpPr>
            <a:spLocks noGrp="1"/>
          </p:cNvSpPr>
          <p:nvPr/>
        </p:nvSpPr>
        <p:spPr>
          <a:xfrm>
            <a:off x="2419350" y="3000375"/>
            <a:ext cx="2162175" cy="428625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19050" tIns="9525" rIns="19050" bIns="9525" anchor="ctr"/>
          <a:lstStyle/>
          <a:p>
            <a:pPr algn="l">
              <a:buNone/>
              <a:defRPr sz="705" b="0">
                <a:solidFill>
                  <a:srgbClr val="1D2935"/>
                </a:solidFill>
                <a:latin typeface="Aptos"/>
                <a:ea typeface="Aptos"/>
                <a:cs typeface="Aptos"/>
              </a:defRPr>
            </a:pPr>
            <a:r>
              <a:rPr sz="705" b="0">
                <a:solidFill>
                  <a:srgbClr val="1D2935"/>
                </a:solidFill>
                <a:latin typeface="Aptos"/>
                <a:ea typeface="Aptos"/>
                <a:cs typeface="Aptos"/>
              </a:rPr>
              <a:t>Verification expectations and review standards</a:t>
            </a:r>
          </a:p>
        </p:txBody>
      </p:sp>
      <p:sp>
        <p:nvSpPr>
          <p:cNvPr id="25" name="cell-1-2">
            <a:extLst>
              <a:ext uri="{FF2B5EF4-FFF2-40B4-BE49-F238E27FC236}">
                <a16:creationId xmlns:a16="http://schemas.microsoft.com/office/drawing/2014/main" id="{2565FA01-7B33-40CE-A8DA-32E839B12583}"/>
              </a:ext>
            </a:extLst>
          </p:cNvPr>
          <p:cNvSpPr>
            <a:spLocks noGrp="1"/>
          </p:cNvSpPr>
          <p:nvPr/>
        </p:nvSpPr>
        <p:spPr>
          <a:xfrm>
            <a:off x="4657725" y="2933700"/>
            <a:ext cx="2657475" cy="542925"/>
          </a:xfrm>
          <a:prstGeom prst="rect">
            <a:avLst/>
          </a:prstGeom>
          <a:solidFill>
            <a:srgbClr val="F7F4EE"/>
          </a:solidFill>
          <a:ln w="6668">
            <a:solidFill>
              <a:srgbClr val="D6D1C7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6" name="celltxt-1-2">
            <a:extLst>
              <a:ext uri="{FF2B5EF4-FFF2-40B4-BE49-F238E27FC236}">
                <a16:creationId xmlns:a16="http://schemas.microsoft.com/office/drawing/2014/main" id="{7041B6A6-7D29-43FB-86DD-801963EE889D}"/>
              </a:ext>
            </a:extLst>
          </p:cNvPr>
          <p:cNvSpPr>
            <a:spLocks noGrp="1"/>
          </p:cNvSpPr>
          <p:nvPr/>
        </p:nvSpPr>
        <p:spPr>
          <a:xfrm>
            <a:off x="4733925" y="3000375"/>
            <a:ext cx="2505075" cy="428625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19050" tIns="9525" rIns="19050" bIns="9525" anchor="ctr"/>
          <a:lstStyle/>
          <a:p>
            <a:pPr algn="l">
              <a:buNone/>
              <a:defRPr sz="705" b="0">
                <a:solidFill>
                  <a:srgbClr val="1D2935"/>
                </a:solidFill>
                <a:latin typeface="Aptos"/>
                <a:ea typeface="Aptos"/>
                <a:cs typeface="Aptos"/>
              </a:defRPr>
            </a:pPr>
            <a:r>
              <a:rPr sz="705" b="0">
                <a:solidFill>
                  <a:srgbClr val="1D2935"/>
                </a:solidFill>
                <a:latin typeface="Aptos"/>
                <a:ea typeface="Aptos"/>
                <a:cs typeface="Aptos"/>
              </a:rPr>
              <a:t>Separates drafts and suggestions from verified facts</a:t>
            </a:r>
          </a:p>
        </p:txBody>
      </p:sp>
      <p:sp>
        <p:nvSpPr>
          <p:cNvPr id="27" name="accent-1">
            <a:extLst>
              <a:ext uri="{FF2B5EF4-FFF2-40B4-BE49-F238E27FC236}">
                <a16:creationId xmlns:a16="http://schemas.microsoft.com/office/drawing/2014/main" id="{854462CE-2AAE-4C53-AEBC-D70EE6FF5439}"/>
              </a:ext>
            </a:extLst>
          </p:cNvPr>
          <p:cNvSpPr>
            <a:spLocks noGrp="1"/>
          </p:cNvSpPr>
          <p:nvPr/>
        </p:nvSpPr>
        <p:spPr>
          <a:xfrm>
            <a:off x="457200" y="2933700"/>
            <a:ext cx="38100" cy="542925"/>
          </a:xfrm>
          <a:prstGeom prst="rect">
            <a:avLst/>
          </a:prstGeom>
          <a:solidFill>
            <a:srgbClr val="B4862B"/>
          </a:solidFill>
          <a:ln w="0">
            <a:solidFill>
              <a:srgbClr val="B4862B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8" name="cell-2-0">
            <a:extLst>
              <a:ext uri="{FF2B5EF4-FFF2-40B4-BE49-F238E27FC236}">
                <a16:creationId xmlns:a16="http://schemas.microsoft.com/office/drawing/2014/main" id="{699FBB6B-818B-42A8-A283-F8ACC550FBB7}"/>
              </a:ext>
            </a:extLst>
          </p:cNvPr>
          <p:cNvSpPr>
            <a:spLocks noGrp="1"/>
          </p:cNvSpPr>
          <p:nvPr/>
        </p:nvSpPr>
        <p:spPr>
          <a:xfrm>
            <a:off x="457200" y="3476625"/>
            <a:ext cx="1885950" cy="542925"/>
          </a:xfrm>
          <a:prstGeom prst="rect">
            <a:avLst/>
          </a:prstGeom>
          <a:solidFill>
            <a:srgbClr val="FFFFFF"/>
          </a:solidFill>
          <a:ln w="6668">
            <a:solidFill>
              <a:srgbClr val="D6D1C7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9" name="celltxt-2-0">
            <a:extLst>
              <a:ext uri="{FF2B5EF4-FFF2-40B4-BE49-F238E27FC236}">
                <a16:creationId xmlns:a16="http://schemas.microsoft.com/office/drawing/2014/main" id="{548CDC0A-0179-4EC2-90B5-A53F0E51A4C6}"/>
              </a:ext>
            </a:extLst>
          </p:cNvPr>
          <p:cNvSpPr>
            <a:spLocks noGrp="1"/>
          </p:cNvSpPr>
          <p:nvPr/>
        </p:nvSpPr>
        <p:spPr>
          <a:xfrm>
            <a:off x="533400" y="3543300"/>
            <a:ext cx="1733550" cy="428625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19050" tIns="9525" rIns="19050" bIns="9525" anchor="ctr"/>
          <a:lstStyle/>
          <a:p>
            <a:pPr algn="l">
              <a:buNone/>
              <a:defRPr sz="735" b="1">
                <a:solidFill>
                  <a:srgbClr val="1D2935"/>
                </a:solidFill>
                <a:latin typeface="Aptos"/>
                <a:ea typeface="Aptos"/>
                <a:cs typeface="Aptos"/>
              </a:defRPr>
            </a:pPr>
            <a:r>
              <a:rPr sz="735" b="1">
                <a:solidFill>
                  <a:srgbClr val="1D2935"/>
                </a:solidFill>
                <a:latin typeface="Aptos"/>
                <a:ea typeface="Aptos"/>
                <a:cs typeface="Aptos"/>
              </a:rPr>
              <a:t>Organizational Information Has Value</a:t>
            </a:r>
          </a:p>
        </p:txBody>
      </p:sp>
      <p:sp>
        <p:nvSpPr>
          <p:cNvPr id="30" name="cell-2-1">
            <a:extLst>
              <a:ext uri="{FF2B5EF4-FFF2-40B4-BE49-F238E27FC236}">
                <a16:creationId xmlns:a16="http://schemas.microsoft.com/office/drawing/2014/main" id="{FC0388C4-D98E-440E-ADAE-E80E02556034}"/>
              </a:ext>
            </a:extLst>
          </p:cNvPr>
          <p:cNvSpPr>
            <a:spLocks noGrp="1"/>
          </p:cNvSpPr>
          <p:nvPr/>
        </p:nvSpPr>
        <p:spPr>
          <a:xfrm>
            <a:off x="2343150" y="3476625"/>
            <a:ext cx="2314575" cy="542925"/>
          </a:xfrm>
          <a:prstGeom prst="rect">
            <a:avLst/>
          </a:prstGeom>
          <a:solidFill>
            <a:srgbClr val="FFFFFF"/>
          </a:solidFill>
          <a:ln w="6668">
            <a:solidFill>
              <a:srgbClr val="D6D1C7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31" name="celltxt-2-1">
            <a:extLst>
              <a:ext uri="{FF2B5EF4-FFF2-40B4-BE49-F238E27FC236}">
                <a16:creationId xmlns:a16="http://schemas.microsoft.com/office/drawing/2014/main" id="{FDA66C49-DFC9-4EC4-8522-D4E3CB40401F}"/>
              </a:ext>
            </a:extLst>
          </p:cNvPr>
          <p:cNvSpPr>
            <a:spLocks noGrp="1"/>
          </p:cNvSpPr>
          <p:nvPr/>
        </p:nvSpPr>
        <p:spPr>
          <a:xfrm>
            <a:off x="2419350" y="3543300"/>
            <a:ext cx="2162175" cy="428625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19050" tIns="9525" rIns="19050" bIns="9525" anchor="ctr"/>
          <a:lstStyle/>
          <a:p>
            <a:pPr algn="l">
              <a:buNone/>
              <a:defRPr sz="705" b="0">
                <a:solidFill>
                  <a:srgbClr val="1D2935"/>
                </a:solidFill>
                <a:latin typeface="Aptos"/>
                <a:ea typeface="Aptos"/>
                <a:cs typeface="Aptos"/>
              </a:defRPr>
            </a:pPr>
            <a:r>
              <a:rPr sz="705" b="0">
                <a:solidFill>
                  <a:srgbClr val="1D2935"/>
                </a:solidFill>
                <a:latin typeface="Aptos"/>
                <a:ea typeface="Aptos"/>
                <a:cs typeface="Aptos"/>
              </a:rPr>
              <a:t>Clear rules for confidential and proprietary information</a:t>
            </a:r>
          </a:p>
        </p:txBody>
      </p:sp>
      <p:sp>
        <p:nvSpPr>
          <p:cNvPr id="32" name="cell-2-2">
            <a:extLst>
              <a:ext uri="{FF2B5EF4-FFF2-40B4-BE49-F238E27FC236}">
                <a16:creationId xmlns:a16="http://schemas.microsoft.com/office/drawing/2014/main" id="{01CCBB24-8108-4198-BEE5-F79646FD31AB}"/>
              </a:ext>
            </a:extLst>
          </p:cNvPr>
          <p:cNvSpPr>
            <a:spLocks noGrp="1"/>
          </p:cNvSpPr>
          <p:nvPr/>
        </p:nvSpPr>
        <p:spPr>
          <a:xfrm>
            <a:off x="4657725" y="3476625"/>
            <a:ext cx="2657475" cy="542925"/>
          </a:xfrm>
          <a:prstGeom prst="rect">
            <a:avLst/>
          </a:prstGeom>
          <a:solidFill>
            <a:srgbClr val="FFFFFF"/>
          </a:solidFill>
          <a:ln w="6668">
            <a:solidFill>
              <a:srgbClr val="D6D1C7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33" name="celltxt-2-2">
            <a:extLst>
              <a:ext uri="{FF2B5EF4-FFF2-40B4-BE49-F238E27FC236}">
                <a16:creationId xmlns:a16="http://schemas.microsoft.com/office/drawing/2014/main" id="{BC7236B9-69D3-40E7-84FF-674C2565ED67}"/>
              </a:ext>
            </a:extLst>
          </p:cNvPr>
          <p:cNvSpPr>
            <a:spLocks noGrp="1"/>
          </p:cNvSpPr>
          <p:nvPr/>
        </p:nvSpPr>
        <p:spPr>
          <a:xfrm>
            <a:off x="4733925" y="3543300"/>
            <a:ext cx="2505075" cy="428625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19050" tIns="9525" rIns="19050" bIns="9525" anchor="ctr"/>
          <a:lstStyle/>
          <a:p>
            <a:pPr algn="l">
              <a:buNone/>
              <a:defRPr sz="705" b="0">
                <a:solidFill>
                  <a:srgbClr val="1D2935"/>
                </a:solidFill>
                <a:latin typeface="Aptos"/>
                <a:ea typeface="Aptos"/>
                <a:cs typeface="Aptos"/>
              </a:defRPr>
            </a:pPr>
            <a:r>
              <a:rPr sz="705" b="0">
                <a:solidFill>
                  <a:srgbClr val="1D2935"/>
                </a:solidFill>
                <a:latin typeface="Aptos"/>
                <a:ea typeface="Aptos"/>
                <a:cs typeface="Aptos"/>
              </a:rPr>
              <a:t>Knows what may and may not be entered into AI systems</a:t>
            </a:r>
          </a:p>
        </p:txBody>
      </p:sp>
      <p:sp>
        <p:nvSpPr>
          <p:cNvPr id="34" name="accent-2">
            <a:extLst>
              <a:ext uri="{FF2B5EF4-FFF2-40B4-BE49-F238E27FC236}">
                <a16:creationId xmlns:a16="http://schemas.microsoft.com/office/drawing/2014/main" id="{D67DD0D6-34FF-43EA-B29B-F61581FEA9C2}"/>
              </a:ext>
            </a:extLst>
          </p:cNvPr>
          <p:cNvSpPr>
            <a:spLocks noGrp="1"/>
          </p:cNvSpPr>
          <p:nvPr/>
        </p:nvSpPr>
        <p:spPr>
          <a:xfrm>
            <a:off x="457200" y="3476625"/>
            <a:ext cx="38100" cy="542925"/>
          </a:xfrm>
          <a:prstGeom prst="rect">
            <a:avLst/>
          </a:prstGeom>
          <a:solidFill>
            <a:srgbClr val="6A4C93"/>
          </a:solidFill>
          <a:ln w="0">
            <a:solidFill>
              <a:srgbClr val="6A4C93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35" name="cell-3-0">
            <a:extLst>
              <a:ext uri="{FF2B5EF4-FFF2-40B4-BE49-F238E27FC236}">
                <a16:creationId xmlns:a16="http://schemas.microsoft.com/office/drawing/2014/main" id="{71221AA2-1083-4A24-BFE3-8716B5C925D2}"/>
              </a:ext>
            </a:extLst>
          </p:cNvPr>
          <p:cNvSpPr>
            <a:spLocks noGrp="1"/>
          </p:cNvSpPr>
          <p:nvPr/>
        </p:nvSpPr>
        <p:spPr>
          <a:xfrm>
            <a:off x="457200" y="4019550"/>
            <a:ext cx="1885950" cy="542925"/>
          </a:xfrm>
          <a:prstGeom prst="rect">
            <a:avLst/>
          </a:prstGeom>
          <a:solidFill>
            <a:srgbClr val="F7F4EE"/>
          </a:solidFill>
          <a:ln w="6668">
            <a:solidFill>
              <a:srgbClr val="D6D1C7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36" name="celltxt-3-0">
            <a:extLst>
              <a:ext uri="{FF2B5EF4-FFF2-40B4-BE49-F238E27FC236}">
                <a16:creationId xmlns:a16="http://schemas.microsoft.com/office/drawing/2014/main" id="{1F4606B4-C05F-4B31-90D6-9DC501DDF2E0}"/>
              </a:ext>
            </a:extLst>
          </p:cNvPr>
          <p:cNvSpPr>
            <a:spLocks noGrp="1"/>
          </p:cNvSpPr>
          <p:nvPr/>
        </p:nvSpPr>
        <p:spPr>
          <a:xfrm>
            <a:off x="533400" y="4086225"/>
            <a:ext cx="1733550" cy="428625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19050" tIns="9525" rIns="19050" bIns="9525" anchor="ctr"/>
          <a:lstStyle/>
          <a:p>
            <a:pPr algn="l">
              <a:buNone/>
              <a:defRPr sz="735" b="1">
                <a:solidFill>
                  <a:srgbClr val="1D2935"/>
                </a:solidFill>
                <a:latin typeface="Aptos"/>
                <a:ea typeface="Aptos"/>
                <a:cs typeface="Aptos"/>
              </a:defRPr>
            </a:pPr>
            <a:r>
              <a:rPr sz="735" b="1">
                <a:solidFill>
                  <a:srgbClr val="1D2935"/>
                </a:solidFill>
                <a:latin typeface="Aptos"/>
                <a:ea typeface="Aptos"/>
                <a:cs typeface="Aptos"/>
              </a:rPr>
              <a:t>AI Adoption Begins as Inquiry</a:t>
            </a:r>
          </a:p>
        </p:txBody>
      </p:sp>
      <p:sp>
        <p:nvSpPr>
          <p:cNvPr id="37" name="cell-3-1">
            <a:extLst>
              <a:ext uri="{FF2B5EF4-FFF2-40B4-BE49-F238E27FC236}">
                <a16:creationId xmlns:a16="http://schemas.microsoft.com/office/drawing/2014/main" id="{9BB010F5-2386-40BA-82F7-92AC7E9B37CA}"/>
              </a:ext>
            </a:extLst>
          </p:cNvPr>
          <p:cNvSpPr>
            <a:spLocks noGrp="1"/>
          </p:cNvSpPr>
          <p:nvPr/>
        </p:nvSpPr>
        <p:spPr>
          <a:xfrm>
            <a:off x="2343150" y="4019550"/>
            <a:ext cx="2314575" cy="542925"/>
          </a:xfrm>
          <a:prstGeom prst="rect">
            <a:avLst/>
          </a:prstGeom>
          <a:solidFill>
            <a:srgbClr val="F7F4EE"/>
          </a:solidFill>
          <a:ln w="6668">
            <a:solidFill>
              <a:srgbClr val="D6D1C7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38" name="celltxt-3-1">
            <a:extLst>
              <a:ext uri="{FF2B5EF4-FFF2-40B4-BE49-F238E27FC236}">
                <a16:creationId xmlns:a16="http://schemas.microsoft.com/office/drawing/2014/main" id="{F81189A0-864A-40FF-9023-A4DC24801140}"/>
              </a:ext>
            </a:extLst>
          </p:cNvPr>
          <p:cNvSpPr>
            <a:spLocks noGrp="1"/>
          </p:cNvSpPr>
          <p:nvPr/>
        </p:nvSpPr>
        <p:spPr>
          <a:xfrm>
            <a:off x="2419350" y="4086225"/>
            <a:ext cx="2162175" cy="428625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19050" tIns="9525" rIns="19050" bIns="9525" anchor="ctr"/>
          <a:lstStyle/>
          <a:p>
            <a:pPr algn="l">
              <a:buNone/>
              <a:defRPr sz="705" b="0">
                <a:solidFill>
                  <a:srgbClr val="1D2935"/>
                </a:solidFill>
                <a:latin typeface="Aptos"/>
                <a:ea typeface="Aptos"/>
                <a:cs typeface="Aptos"/>
              </a:defRPr>
            </a:pPr>
            <a:r>
              <a:rPr sz="705" b="0">
                <a:solidFill>
                  <a:srgbClr val="1D2935"/>
                </a:solidFill>
                <a:latin typeface="Aptos"/>
                <a:ea typeface="Aptos"/>
                <a:cs typeface="Aptos"/>
              </a:rPr>
              <a:t>Business priorities, problem definitions and success measures</a:t>
            </a:r>
          </a:p>
        </p:txBody>
      </p:sp>
      <p:sp>
        <p:nvSpPr>
          <p:cNvPr id="39" name="cell-3-2">
            <a:extLst>
              <a:ext uri="{FF2B5EF4-FFF2-40B4-BE49-F238E27FC236}">
                <a16:creationId xmlns:a16="http://schemas.microsoft.com/office/drawing/2014/main" id="{200A422F-FF8E-427F-9940-32B750C3FBFC}"/>
              </a:ext>
            </a:extLst>
          </p:cNvPr>
          <p:cNvSpPr>
            <a:spLocks noGrp="1"/>
          </p:cNvSpPr>
          <p:nvPr/>
        </p:nvSpPr>
        <p:spPr>
          <a:xfrm>
            <a:off x="4657725" y="4019550"/>
            <a:ext cx="2657475" cy="542925"/>
          </a:xfrm>
          <a:prstGeom prst="rect">
            <a:avLst/>
          </a:prstGeom>
          <a:solidFill>
            <a:srgbClr val="F7F4EE"/>
          </a:solidFill>
          <a:ln w="6668">
            <a:solidFill>
              <a:srgbClr val="D6D1C7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40" name="celltxt-3-2">
            <a:extLst>
              <a:ext uri="{FF2B5EF4-FFF2-40B4-BE49-F238E27FC236}">
                <a16:creationId xmlns:a16="http://schemas.microsoft.com/office/drawing/2014/main" id="{3196F78C-53C3-4903-B090-2F08399CA690}"/>
              </a:ext>
            </a:extLst>
          </p:cNvPr>
          <p:cNvSpPr>
            <a:spLocks noGrp="1"/>
          </p:cNvSpPr>
          <p:nvPr/>
        </p:nvSpPr>
        <p:spPr>
          <a:xfrm>
            <a:off x="4733925" y="4086225"/>
            <a:ext cx="2505075" cy="428625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19050" tIns="9525" rIns="19050" bIns="9525" anchor="ctr"/>
          <a:lstStyle/>
          <a:p>
            <a:pPr algn="l">
              <a:buNone/>
              <a:defRPr sz="705" b="0">
                <a:solidFill>
                  <a:srgbClr val="1D2935"/>
                </a:solidFill>
                <a:latin typeface="Aptos"/>
                <a:ea typeface="Aptos"/>
                <a:cs typeface="Aptos"/>
              </a:defRPr>
            </a:pPr>
            <a:r>
              <a:rPr sz="705" b="0">
                <a:solidFill>
                  <a:srgbClr val="1D2935"/>
                </a:solidFill>
                <a:latin typeface="Aptos"/>
                <a:ea typeface="Aptos"/>
                <a:cs typeface="Aptos"/>
              </a:rPr>
              <a:t>Starts with process friction—not a preferred tool</a:t>
            </a:r>
          </a:p>
        </p:txBody>
      </p:sp>
      <p:sp>
        <p:nvSpPr>
          <p:cNvPr id="41" name="accent-3">
            <a:extLst>
              <a:ext uri="{FF2B5EF4-FFF2-40B4-BE49-F238E27FC236}">
                <a16:creationId xmlns:a16="http://schemas.microsoft.com/office/drawing/2014/main" id="{AE8C8DB6-9C00-478E-BE53-37277334A4FE}"/>
              </a:ext>
            </a:extLst>
          </p:cNvPr>
          <p:cNvSpPr>
            <a:spLocks noGrp="1"/>
          </p:cNvSpPr>
          <p:nvPr/>
        </p:nvSpPr>
        <p:spPr>
          <a:xfrm>
            <a:off x="457200" y="4019550"/>
            <a:ext cx="38100" cy="542925"/>
          </a:xfrm>
          <a:prstGeom prst="rect">
            <a:avLst/>
          </a:prstGeom>
          <a:solidFill>
            <a:srgbClr val="B65C35"/>
          </a:solidFill>
          <a:ln w="0">
            <a:solidFill>
              <a:srgbClr val="B65C35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42" name="cell-4-0">
            <a:extLst>
              <a:ext uri="{FF2B5EF4-FFF2-40B4-BE49-F238E27FC236}">
                <a16:creationId xmlns:a16="http://schemas.microsoft.com/office/drawing/2014/main" id="{BD72CA19-99FD-442E-8F9C-9BF8BE12DB5E}"/>
              </a:ext>
            </a:extLst>
          </p:cNvPr>
          <p:cNvSpPr>
            <a:spLocks noGrp="1"/>
          </p:cNvSpPr>
          <p:nvPr/>
        </p:nvSpPr>
        <p:spPr>
          <a:xfrm>
            <a:off x="457200" y="4562475"/>
            <a:ext cx="1885950" cy="542925"/>
          </a:xfrm>
          <a:prstGeom prst="rect">
            <a:avLst/>
          </a:prstGeom>
          <a:solidFill>
            <a:srgbClr val="FFFFFF"/>
          </a:solidFill>
          <a:ln w="6668">
            <a:solidFill>
              <a:srgbClr val="D6D1C7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43" name="celltxt-4-0">
            <a:extLst>
              <a:ext uri="{FF2B5EF4-FFF2-40B4-BE49-F238E27FC236}">
                <a16:creationId xmlns:a16="http://schemas.microsoft.com/office/drawing/2014/main" id="{CAF8AA68-102C-4B79-861B-933E36B16D16}"/>
              </a:ext>
            </a:extLst>
          </p:cNvPr>
          <p:cNvSpPr>
            <a:spLocks noGrp="1"/>
          </p:cNvSpPr>
          <p:nvPr/>
        </p:nvSpPr>
        <p:spPr>
          <a:xfrm>
            <a:off x="533400" y="4629150"/>
            <a:ext cx="1733550" cy="428625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19050" tIns="9525" rIns="19050" bIns="9525" anchor="ctr"/>
          <a:lstStyle/>
          <a:p>
            <a:pPr algn="l">
              <a:buNone/>
              <a:defRPr sz="735" b="1">
                <a:solidFill>
                  <a:srgbClr val="1D2935"/>
                </a:solidFill>
                <a:latin typeface="Aptos"/>
                <a:ea typeface="Aptos"/>
                <a:cs typeface="Aptos"/>
              </a:defRPr>
            </a:pPr>
            <a:r>
              <a:rPr sz="735" b="1">
                <a:solidFill>
                  <a:srgbClr val="1D2935"/>
                </a:solidFill>
                <a:latin typeface="Aptos"/>
                <a:ea typeface="Aptos"/>
                <a:cs typeface="Aptos"/>
              </a:rPr>
              <a:t>Human Accountability Cannot Be Delegated</a:t>
            </a:r>
          </a:p>
        </p:txBody>
      </p:sp>
      <p:sp>
        <p:nvSpPr>
          <p:cNvPr id="44" name="cell-4-1">
            <a:extLst>
              <a:ext uri="{FF2B5EF4-FFF2-40B4-BE49-F238E27FC236}">
                <a16:creationId xmlns:a16="http://schemas.microsoft.com/office/drawing/2014/main" id="{8548D5E6-33F6-4C35-BA6B-82A309ED32D6}"/>
              </a:ext>
            </a:extLst>
          </p:cNvPr>
          <p:cNvSpPr>
            <a:spLocks noGrp="1"/>
          </p:cNvSpPr>
          <p:nvPr/>
        </p:nvSpPr>
        <p:spPr>
          <a:xfrm>
            <a:off x="2343150" y="4562475"/>
            <a:ext cx="2314575" cy="542925"/>
          </a:xfrm>
          <a:prstGeom prst="rect">
            <a:avLst/>
          </a:prstGeom>
          <a:solidFill>
            <a:srgbClr val="FFFFFF"/>
          </a:solidFill>
          <a:ln w="6668">
            <a:solidFill>
              <a:srgbClr val="D6D1C7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45" name="celltxt-4-1">
            <a:extLst>
              <a:ext uri="{FF2B5EF4-FFF2-40B4-BE49-F238E27FC236}">
                <a16:creationId xmlns:a16="http://schemas.microsoft.com/office/drawing/2014/main" id="{A493B8AA-CE55-439D-9251-D8F1A9DE6F71}"/>
              </a:ext>
            </a:extLst>
          </p:cNvPr>
          <p:cNvSpPr>
            <a:spLocks noGrp="1"/>
          </p:cNvSpPr>
          <p:nvPr/>
        </p:nvSpPr>
        <p:spPr>
          <a:xfrm>
            <a:off x="2419350" y="4629150"/>
            <a:ext cx="2162175" cy="428625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19050" tIns="9525" rIns="19050" bIns="9525" anchor="ctr"/>
          <a:lstStyle/>
          <a:p>
            <a:pPr algn="l">
              <a:buNone/>
              <a:defRPr sz="705" b="0">
                <a:solidFill>
                  <a:srgbClr val="1D2935"/>
                </a:solidFill>
                <a:latin typeface="Aptos"/>
                <a:ea typeface="Aptos"/>
                <a:cs typeface="Aptos"/>
              </a:defRPr>
            </a:pPr>
            <a:r>
              <a:rPr sz="705" b="0">
                <a:solidFill>
                  <a:srgbClr val="1D2935"/>
                </a:solidFill>
                <a:latin typeface="Aptos"/>
                <a:ea typeface="Aptos"/>
                <a:cs typeface="Aptos"/>
              </a:rPr>
              <a:t>Named owners for decisions and consequential outputs</a:t>
            </a:r>
          </a:p>
        </p:txBody>
      </p:sp>
      <p:sp>
        <p:nvSpPr>
          <p:cNvPr id="46" name="cell-4-2">
            <a:extLst>
              <a:ext uri="{FF2B5EF4-FFF2-40B4-BE49-F238E27FC236}">
                <a16:creationId xmlns:a16="http://schemas.microsoft.com/office/drawing/2014/main" id="{A0945CD0-694E-4723-85B4-5660C3F064AC}"/>
              </a:ext>
            </a:extLst>
          </p:cNvPr>
          <p:cNvSpPr>
            <a:spLocks noGrp="1"/>
          </p:cNvSpPr>
          <p:nvPr/>
        </p:nvSpPr>
        <p:spPr>
          <a:xfrm>
            <a:off x="4657725" y="4562475"/>
            <a:ext cx="2657475" cy="542925"/>
          </a:xfrm>
          <a:prstGeom prst="rect">
            <a:avLst/>
          </a:prstGeom>
          <a:solidFill>
            <a:srgbClr val="FFFFFF"/>
          </a:solidFill>
          <a:ln w="6668">
            <a:solidFill>
              <a:srgbClr val="D6D1C7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47" name="celltxt-4-2">
            <a:extLst>
              <a:ext uri="{FF2B5EF4-FFF2-40B4-BE49-F238E27FC236}">
                <a16:creationId xmlns:a16="http://schemas.microsoft.com/office/drawing/2014/main" id="{35648B10-FCF3-4A4E-83EF-D956938774F2}"/>
              </a:ext>
            </a:extLst>
          </p:cNvPr>
          <p:cNvSpPr>
            <a:spLocks noGrp="1"/>
          </p:cNvSpPr>
          <p:nvPr/>
        </p:nvSpPr>
        <p:spPr>
          <a:xfrm>
            <a:off x="4733925" y="4629150"/>
            <a:ext cx="2505075" cy="428625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19050" tIns="9525" rIns="19050" bIns="9525" anchor="ctr"/>
          <a:lstStyle/>
          <a:p>
            <a:pPr algn="l">
              <a:buNone/>
              <a:defRPr sz="705" b="0">
                <a:solidFill>
                  <a:srgbClr val="1D2935"/>
                </a:solidFill>
                <a:latin typeface="Aptos"/>
                <a:ea typeface="Aptos"/>
                <a:cs typeface="Aptos"/>
              </a:defRPr>
            </a:pPr>
            <a:r>
              <a:rPr sz="705" b="0">
                <a:solidFill>
                  <a:srgbClr val="1D2935"/>
                </a:solidFill>
                <a:latin typeface="Aptos"/>
                <a:ea typeface="Aptos"/>
                <a:cs typeface="Aptos"/>
              </a:rPr>
              <a:t>Reviews work before it affects customers, employees or operations</a:t>
            </a:r>
          </a:p>
        </p:txBody>
      </p:sp>
      <p:sp>
        <p:nvSpPr>
          <p:cNvPr id="48" name="accent-4">
            <a:extLst>
              <a:ext uri="{FF2B5EF4-FFF2-40B4-BE49-F238E27FC236}">
                <a16:creationId xmlns:a16="http://schemas.microsoft.com/office/drawing/2014/main" id="{841DEFF9-4FFD-4288-8537-269209CBF351}"/>
              </a:ext>
            </a:extLst>
          </p:cNvPr>
          <p:cNvSpPr>
            <a:spLocks noGrp="1"/>
          </p:cNvSpPr>
          <p:nvPr/>
        </p:nvSpPr>
        <p:spPr>
          <a:xfrm>
            <a:off x="457200" y="4562475"/>
            <a:ext cx="38100" cy="542925"/>
          </a:xfrm>
          <a:prstGeom prst="rect">
            <a:avLst/>
          </a:prstGeom>
          <a:solidFill>
            <a:srgbClr val="397A58"/>
          </a:solidFill>
          <a:ln w="0">
            <a:solidFill>
              <a:srgbClr val="397A58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49" name="cell-5-0">
            <a:extLst>
              <a:ext uri="{FF2B5EF4-FFF2-40B4-BE49-F238E27FC236}">
                <a16:creationId xmlns:a16="http://schemas.microsoft.com/office/drawing/2014/main" id="{643B8100-4AD7-48AB-B0FB-1D2FAC2EC346}"/>
              </a:ext>
            </a:extLst>
          </p:cNvPr>
          <p:cNvSpPr>
            <a:spLocks noGrp="1"/>
          </p:cNvSpPr>
          <p:nvPr/>
        </p:nvSpPr>
        <p:spPr>
          <a:xfrm>
            <a:off x="457200" y="5105400"/>
            <a:ext cx="1885950" cy="542925"/>
          </a:xfrm>
          <a:prstGeom prst="rect">
            <a:avLst/>
          </a:prstGeom>
          <a:solidFill>
            <a:srgbClr val="F7F4EE"/>
          </a:solidFill>
          <a:ln w="6668">
            <a:solidFill>
              <a:srgbClr val="D6D1C7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50" name="celltxt-5-0">
            <a:extLst>
              <a:ext uri="{FF2B5EF4-FFF2-40B4-BE49-F238E27FC236}">
                <a16:creationId xmlns:a16="http://schemas.microsoft.com/office/drawing/2014/main" id="{5DAF98F3-2BE7-46DE-8985-5FC869775CAE}"/>
              </a:ext>
            </a:extLst>
          </p:cNvPr>
          <p:cNvSpPr>
            <a:spLocks noGrp="1"/>
          </p:cNvSpPr>
          <p:nvPr/>
        </p:nvSpPr>
        <p:spPr>
          <a:xfrm>
            <a:off x="533400" y="5172075"/>
            <a:ext cx="1733550" cy="428625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19050" tIns="9525" rIns="19050" bIns="9525" anchor="ctr"/>
          <a:lstStyle/>
          <a:p>
            <a:pPr algn="l">
              <a:buNone/>
              <a:defRPr sz="735" b="1">
                <a:solidFill>
                  <a:srgbClr val="1D2935"/>
                </a:solidFill>
                <a:latin typeface="Aptos"/>
                <a:ea typeface="Aptos"/>
                <a:cs typeface="Aptos"/>
              </a:defRPr>
            </a:pPr>
            <a:r>
              <a:rPr sz="735" b="1">
                <a:solidFill>
                  <a:srgbClr val="1D2935"/>
                </a:solidFill>
                <a:latin typeface="Aptos"/>
                <a:ea typeface="Aptos"/>
                <a:cs typeface="Aptos"/>
              </a:rPr>
              <a:t>AI Capability Develops Through Strategic Experimentation</a:t>
            </a:r>
          </a:p>
        </p:txBody>
      </p:sp>
      <p:sp>
        <p:nvSpPr>
          <p:cNvPr id="51" name="cell-5-1">
            <a:extLst>
              <a:ext uri="{FF2B5EF4-FFF2-40B4-BE49-F238E27FC236}">
                <a16:creationId xmlns:a16="http://schemas.microsoft.com/office/drawing/2014/main" id="{BAFE931B-C922-4383-BA58-0D8522056C37}"/>
              </a:ext>
            </a:extLst>
          </p:cNvPr>
          <p:cNvSpPr>
            <a:spLocks noGrp="1"/>
          </p:cNvSpPr>
          <p:nvPr/>
        </p:nvSpPr>
        <p:spPr>
          <a:xfrm>
            <a:off x="2343150" y="5105400"/>
            <a:ext cx="2314575" cy="542925"/>
          </a:xfrm>
          <a:prstGeom prst="rect">
            <a:avLst/>
          </a:prstGeom>
          <a:solidFill>
            <a:srgbClr val="F7F4EE"/>
          </a:solidFill>
          <a:ln w="6668">
            <a:solidFill>
              <a:srgbClr val="D6D1C7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52" name="celltxt-5-1">
            <a:extLst>
              <a:ext uri="{FF2B5EF4-FFF2-40B4-BE49-F238E27FC236}">
                <a16:creationId xmlns:a16="http://schemas.microsoft.com/office/drawing/2014/main" id="{27B1AC4C-4985-45EF-8946-B399FB11C341}"/>
              </a:ext>
            </a:extLst>
          </p:cNvPr>
          <p:cNvSpPr>
            <a:spLocks noGrp="1"/>
          </p:cNvSpPr>
          <p:nvPr/>
        </p:nvSpPr>
        <p:spPr>
          <a:xfrm>
            <a:off x="2419350" y="5172075"/>
            <a:ext cx="2162175" cy="428625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19050" tIns="9525" rIns="19050" bIns="9525" anchor="ctr"/>
          <a:lstStyle/>
          <a:p>
            <a:pPr algn="l">
              <a:buNone/>
              <a:defRPr sz="705" b="0">
                <a:solidFill>
                  <a:srgbClr val="1D2935"/>
                </a:solidFill>
                <a:latin typeface="Aptos"/>
                <a:ea typeface="Aptos"/>
                <a:cs typeface="Aptos"/>
              </a:defRPr>
            </a:pPr>
            <a:r>
              <a:rPr sz="705" b="0">
                <a:solidFill>
                  <a:srgbClr val="1D2935"/>
                </a:solidFill>
                <a:latin typeface="Aptos"/>
                <a:ea typeface="Aptos"/>
                <a:cs typeface="Aptos"/>
              </a:rPr>
              <a:t>Bounded tests, measures and formal review points</a:t>
            </a:r>
          </a:p>
        </p:txBody>
      </p:sp>
      <p:sp>
        <p:nvSpPr>
          <p:cNvPr id="53" name="cell-5-2">
            <a:extLst>
              <a:ext uri="{FF2B5EF4-FFF2-40B4-BE49-F238E27FC236}">
                <a16:creationId xmlns:a16="http://schemas.microsoft.com/office/drawing/2014/main" id="{B8699FED-9D67-4CED-BA16-2D41648F529A}"/>
              </a:ext>
            </a:extLst>
          </p:cNvPr>
          <p:cNvSpPr>
            <a:spLocks noGrp="1"/>
          </p:cNvSpPr>
          <p:nvPr/>
        </p:nvSpPr>
        <p:spPr>
          <a:xfrm>
            <a:off x="4657725" y="5105400"/>
            <a:ext cx="2657475" cy="542925"/>
          </a:xfrm>
          <a:prstGeom prst="rect">
            <a:avLst/>
          </a:prstGeom>
          <a:solidFill>
            <a:srgbClr val="F7F4EE"/>
          </a:solidFill>
          <a:ln w="6668">
            <a:solidFill>
              <a:srgbClr val="D6D1C7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54" name="celltxt-5-2">
            <a:extLst>
              <a:ext uri="{FF2B5EF4-FFF2-40B4-BE49-F238E27FC236}">
                <a16:creationId xmlns:a16="http://schemas.microsoft.com/office/drawing/2014/main" id="{DB8F3FCC-6FAD-4709-B468-DAA352797B9A}"/>
              </a:ext>
            </a:extLst>
          </p:cNvPr>
          <p:cNvSpPr>
            <a:spLocks noGrp="1"/>
          </p:cNvSpPr>
          <p:nvPr/>
        </p:nvSpPr>
        <p:spPr>
          <a:xfrm>
            <a:off x="4733925" y="5172075"/>
            <a:ext cx="2505075" cy="428625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19050" tIns="9525" rIns="19050" bIns="9525" anchor="ctr"/>
          <a:lstStyle/>
          <a:p>
            <a:pPr algn="l">
              <a:buNone/>
              <a:defRPr sz="705" b="0">
                <a:solidFill>
                  <a:srgbClr val="1D2935"/>
                </a:solidFill>
                <a:latin typeface="Aptos"/>
                <a:ea typeface="Aptos"/>
                <a:cs typeface="Aptos"/>
              </a:defRPr>
            </a:pPr>
            <a:r>
              <a:rPr sz="705" b="0">
                <a:solidFill>
                  <a:srgbClr val="1D2935"/>
                </a:solidFill>
                <a:latin typeface="Aptos"/>
                <a:ea typeface="Aptos"/>
                <a:cs typeface="Aptos"/>
              </a:rPr>
              <a:t>Records results, limitations and lessons learned</a:t>
            </a:r>
          </a:p>
        </p:txBody>
      </p:sp>
      <p:sp>
        <p:nvSpPr>
          <p:cNvPr id="55" name="accent-5">
            <a:extLst>
              <a:ext uri="{FF2B5EF4-FFF2-40B4-BE49-F238E27FC236}">
                <a16:creationId xmlns:a16="http://schemas.microsoft.com/office/drawing/2014/main" id="{20813F66-CE5D-4067-9BAA-62ECB067C1DA}"/>
              </a:ext>
            </a:extLst>
          </p:cNvPr>
          <p:cNvSpPr>
            <a:spLocks noGrp="1"/>
          </p:cNvSpPr>
          <p:nvPr/>
        </p:nvSpPr>
        <p:spPr>
          <a:xfrm>
            <a:off x="457200" y="5105400"/>
            <a:ext cx="38100" cy="542925"/>
          </a:xfrm>
          <a:prstGeom prst="rect">
            <a:avLst/>
          </a:prstGeom>
          <a:solidFill>
            <a:srgbClr val="376B9B"/>
          </a:solidFill>
          <a:ln w="0">
            <a:solidFill>
              <a:srgbClr val="376B9B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56" name="program-connection">
            <a:extLst>
              <a:ext uri="{FF2B5EF4-FFF2-40B4-BE49-F238E27FC236}">
                <a16:creationId xmlns:a16="http://schemas.microsoft.com/office/drawing/2014/main" id="{FDC6097A-5BFA-4D41-B548-46FD3F01620C}"/>
              </a:ext>
            </a:extLst>
          </p:cNvPr>
          <p:cNvSpPr>
            <a:spLocks noGrp="1"/>
          </p:cNvSpPr>
          <p:nvPr/>
        </p:nvSpPr>
        <p:spPr>
          <a:xfrm>
            <a:off x="571500" y="5686425"/>
            <a:ext cx="6629400" cy="2667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19050" tIns="9525" rIns="19050" bIns="9525" anchor="ctr"/>
          <a:lstStyle/>
          <a:p>
            <a:pPr algn="ctr">
              <a:buNone/>
              <a:defRPr sz="698" b="1">
                <a:solidFill>
                  <a:srgbClr val="17324D"/>
                </a:solidFill>
                <a:latin typeface="Aptos"/>
                <a:ea typeface="Aptos"/>
                <a:cs typeface="Aptos"/>
              </a:defRPr>
            </a:pPr>
            <a:r>
              <a:rPr sz="698" b="1">
                <a:solidFill>
                  <a:srgbClr val="17324D"/>
                </a:solidFill>
                <a:latin typeface="Aptos"/>
                <a:ea typeface="Aptos"/>
                <a:cs typeface="Aptos"/>
              </a:rPr>
              <a:t>These six leadership shifts provide a foundation for the 12-month BizAI journey from understanding AI to building measurable business capability.</a:t>
            </a:r>
          </a:p>
        </p:txBody>
      </p:sp>
      <p:sp>
        <p:nvSpPr>
          <p:cNvPr id="57" name="check-title">
            <a:extLst>
              <a:ext uri="{FF2B5EF4-FFF2-40B4-BE49-F238E27FC236}">
                <a16:creationId xmlns:a16="http://schemas.microsoft.com/office/drawing/2014/main" id="{6779C068-8221-4BAD-8012-6103FE4897FA}"/>
              </a:ext>
            </a:extLst>
          </p:cNvPr>
          <p:cNvSpPr>
            <a:spLocks noGrp="1"/>
          </p:cNvSpPr>
          <p:nvPr/>
        </p:nvSpPr>
        <p:spPr>
          <a:xfrm>
            <a:off x="457200" y="6019800"/>
            <a:ext cx="2857500" cy="1905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19050" tIns="9525" rIns="19050" bIns="9525" anchor="t"/>
          <a:lstStyle/>
          <a:p>
            <a:pPr algn="l">
              <a:buNone/>
              <a:defRPr sz="1013" b="1">
                <a:solidFill>
                  <a:srgbClr val="17324D"/>
                </a:solidFill>
                <a:latin typeface="Aptos"/>
                <a:ea typeface="Aptos"/>
                <a:cs typeface="Aptos"/>
              </a:defRPr>
            </a:pPr>
            <a:r>
              <a:rPr sz="1013" b="1">
                <a:solidFill>
                  <a:srgbClr val="17324D"/>
                </a:solidFill>
                <a:latin typeface="Aptos"/>
                <a:ea typeface="Aptos"/>
                <a:cs typeface="Aptos"/>
              </a:rPr>
              <a:t>60-SECOND LEADERSHIP CHECK</a:t>
            </a:r>
          </a:p>
        </p:txBody>
      </p:sp>
      <p:sp>
        <p:nvSpPr>
          <p:cNvPr id="58" name="check-note">
            <a:extLst>
              <a:ext uri="{FF2B5EF4-FFF2-40B4-BE49-F238E27FC236}">
                <a16:creationId xmlns:a16="http://schemas.microsoft.com/office/drawing/2014/main" id="{DDD33E63-19EC-4CFE-BF2C-FD07B4F01649}"/>
              </a:ext>
            </a:extLst>
          </p:cNvPr>
          <p:cNvSpPr>
            <a:spLocks noGrp="1"/>
          </p:cNvSpPr>
          <p:nvPr/>
        </p:nvSpPr>
        <p:spPr>
          <a:xfrm>
            <a:off x="3333750" y="6019800"/>
            <a:ext cx="3981450" cy="1524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19050" tIns="9525" rIns="19050" bIns="9525" anchor="t"/>
          <a:lstStyle/>
          <a:p>
            <a:pPr algn="r">
              <a:buNone/>
              <a:defRPr sz="660" b="0">
                <a:solidFill>
                  <a:srgbClr val="5C6974"/>
                </a:solidFill>
                <a:latin typeface="Aptos"/>
                <a:ea typeface="Aptos"/>
                <a:cs typeface="Aptos"/>
              </a:defRPr>
            </a:pPr>
            <a:r>
              <a:rPr sz="660" b="0">
                <a:solidFill>
                  <a:srgbClr val="5C6974"/>
                </a:solidFill>
                <a:latin typeface="Aptos"/>
                <a:ea typeface="Aptos"/>
                <a:cs typeface="Aptos"/>
              </a:rPr>
              <a:t>Use this to identify your next development need—not to grade the organization.</a:t>
            </a:r>
          </a:p>
        </p:txBody>
      </p:sp>
      <p:sp>
        <p:nvSpPr>
          <p:cNvPr id="59" name="check-instruction">
            <a:extLst>
              <a:ext uri="{FF2B5EF4-FFF2-40B4-BE49-F238E27FC236}">
                <a16:creationId xmlns:a16="http://schemas.microsoft.com/office/drawing/2014/main" id="{BCDD9DED-0A44-482A-86D1-240102E48098}"/>
              </a:ext>
            </a:extLst>
          </p:cNvPr>
          <p:cNvSpPr>
            <a:spLocks noGrp="1"/>
          </p:cNvSpPr>
          <p:nvPr/>
        </p:nvSpPr>
        <p:spPr>
          <a:xfrm>
            <a:off x="3333750" y="6172200"/>
            <a:ext cx="3981450" cy="1333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19050" tIns="9525" rIns="19050" bIns="9525" anchor="t"/>
          <a:lstStyle/>
          <a:p>
            <a:pPr algn="r">
              <a:buNone/>
              <a:defRPr sz="660" b="1">
                <a:solidFill>
                  <a:srgbClr val="167C80"/>
                </a:solidFill>
                <a:latin typeface="Aptos"/>
                <a:ea typeface="Aptos"/>
                <a:cs typeface="Aptos"/>
              </a:defRPr>
            </a:pPr>
            <a:r>
              <a:rPr sz="660" b="1">
                <a:solidFill>
                  <a:srgbClr val="167C80"/>
                </a:solidFill>
                <a:latin typeface="Aptos"/>
                <a:ea typeface="Aptos"/>
                <a:cs typeface="Aptos"/>
              </a:rPr>
              <a:t>Choose the current state—not the desired state.</a:t>
            </a:r>
          </a:p>
        </p:txBody>
      </p:sp>
      <p:sp>
        <p:nvSpPr>
          <p:cNvPr id="60" name="resphead-0">
            <a:extLst>
              <a:ext uri="{FF2B5EF4-FFF2-40B4-BE49-F238E27FC236}">
                <a16:creationId xmlns:a16="http://schemas.microsoft.com/office/drawing/2014/main" id="{0F59934B-1447-403D-8A81-4065207D9584}"/>
              </a:ext>
            </a:extLst>
          </p:cNvPr>
          <p:cNvSpPr>
            <a:spLocks noGrp="1"/>
          </p:cNvSpPr>
          <p:nvPr/>
        </p:nvSpPr>
        <p:spPr>
          <a:xfrm>
            <a:off x="5010150" y="6276975"/>
            <a:ext cx="762000" cy="1524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19050" tIns="9525" rIns="19050" bIns="9525" anchor="t"/>
          <a:lstStyle/>
          <a:p>
            <a:pPr algn="ctr">
              <a:buNone/>
              <a:defRPr sz="675" b="1">
                <a:solidFill>
                  <a:srgbClr val="17324D"/>
                </a:solidFill>
                <a:latin typeface="Aptos"/>
                <a:ea typeface="Aptos"/>
                <a:cs typeface="Aptos"/>
              </a:defRPr>
            </a:pPr>
            <a:r>
              <a:rPr sz="675" b="1">
                <a:solidFill>
                  <a:srgbClr val="17324D"/>
                </a:solidFill>
                <a:latin typeface="Aptos"/>
                <a:ea typeface="Aptos"/>
                <a:cs typeface="Aptos"/>
              </a:rPr>
              <a:t>NOT YET</a:t>
            </a:r>
          </a:p>
        </p:txBody>
      </p:sp>
      <p:sp>
        <p:nvSpPr>
          <p:cNvPr id="61" name="resphead-1">
            <a:extLst>
              <a:ext uri="{FF2B5EF4-FFF2-40B4-BE49-F238E27FC236}">
                <a16:creationId xmlns:a16="http://schemas.microsoft.com/office/drawing/2014/main" id="{EC367016-0B9C-4634-9909-EBC221AC1DF4}"/>
              </a:ext>
            </a:extLst>
          </p:cNvPr>
          <p:cNvSpPr>
            <a:spLocks noGrp="1"/>
          </p:cNvSpPr>
          <p:nvPr/>
        </p:nvSpPr>
        <p:spPr>
          <a:xfrm>
            <a:off x="5772150" y="6276975"/>
            <a:ext cx="762000" cy="1524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19050" tIns="9525" rIns="19050" bIns="9525" anchor="t"/>
          <a:lstStyle/>
          <a:p>
            <a:pPr algn="ctr">
              <a:buNone/>
              <a:defRPr sz="675" b="1">
                <a:solidFill>
                  <a:srgbClr val="17324D"/>
                </a:solidFill>
                <a:latin typeface="Aptos"/>
                <a:ea typeface="Aptos"/>
                <a:cs typeface="Aptos"/>
              </a:defRPr>
            </a:pPr>
            <a:r>
              <a:rPr sz="675" b="1">
                <a:solidFill>
                  <a:srgbClr val="17324D"/>
                </a:solidFill>
                <a:latin typeface="Aptos"/>
                <a:ea typeface="Aptos"/>
                <a:cs typeface="Aptos"/>
              </a:rPr>
              <a:t>INCONSISTENTLY</a:t>
            </a:r>
          </a:p>
        </p:txBody>
      </p:sp>
      <p:sp>
        <p:nvSpPr>
          <p:cNvPr id="62" name="resphead-2">
            <a:extLst>
              <a:ext uri="{FF2B5EF4-FFF2-40B4-BE49-F238E27FC236}">
                <a16:creationId xmlns:a16="http://schemas.microsoft.com/office/drawing/2014/main" id="{ADAC5057-7606-406D-B50A-C88867ADA944}"/>
              </a:ext>
            </a:extLst>
          </p:cNvPr>
          <p:cNvSpPr>
            <a:spLocks noGrp="1"/>
          </p:cNvSpPr>
          <p:nvPr/>
        </p:nvSpPr>
        <p:spPr>
          <a:xfrm>
            <a:off x="6534150" y="6276975"/>
            <a:ext cx="762000" cy="1524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19050" tIns="9525" rIns="19050" bIns="9525" anchor="t"/>
          <a:lstStyle/>
          <a:p>
            <a:pPr algn="ctr">
              <a:buNone/>
              <a:defRPr sz="675" b="1">
                <a:solidFill>
                  <a:srgbClr val="17324D"/>
                </a:solidFill>
                <a:latin typeface="Aptos"/>
                <a:ea typeface="Aptos"/>
                <a:cs typeface="Aptos"/>
              </a:defRPr>
            </a:pPr>
            <a:r>
              <a:rPr sz="675" b="1">
                <a:solidFill>
                  <a:srgbClr val="17324D"/>
                </a:solidFill>
                <a:latin typeface="Aptos"/>
                <a:ea typeface="Aptos"/>
                <a:cs typeface="Aptos"/>
              </a:rPr>
              <a:t>CONSISTENTLY</a:t>
            </a:r>
          </a:p>
        </p:txBody>
      </p:sp>
      <p:sp>
        <p:nvSpPr>
          <p:cNvPr id="63" name="assessment-0">
            <a:extLst>
              <a:ext uri="{FF2B5EF4-FFF2-40B4-BE49-F238E27FC236}">
                <a16:creationId xmlns:a16="http://schemas.microsoft.com/office/drawing/2014/main" id="{52E8582A-9DDE-48A6-8ACC-55484864E7DD}"/>
              </a:ext>
            </a:extLst>
          </p:cNvPr>
          <p:cNvSpPr>
            <a:spLocks noGrp="1"/>
          </p:cNvSpPr>
          <p:nvPr/>
        </p:nvSpPr>
        <p:spPr>
          <a:xfrm>
            <a:off x="457200" y="6457950"/>
            <a:ext cx="4438650" cy="219075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19050" tIns="9525" rIns="19050" bIns="9525" anchor="ctr"/>
          <a:lstStyle/>
          <a:p>
            <a:pPr algn="l">
              <a:buNone/>
              <a:defRPr sz="690" b="0">
                <a:solidFill>
                  <a:srgbClr val="1D2935"/>
                </a:solidFill>
                <a:latin typeface="Aptos"/>
                <a:ea typeface="Aptos"/>
                <a:cs typeface="Aptos"/>
              </a:defRPr>
            </a:pPr>
            <a:r>
              <a:rPr sz="690" b="0">
                <a:solidFill>
                  <a:srgbClr val="1D2935"/>
                </a:solidFill>
                <a:latin typeface="Aptos"/>
                <a:ea typeface="Aptos"/>
                <a:cs typeface="Aptos"/>
              </a:rPr>
              <a:t>1.  We can explain where AI is and is not appropriate in our business.</a:t>
            </a:r>
          </a:p>
        </p:txBody>
      </p:sp>
      <p:sp>
        <p:nvSpPr>
          <p:cNvPr id="64" name="check-0-0">
            <a:extLst>
              <a:ext uri="{FF2B5EF4-FFF2-40B4-BE49-F238E27FC236}">
                <a16:creationId xmlns:a16="http://schemas.microsoft.com/office/drawing/2014/main" id="{ABAA3D6B-5145-4178-B85D-EFAD6853CB7C}"/>
              </a:ext>
            </a:extLst>
          </p:cNvPr>
          <p:cNvSpPr>
            <a:spLocks noGrp="1"/>
          </p:cNvSpPr>
          <p:nvPr/>
        </p:nvSpPr>
        <p:spPr>
          <a:xfrm>
            <a:off x="5314950" y="6505575"/>
            <a:ext cx="142875" cy="142875"/>
          </a:xfrm>
          <a:prstGeom prst="ellipse">
            <a:avLst/>
          </a:prstGeom>
          <a:solidFill>
            <a:srgbClr val="FFFFFF"/>
          </a:solidFill>
          <a:ln w="11430">
            <a:solidFill>
              <a:srgbClr val="17324D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65" name="check-0-1">
            <a:extLst>
              <a:ext uri="{FF2B5EF4-FFF2-40B4-BE49-F238E27FC236}">
                <a16:creationId xmlns:a16="http://schemas.microsoft.com/office/drawing/2014/main" id="{ACC7BD0C-0F3A-43E8-B512-B5B0AF86EC84}"/>
              </a:ext>
            </a:extLst>
          </p:cNvPr>
          <p:cNvSpPr>
            <a:spLocks noGrp="1"/>
          </p:cNvSpPr>
          <p:nvPr/>
        </p:nvSpPr>
        <p:spPr>
          <a:xfrm>
            <a:off x="6076950" y="6505575"/>
            <a:ext cx="142875" cy="142875"/>
          </a:xfrm>
          <a:prstGeom prst="ellipse">
            <a:avLst/>
          </a:prstGeom>
          <a:solidFill>
            <a:srgbClr val="FFFFFF"/>
          </a:solidFill>
          <a:ln w="11430">
            <a:solidFill>
              <a:srgbClr val="17324D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66" name="check-0-2">
            <a:extLst>
              <a:ext uri="{FF2B5EF4-FFF2-40B4-BE49-F238E27FC236}">
                <a16:creationId xmlns:a16="http://schemas.microsoft.com/office/drawing/2014/main" id="{3273E951-158F-431D-B25D-FAE1B0E006DA}"/>
              </a:ext>
            </a:extLst>
          </p:cNvPr>
          <p:cNvSpPr>
            <a:spLocks noGrp="1"/>
          </p:cNvSpPr>
          <p:nvPr/>
        </p:nvSpPr>
        <p:spPr>
          <a:xfrm>
            <a:off x="6838950" y="6505575"/>
            <a:ext cx="142875" cy="142875"/>
          </a:xfrm>
          <a:prstGeom prst="ellipse">
            <a:avLst/>
          </a:prstGeom>
          <a:solidFill>
            <a:srgbClr val="FFFFFF"/>
          </a:solidFill>
          <a:ln w="11430">
            <a:solidFill>
              <a:srgbClr val="17324D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67" name="rule">
            <a:extLst>
              <a:ext uri="{FF2B5EF4-FFF2-40B4-BE49-F238E27FC236}">
                <a16:creationId xmlns:a16="http://schemas.microsoft.com/office/drawing/2014/main" id="{0853926A-1285-4F41-A234-2B7FE9F0D516}"/>
              </a:ext>
            </a:extLst>
          </p:cNvPr>
          <p:cNvSpPr>
            <a:spLocks noGrp="1"/>
          </p:cNvSpPr>
          <p:nvPr/>
        </p:nvSpPr>
        <p:spPr>
          <a:xfrm>
            <a:off x="457200" y="6696075"/>
            <a:ext cx="6858000" cy="6668"/>
          </a:xfrm>
          <a:prstGeom prst="rect">
            <a:avLst/>
          </a:prstGeom>
          <a:solidFill>
            <a:srgbClr val="D6D1C7"/>
          </a:solidFill>
          <a:ln w="0">
            <a:solidFill>
              <a:srgbClr val="D6D1C7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68" name="assessment-1">
            <a:extLst>
              <a:ext uri="{FF2B5EF4-FFF2-40B4-BE49-F238E27FC236}">
                <a16:creationId xmlns:a16="http://schemas.microsoft.com/office/drawing/2014/main" id="{511BB3D8-FA6D-4F9C-8B99-C6AB4A37FA37}"/>
              </a:ext>
            </a:extLst>
          </p:cNvPr>
          <p:cNvSpPr>
            <a:spLocks noGrp="1"/>
          </p:cNvSpPr>
          <p:nvPr/>
        </p:nvSpPr>
        <p:spPr>
          <a:xfrm>
            <a:off x="457200" y="6715125"/>
            <a:ext cx="4438650" cy="219075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19050" tIns="9525" rIns="19050" bIns="9525" anchor="ctr"/>
          <a:lstStyle/>
          <a:p>
            <a:pPr algn="l">
              <a:buNone/>
              <a:defRPr sz="690" b="0">
                <a:solidFill>
                  <a:srgbClr val="1D2935"/>
                </a:solidFill>
                <a:latin typeface="Aptos"/>
                <a:ea typeface="Aptos"/>
                <a:cs typeface="Aptos"/>
              </a:defRPr>
            </a:pPr>
            <a:r>
              <a:rPr sz="690" b="0">
                <a:solidFill>
                  <a:srgbClr val="1D2935"/>
                </a:solidFill>
                <a:latin typeface="Aptos"/>
                <a:ea typeface="Aptos"/>
                <a:cs typeface="Aptos"/>
              </a:rPr>
              <a:t>2.  We verify consequential AI-generated information before acting.</a:t>
            </a:r>
          </a:p>
        </p:txBody>
      </p:sp>
      <p:sp>
        <p:nvSpPr>
          <p:cNvPr id="69" name="check-1-0">
            <a:extLst>
              <a:ext uri="{FF2B5EF4-FFF2-40B4-BE49-F238E27FC236}">
                <a16:creationId xmlns:a16="http://schemas.microsoft.com/office/drawing/2014/main" id="{1AE838A5-02DE-4341-8F51-A51770DA56F2}"/>
              </a:ext>
            </a:extLst>
          </p:cNvPr>
          <p:cNvSpPr>
            <a:spLocks noGrp="1"/>
          </p:cNvSpPr>
          <p:nvPr/>
        </p:nvSpPr>
        <p:spPr>
          <a:xfrm>
            <a:off x="5314950" y="6762750"/>
            <a:ext cx="142875" cy="142875"/>
          </a:xfrm>
          <a:prstGeom prst="ellipse">
            <a:avLst/>
          </a:prstGeom>
          <a:solidFill>
            <a:srgbClr val="FFFFFF"/>
          </a:solidFill>
          <a:ln w="11430">
            <a:solidFill>
              <a:srgbClr val="17324D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70" name="check-1-1">
            <a:extLst>
              <a:ext uri="{FF2B5EF4-FFF2-40B4-BE49-F238E27FC236}">
                <a16:creationId xmlns:a16="http://schemas.microsoft.com/office/drawing/2014/main" id="{FB37C04B-2025-495F-8587-DEDE28AD241B}"/>
              </a:ext>
            </a:extLst>
          </p:cNvPr>
          <p:cNvSpPr>
            <a:spLocks noGrp="1"/>
          </p:cNvSpPr>
          <p:nvPr/>
        </p:nvSpPr>
        <p:spPr>
          <a:xfrm>
            <a:off x="6076950" y="6762750"/>
            <a:ext cx="142875" cy="142875"/>
          </a:xfrm>
          <a:prstGeom prst="ellipse">
            <a:avLst/>
          </a:prstGeom>
          <a:solidFill>
            <a:srgbClr val="FFFFFF"/>
          </a:solidFill>
          <a:ln w="11430">
            <a:solidFill>
              <a:srgbClr val="17324D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71" name="check-1-2">
            <a:extLst>
              <a:ext uri="{FF2B5EF4-FFF2-40B4-BE49-F238E27FC236}">
                <a16:creationId xmlns:a16="http://schemas.microsoft.com/office/drawing/2014/main" id="{7FBECADB-59E7-404C-BBF6-F555FD8E8E9D}"/>
              </a:ext>
            </a:extLst>
          </p:cNvPr>
          <p:cNvSpPr>
            <a:spLocks noGrp="1"/>
          </p:cNvSpPr>
          <p:nvPr/>
        </p:nvSpPr>
        <p:spPr>
          <a:xfrm>
            <a:off x="6838950" y="6762750"/>
            <a:ext cx="142875" cy="142875"/>
          </a:xfrm>
          <a:prstGeom prst="ellipse">
            <a:avLst/>
          </a:prstGeom>
          <a:solidFill>
            <a:srgbClr val="FFFFFF"/>
          </a:solidFill>
          <a:ln w="11430">
            <a:solidFill>
              <a:srgbClr val="17324D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72" name="rule">
            <a:extLst>
              <a:ext uri="{FF2B5EF4-FFF2-40B4-BE49-F238E27FC236}">
                <a16:creationId xmlns:a16="http://schemas.microsoft.com/office/drawing/2014/main" id="{C9E64EF1-29F4-41C5-812F-9E9F9BE79462}"/>
              </a:ext>
            </a:extLst>
          </p:cNvPr>
          <p:cNvSpPr>
            <a:spLocks noGrp="1"/>
          </p:cNvSpPr>
          <p:nvPr/>
        </p:nvSpPr>
        <p:spPr>
          <a:xfrm>
            <a:off x="457200" y="6953250"/>
            <a:ext cx="6858000" cy="6668"/>
          </a:xfrm>
          <a:prstGeom prst="rect">
            <a:avLst/>
          </a:prstGeom>
          <a:solidFill>
            <a:srgbClr val="D6D1C7"/>
          </a:solidFill>
          <a:ln w="0">
            <a:solidFill>
              <a:srgbClr val="D6D1C7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73" name="assessment-2">
            <a:extLst>
              <a:ext uri="{FF2B5EF4-FFF2-40B4-BE49-F238E27FC236}">
                <a16:creationId xmlns:a16="http://schemas.microsoft.com/office/drawing/2014/main" id="{AABE3B99-CC38-4A54-B990-A6793DE56E43}"/>
              </a:ext>
            </a:extLst>
          </p:cNvPr>
          <p:cNvSpPr>
            <a:spLocks noGrp="1"/>
          </p:cNvSpPr>
          <p:nvPr/>
        </p:nvSpPr>
        <p:spPr>
          <a:xfrm>
            <a:off x="457200" y="6972300"/>
            <a:ext cx="4438650" cy="219075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19050" tIns="9525" rIns="19050" bIns="9525" anchor="ctr"/>
          <a:lstStyle/>
          <a:p>
            <a:pPr algn="l">
              <a:buNone/>
              <a:defRPr sz="690" b="0">
                <a:solidFill>
                  <a:srgbClr val="1D2935"/>
                </a:solidFill>
                <a:latin typeface="Aptos"/>
                <a:ea typeface="Aptos"/>
                <a:cs typeface="Aptos"/>
              </a:defRPr>
            </a:pPr>
            <a:r>
              <a:rPr sz="690" b="0">
                <a:solidFill>
                  <a:srgbClr val="1D2935"/>
                </a:solidFill>
                <a:latin typeface="Aptos"/>
                <a:ea typeface="Aptos"/>
                <a:cs typeface="Aptos"/>
              </a:rPr>
              <a:t>3.  Employees understand what information may enter an AI system.</a:t>
            </a:r>
          </a:p>
        </p:txBody>
      </p:sp>
      <p:sp>
        <p:nvSpPr>
          <p:cNvPr id="74" name="check-2-0">
            <a:extLst>
              <a:ext uri="{FF2B5EF4-FFF2-40B4-BE49-F238E27FC236}">
                <a16:creationId xmlns:a16="http://schemas.microsoft.com/office/drawing/2014/main" id="{99681B3F-D6F2-4372-A61E-CD5596D89365}"/>
              </a:ext>
            </a:extLst>
          </p:cNvPr>
          <p:cNvSpPr>
            <a:spLocks noGrp="1"/>
          </p:cNvSpPr>
          <p:nvPr/>
        </p:nvSpPr>
        <p:spPr>
          <a:xfrm>
            <a:off x="5314950" y="7019925"/>
            <a:ext cx="142875" cy="142875"/>
          </a:xfrm>
          <a:prstGeom prst="ellipse">
            <a:avLst/>
          </a:prstGeom>
          <a:solidFill>
            <a:srgbClr val="FFFFFF"/>
          </a:solidFill>
          <a:ln w="11430">
            <a:solidFill>
              <a:srgbClr val="17324D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75" name="check-2-1">
            <a:extLst>
              <a:ext uri="{FF2B5EF4-FFF2-40B4-BE49-F238E27FC236}">
                <a16:creationId xmlns:a16="http://schemas.microsoft.com/office/drawing/2014/main" id="{87912AF9-DB0D-4760-9E64-7C41F352EAAB}"/>
              </a:ext>
            </a:extLst>
          </p:cNvPr>
          <p:cNvSpPr>
            <a:spLocks noGrp="1"/>
          </p:cNvSpPr>
          <p:nvPr/>
        </p:nvSpPr>
        <p:spPr>
          <a:xfrm>
            <a:off x="6076950" y="7019925"/>
            <a:ext cx="142875" cy="142875"/>
          </a:xfrm>
          <a:prstGeom prst="ellipse">
            <a:avLst/>
          </a:prstGeom>
          <a:solidFill>
            <a:srgbClr val="FFFFFF"/>
          </a:solidFill>
          <a:ln w="11430">
            <a:solidFill>
              <a:srgbClr val="17324D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76" name="check-2-2">
            <a:extLst>
              <a:ext uri="{FF2B5EF4-FFF2-40B4-BE49-F238E27FC236}">
                <a16:creationId xmlns:a16="http://schemas.microsoft.com/office/drawing/2014/main" id="{D255B6E5-99A4-4B78-99BE-42EB883F30B0}"/>
              </a:ext>
            </a:extLst>
          </p:cNvPr>
          <p:cNvSpPr>
            <a:spLocks noGrp="1"/>
          </p:cNvSpPr>
          <p:nvPr/>
        </p:nvSpPr>
        <p:spPr>
          <a:xfrm>
            <a:off x="6838950" y="7019925"/>
            <a:ext cx="142875" cy="142875"/>
          </a:xfrm>
          <a:prstGeom prst="ellipse">
            <a:avLst/>
          </a:prstGeom>
          <a:solidFill>
            <a:srgbClr val="FFFFFF"/>
          </a:solidFill>
          <a:ln w="11430">
            <a:solidFill>
              <a:srgbClr val="17324D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77" name="rule">
            <a:extLst>
              <a:ext uri="{FF2B5EF4-FFF2-40B4-BE49-F238E27FC236}">
                <a16:creationId xmlns:a16="http://schemas.microsoft.com/office/drawing/2014/main" id="{5AFA873E-6F87-44A0-9BAF-F2F5716A73AF}"/>
              </a:ext>
            </a:extLst>
          </p:cNvPr>
          <p:cNvSpPr>
            <a:spLocks noGrp="1"/>
          </p:cNvSpPr>
          <p:nvPr/>
        </p:nvSpPr>
        <p:spPr>
          <a:xfrm>
            <a:off x="457200" y="7210425"/>
            <a:ext cx="6858000" cy="6668"/>
          </a:xfrm>
          <a:prstGeom prst="rect">
            <a:avLst/>
          </a:prstGeom>
          <a:solidFill>
            <a:srgbClr val="D6D1C7"/>
          </a:solidFill>
          <a:ln w="0">
            <a:solidFill>
              <a:srgbClr val="D6D1C7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78" name="assessment-3">
            <a:extLst>
              <a:ext uri="{FF2B5EF4-FFF2-40B4-BE49-F238E27FC236}">
                <a16:creationId xmlns:a16="http://schemas.microsoft.com/office/drawing/2014/main" id="{6FDB6DE2-35A5-492C-B7B3-BDE935A88C1A}"/>
              </a:ext>
            </a:extLst>
          </p:cNvPr>
          <p:cNvSpPr>
            <a:spLocks noGrp="1"/>
          </p:cNvSpPr>
          <p:nvPr/>
        </p:nvSpPr>
        <p:spPr>
          <a:xfrm>
            <a:off x="457200" y="7229475"/>
            <a:ext cx="4438650" cy="219075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19050" tIns="9525" rIns="19050" bIns="9525" anchor="ctr"/>
          <a:lstStyle/>
          <a:p>
            <a:pPr algn="l">
              <a:buNone/>
              <a:defRPr sz="690" b="0">
                <a:solidFill>
                  <a:srgbClr val="1D2935"/>
                </a:solidFill>
                <a:latin typeface="Aptos"/>
                <a:ea typeface="Aptos"/>
                <a:cs typeface="Aptos"/>
              </a:defRPr>
            </a:pPr>
            <a:r>
              <a:rPr sz="690" b="0">
                <a:solidFill>
                  <a:srgbClr val="1D2935"/>
                </a:solidFill>
                <a:latin typeface="Aptos"/>
                <a:ea typeface="Aptos"/>
                <a:cs typeface="Aptos"/>
              </a:rPr>
              <a:t>4.  AI initiatives begin with a defined business problem.</a:t>
            </a:r>
          </a:p>
        </p:txBody>
      </p:sp>
      <p:sp>
        <p:nvSpPr>
          <p:cNvPr id="79" name="check-3-0">
            <a:extLst>
              <a:ext uri="{FF2B5EF4-FFF2-40B4-BE49-F238E27FC236}">
                <a16:creationId xmlns:a16="http://schemas.microsoft.com/office/drawing/2014/main" id="{3B170FB3-D641-48C1-AFB6-CC8FAC7D0C0B}"/>
              </a:ext>
            </a:extLst>
          </p:cNvPr>
          <p:cNvSpPr>
            <a:spLocks noGrp="1"/>
          </p:cNvSpPr>
          <p:nvPr/>
        </p:nvSpPr>
        <p:spPr>
          <a:xfrm>
            <a:off x="5314950" y="7277100"/>
            <a:ext cx="142875" cy="142875"/>
          </a:xfrm>
          <a:prstGeom prst="ellipse">
            <a:avLst/>
          </a:prstGeom>
          <a:solidFill>
            <a:srgbClr val="FFFFFF"/>
          </a:solidFill>
          <a:ln w="11430">
            <a:solidFill>
              <a:srgbClr val="17324D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80" name="check-3-1">
            <a:extLst>
              <a:ext uri="{FF2B5EF4-FFF2-40B4-BE49-F238E27FC236}">
                <a16:creationId xmlns:a16="http://schemas.microsoft.com/office/drawing/2014/main" id="{690BDADF-2787-4447-8D9E-461BF1DB508E}"/>
              </a:ext>
            </a:extLst>
          </p:cNvPr>
          <p:cNvSpPr>
            <a:spLocks noGrp="1"/>
          </p:cNvSpPr>
          <p:nvPr/>
        </p:nvSpPr>
        <p:spPr>
          <a:xfrm>
            <a:off x="6076950" y="7277100"/>
            <a:ext cx="142875" cy="142875"/>
          </a:xfrm>
          <a:prstGeom prst="ellipse">
            <a:avLst/>
          </a:prstGeom>
          <a:solidFill>
            <a:srgbClr val="FFFFFF"/>
          </a:solidFill>
          <a:ln w="11430">
            <a:solidFill>
              <a:srgbClr val="17324D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81" name="check-3-2">
            <a:extLst>
              <a:ext uri="{FF2B5EF4-FFF2-40B4-BE49-F238E27FC236}">
                <a16:creationId xmlns:a16="http://schemas.microsoft.com/office/drawing/2014/main" id="{16E50E9A-D3CF-42D1-A175-6A7541254CD9}"/>
              </a:ext>
            </a:extLst>
          </p:cNvPr>
          <p:cNvSpPr>
            <a:spLocks noGrp="1"/>
          </p:cNvSpPr>
          <p:nvPr/>
        </p:nvSpPr>
        <p:spPr>
          <a:xfrm>
            <a:off x="6838950" y="7277100"/>
            <a:ext cx="142875" cy="142875"/>
          </a:xfrm>
          <a:prstGeom prst="ellipse">
            <a:avLst/>
          </a:prstGeom>
          <a:solidFill>
            <a:srgbClr val="FFFFFF"/>
          </a:solidFill>
          <a:ln w="11430">
            <a:solidFill>
              <a:srgbClr val="17324D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82" name="rule">
            <a:extLst>
              <a:ext uri="{FF2B5EF4-FFF2-40B4-BE49-F238E27FC236}">
                <a16:creationId xmlns:a16="http://schemas.microsoft.com/office/drawing/2014/main" id="{7250C789-499C-4F59-9390-F1AAF69D8239}"/>
              </a:ext>
            </a:extLst>
          </p:cNvPr>
          <p:cNvSpPr>
            <a:spLocks noGrp="1"/>
          </p:cNvSpPr>
          <p:nvPr/>
        </p:nvSpPr>
        <p:spPr>
          <a:xfrm>
            <a:off x="457200" y="7467600"/>
            <a:ext cx="6858000" cy="6668"/>
          </a:xfrm>
          <a:prstGeom prst="rect">
            <a:avLst/>
          </a:prstGeom>
          <a:solidFill>
            <a:srgbClr val="D6D1C7"/>
          </a:solidFill>
          <a:ln w="0">
            <a:solidFill>
              <a:srgbClr val="D6D1C7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83" name="assessment-4">
            <a:extLst>
              <a:ext uri="{FF2B5EF4-FFF2-40B4-BE49-F238E27FC236}">
                <a16:creationId xmlns:a16="http://schemas.microsoft.com/office/drawing/2014/main" id="{61B0F2F1-EDF8-4867-BCFD-267BDCCF4CCB}"/>
              </a:ext>
            </a:extLst>
          </p:cNvPr>
          <p:cNvSpPr>
            <a:spLocks noGrp="1"/>
          </p:cNvSpPr>
          <p:nvPr/>
        </p:nvSpPr>
        <p:spPr>
          <a:xfrm>
            <a:off x="457200" y="7486650"/>
            <a:ext cx="4438650" cy="219075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19050" tIns="9525" rIns="19050" bIns="9525" anchor="ctr"/>
          <a:lstStyle/>
          <a:p>
            <a:pPr algn="l">
              <a:buNone/>
              <a:defRPr sz="690" b="0">
                <a:solidFill>
                  <a:srgbClr val="1D2935"/>
                </a:solidFill>
                <a:latin typeface="Aptos"/>
                <a:ea typeface="Aptos"/>
                <a:cs typeface="Aptos"/>
              </a:defRPr>
            </a:pPr>
            <a:r>
              <a:rPr sz="690" b="0">
                <a:solidFill>
                  <a:srgbClr val="1D2935"/>
                </a:solidFill>
                <a:latin typeface="Aptos"/>
                <a:ea typeface="Aptos"/>
                <a:cs typeface="Aptos"/>
              </a:rPr>
              <a:t>5.  Every AI-supported workflow has a responsible human owner.</a:t>
            </a:r>
          </a:p>
        </p:txBody>
      </p:sp>
      <p:sp>
        <p:nvSpPr>
          <p:cNvPr id="84" name="check-4-0">
            <a:extLst>
              <a:ext uri="{FF2B5EF4-FFF2-40B4-BE49-F238E27FC236}">
                <a16:creationId xmlns:a16="http://schemas.microsoft.com/office/drawing/2014/main" id="{23EA50F3-8107-461C-8023-DE056BFB4D75}"/>
              </a:ext>
            </a:extLst>
          </p:cNvPr>
          <p:cNvSpPr>
            <a:spLocks noGrp="1"/>
          </p:cNvSpPr>
          <p:nvPr/>
        </p:nvSpPr>
        <p:spPr>
          <a:xfrm>
            <a:off x="5314950" y="7534275"/>
            <a:ext cx="142875" cy="142875"/>
          </a:xfrm>
          <a:prstGeom prst="ellipse">
            <a:avLst/>
          </a:prstGeom>
          <a:solidFill>
            <a:srgbClr val="FFFFFF"/>
          </a:solidFill>
          <a:ln w="11430">
            <a:solidFill>
              <a:srgbClr val="17324D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85" name="check-4-1">
            <a:extLst>
              <a:ext uri="{FF2B5EF4-FFF2-40B4-BE49-F238E27FC236}">
                <a16:creationId xmlns:a16="http://schemas.microsoft.com/office/drawing/2014/main" id="{2D6FF8E8-E7B5-4AD9-B835-959AB297CF99}"/>
              </a:ext>
            </a:extLst>
          </p:cNvPr>
          <p:cNvSpPr>
            <a:spLocks noGrp="1"/>
          </p:cNvSpPr>
          <p:nvPr/>
        </p:nvSpPr>
        <p:spPr>
          <a:xfrm>
            <a:off x="6076950" y="7534275"/>
            <a:ext cx="142875" cy="142875"/>
          </a:xfrm>
          <a:prstGeom prst="ellipse">
            <a:avLst/>
          </a:prstGeom>
          <a:solidFill>
            <a:srgbClr val="FFFFFF"/>
          </a:solidFill>
          <a:ln w="11430">
            <a:solidFill>
              <a:srgbClr val="17324D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86" name="check-4-2">
            <a:extLst>
              <a:ext uri="{FF2B5EF4-FFF2-40B4-BE49-F238E27FC236}">
                <a16:creationId xmlns:a16="http://schemas.microsoft.com/office/drawing/2014/main" id="{0FBEC212-1E39-42F6-9DA7-4B223878F9E2}"/>
              </a:ext>
            </a:extLst>
          </p:cNvPr>
          <p:cNvSpPr>
            <a:spLocks noGrp="1"/>
          </p:cNvSpPr>
          <p:nvPr/>
        </p:nvSpPr>
        <p:spPr>
          <a:xfrm>
            <a:off x="6838950" y="7534275"/>
            <a:ext cx="142875" cy="142875"/>
          </a:xfrm>
          <a:prstGeom prst="ellipse">
            <a:avLst/>
          </a:prstGeom>
          <a:solidFill>
            <a:srgbClr val="FFFFFF"/>
          </a:solidFill>
          <a:ln w="11430">
            <a:solidFill>
              <a:srgbClr val="17324D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87" name="rule">
            <a:extLst>
              <a:ext uri="{FF2B5EF4-FFF2-40B4-BE49-F238E27FC236}">
                <a16:creationId xmlns:a16="http://schemas.microsoft.com/office/drawing/2014/main" id="{B1D6F4BA-A98D-4ACC-A6DE-4A2D4E5FE818}"/>
              </a:ext>
            </a:extLst>
          </p:cNvPr>
          <p:cNvSpPr>
            <a:spLocks noGrp="1"/>
          </p:cNvSpPr>
          <p:nvPr/>
        </p:nvSpPr>
        <p:spPr>
          <a:xfrm>
            <a:off x="457200" y="7724775"/>
            <a:ext cx="6858000" cy="6668"/>
          </a:xfrm>
          <a:prstGeom prst="rect">
            <a:avLst/>
          </a:prstGeom>
          <a:solidFill>
            <a:srgbClr val="D6D1C7"/>
          </a:solidFill>
          <a:ln w="0">
            <a:solidFill>
              <a:srgbClr val="D6D1C7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88" name="assessment-5">
            <a:extLst>
              <a:ext uri="{FF2B5EF4-FFF2-40B4-BE49-F238E27FC236}">
                <a16:creationId xmlns:a16="http://schemas.microsoft.com/office/drawing/2014/main" id="{0F48A120-67EE-428E-83BA-DCF066659C96}"/>
              </a:ext>
            </a:extLst>
          </p:cNvPr>
          <p:cNvSpPr>
            <a:spLocks noGrp="1"/>
          </p:cNvSpPr>
          <p:nvPr/>
        </p:nvSpPr>
        <p:spPr>
          <a:xfrm>
            <a:off x="457200" y="7743825"/>
            <a:ext cx="4438650" cy="219075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19050" tIns="9525" rIns="19050" bIns="9525" anchor="ctr"/>
          <a:lstStyle/>
          <a:p>
            <a:pPr algn="l">
              <a:buNone/>
              <a:defRPr sz="690" b="0">
                <a:solidFill>
                  <a:srgbClr val="1D2935"/>
                </a:solidFill>
                <a:latin typeface="Aptos"/>
                <a:ea typeface="Aptos"/>
                <a:cs typeface="Aptos"/>
              </a:defRPr>
            </a:pPr>
            <a:r>
              <a:rPr sz="690" b="0">
                <a:solidFill>
                  <a:srgbClr val="1D2935"/>
                </a:solidFill>
                <a:latin typeface="Aptos"/>
                <a:ea typeface="Aptos"/>
                <a:cs typeface="Aptos"/>
              </a:rPr>
              <a:t>6.  Experiments have boundaries, measures and a review point.</a:t>
            </a:r>
          </a:p>
        </p:txBody>
      </p:sp>
      <p:sp>
        <p:nvSpPr>
          <p:cNvPr id="89" name="check-5-0">
            <a:extLst>
              <a:ext uri="{FF2B5EF4-FFF2-40B4-BE49-F238E27FC236}">
                <a16:creationId xmlns:a16="http://schemas.microsoft.com/office/drawing/2014/main" id="{1B4C4332-EAE7-485C-BA62-DA4523B11171}"/>
              </a:ext>
            </a:extLst>
          </p:cNvPr>
          <p:cNvSpPr>
            <a:spLocks noGrp="1"/>
          </p:cNvSpPr>
          <p:nvPr/>
        </p:nvSpPr>
        <p:spPr>
          <a:xfrm>
            <a:off x="5314950" y="7791450"/>
            <a:ext cx="142875" cy="142875"/>
          </a:xfrm>
          <a:prstGeom prst="ellipse">
            <a:avLst/>
          </a:prstGeom>
          <a:solidFill>
            <a:srgbClr val="FFFFFF"/>
          </a:solidFill>
          <a:ln w="11430">
            <a:solidFill>
              <a:srgbClr val="17324D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90" name="check-5-1">
            <a:extLst>
              <a:ext uri="{FF2B5EF4-FFF2-40B4-BE49-F238E27FC236}">
                <a16:creationId xmlns:a16="http://schemas.microsoft.com/office/drawing/2014/main" id="{D03D23DC-ED53-47B8-AEE1-50CE86310A24}"/>
              </a:ext>
            </a:extLst>
          </p:cNvPr>
          <p:cNvSpPr>
            <a:spLocks noGrp="1"/>
          </p:cNvSpPr>
          <p:nvPr/>
        </p:nvSpPr>
        <p:spPr>
          <a:xfrm>
            <a:off x="6076950" y="7791450"/>
            <a:ext cx="142875" cy="142875"/>
          </a:xfrm>
          <a:prstGeom prst="ellipse">
            <a:avLst/>
          </a:prstGeom>
          <a:solidFill>
            <a:srgbClr val="FFFFFF"/>
          </a:solidFill>
          <a:ln w="11430">
            <a:solidFill>
              <a:srgbClr val="17324D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91" name="check-5-2">
            <a:extLst>
              <a:ext uri="{FF2B5EF4-FFF2-40B4-BE49-F238E27FC236}">
                <a16:creationId xmlns:a16="http://schemas.microsoft.com/office/drawing/2014/main" id="{C421A454-784E-475C-8F5F-6FC75982E127}"/>
              </a:ext>
            </a:extLst>
          </p:cNvPr>
          <p:cNvSpPr>
            <a:spLocks noGrp="1"/>
          </p:cNvSpPr>
          <p:nvPr/>
        </p:nvSpPr>
        <p:spPr>
          <a:xfrm>
            <a:off x="6838950" y="7791450"/>
            <a:ext cx="142875" cy="142875"/>
          </a:xfrm>
          <a:prstGeom prst="ellipse">
            <a:avLst/>
          </a:prstGeom>
          <a:solidFill>
            <a:srgbClr val="FFFFFF"/>
          </a:solidFill>
          <a:ln w="11430">
            <a:solidFill>
              <a:srgbClr val="17324D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92" name="rule">
            <a:extLst>
              <a:ext uri="{FF2B5EF4-FFF2-40B4-BE49-F238E27FC236}">
                <a16:creationId xmlns:a16="http://schemas.microsoft.com/office/drawing/2014/main" id="{0B1A21E7-AFFB-484E-8F0D-309A0C623F30}"/>
              </a:ext>
            </a:extLst>
          </p:cNvPr>
          <p:cNvSpPr>
            <a:spLocks noGrp="1"/>
          </p:cNvSpPr>
          <p:nvPr/>
        </p:nvSpPr>
        <p:spPr>
          <a:xfrm>
            <a:off x="457200" y="7981950"/>
            <a:ext cx="6858000" cy="6668"/>
          </a:xfrm>
          <a:prstGeom prst="rect">
            <a:avLst/>
          </a:prstGeom>
          <a:solidFill>
            <a:srgbClr val="D6D1C7"/>
          </a:solidFill>
          <a:ln w="0">
            <a:solidFill>
              <a:srgbClr val="D6D1C7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93" name="reflection">
            <a:extLst>
              <a:ext uri="{FF2B5EF4-FFF2-40B4-BE49-F238E27FC236}">
                <a16:creationId xmlns:a16="http://schemas.microsoft.com/office/drawing/2014/main" id="{B5CE9DB1-E11E-43DD-BF8A-BF72E02D179B}"/>
              </a:ext>
            </a:extLst>
          </p:cNvPr>
          <p:cNvSpPr>
            <a:spLocks noGrp="1"/>
          </p:cNvSpPr>
          <p:nvPr/>
        </p:nvSpPr>
        <p:spPr>
          <a:xfrm>
            <a:off x="457200" y="8058150"/>
            <a:ext cx="6858000" cy="1000125"/>
          </a:xfrm>
          <a:prstGeom prst="roundRect">
            <a:avLst>
              <a:gd name="adj" fmla="val 7619"/>
            </a:avLst>
          </a:prstGeom>
          <a:solidFill>
            <a:srgbClr val="FFFFFF"/>
          </a:solidFill>
          <a:ln w="14288">
            <a:solidFill>
              <a:srgbClr val="167C80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94" name="reflection-title">
            <a:extLst>
              <a:ext uri="{FF2B5EF4-FFF2-40B4-BE49-F238E27FC236}">
                <a16:creationId xmlns:a16="http://schemas.microsoft.com/office/drawing/2014/main" id="{5333BFDB-6121-4D15-AC48-40AE050AC702}"/>
              </a:ext>
            </a:extLst>
          </p:cNvPr>
          <p:cNvSpPr>
            <a:spLocks noGrp="1"/>
          </p:cNvSpPr>
          <p:nvPr/>
        </p:nvSpPr>
        <p:spPr>
          <a:xfrm>
            <a:off x="590550" y="8153400"/>
            <a:ext cx="1047750" cy="1524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19050" tIns="9525" rIns="19050" bIns="9525" anchor="t"/>
          <a:lstStyle/>
          <a:p>
            <a:pPr algn="l">
              <a:buNone/>
              <a:defRPr sz="825" b="1">
                <a:solidFill>
                  <a:srgbClr val="167C80"/>
                </a:solidFill>
                <a:latin typeface="Aptos"/>
                <a:ea typeface="Aptos"/>
                <a:cs typeface="Aptos"/>
              </a:defRPr>
            </a:pPr>
            <a:r>
              <a:rPr sz="825" b="1">
                <a:solidFill>
                  <a:srgbClr val="167C80"/>
                </a:solidFill>
                <a:latin typeface="Aptos"/>
                <a:ea typeface="Aptos"/>
                <a:cs typeface="Aptos"/>
              </a:rPr>
              <a:t>NEXT 30 DAYS</a:t>
            </a:r>
          </a:p>
        </p:txBody>
      </p:sp>
      <p:sp>
        <p:nvSpPr>
          <p:cNvPr id="95" name="prompt-0">
            <a:extLst>
              <a:ext uri="{FF2B5EF4-FFF2-40B4-BE49-F238E27FC236}">
                <a16:creationId xmlns:a16="http://schemas.microsoft.com/office/drawing/2014/main" id="{3B2FB8FB-A52E-4F1E-9196-679219641806}"/>
              </a:ext>
            </a:extLst>
          </p:cNvPr>
          <p:cNvSpPr>
            <a:spLocks noGrp="1"/>
          </p:cNvSpPr>
          <p:nvPr/>
        </p:nvSpPr>
        <p:spPr>
          <a:xfrm>
            <a:off x="590550" y="8362950"/>
            <a:ext cx="2047875" cy="1333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19050" tIns="9525" rIns="19050" bIns="9525" anchor="t"/>
          <a:lstStyle/>
          <a:p>
            <a:pPr algn="l">
              <a:buNone/>
              <a:defRPr sz="630" b="1">
                <a:solidFill>
                  <a:srgbClr val="5C6974"/>
                </a:solidFill>
                <a:latin typeface="Aptos"/>
                <a:ea typeface="Aptos"/>
                <a:cs typeface="Aptos"/>
              </a:defRPr>
            </a:pPr>
            <a:r>
              <a:rPr sz="630" b="1">
                <a:solidFill>
                  <a:srgbClr val="5C6974"/>
                </a:solidFill>
                <a:latin typeface="Aptos"/>
                <a:ea typeface="Aptos"/>
                <a:cs typeface="Aptos"/>
              </a:rPr>
              <a:t>Our most important AI-literacy gap:</a:t>
            </a:r>
          </a:p>
        </p:txBody>
      </p:sp>
      <p:sp>
        <p:nvSpPr>
          <p:cNvPr id="96" name="rule">
            <a:extLst>
              <a:ext uri="{FF2B5EF4-FFF2-40B4-BE49-F238E27FC236}">
                <a16:creationId xmlns:a16="http://schemas.microsoft.com/office/drawing/2014/main" id="{19E352AF-9749-45F5-B56F-517E0D299C04}"/>
              </a:ext>
            </a:extLst>
          </p:cNvPr>
          <p:cNvSpPr>
            <a:spLocks noGrp="1"/>
          </p:cNvSpPr>
          <p:nvPr/>
        </p:nvSpPr>
        <p:spPr>
          <a:xfrm>
            <a:off x="2667000" y="8467725"/>
            <a:ext cx="1066800" cy="7620"/>
          </a:xfrm>
          <a:prstGeom prst="rect">
            <a:avLst/>
          </a:prstGeom>
          <a:solidFill>
            <a:srgbClr val="D6D1C7"/>
          </a:solidFill>
          <a:ln w="0">
            <a:solidFill>
              <a:srgbClr val="D6D1C7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97" name="rule">
            <a:extLst>
              <a:ext uri="{FF2B5EF4-FFF2-40B4-BE49-F238E27FC236}">
                <a16:creationId xmlns:a16="http://schemas.microsoft.com/office/drawing/2014/main" id="{3F1A4916-D3CD-4205-964D-3310F919BDBC}"/>
              </a:ext>
            </a:extLst>
          </p:cNvPr>
          <p:cNvSpPr>
            <a:spLocks noGrp="1"/>
          </p:cNvSpPr>
          <p:nvPr/>
        </p:nvSpPr>
        <p:spPr>
          <a:xfrm>
            <a:off x="2667000" y="8572500"/>
            <a:ext cx="1066800" cy="7620"/>
          </a:xfrm>
          <a:prstGeom prst="rect">
            <a:avLst/>
          </a:prstGeom>
          <a:solidFill>
            <a:srgbClr val="D6D1C7"/>
          </a:solidFill>
          <a:ln w="0">
            <a:solidFill>
              <a:srgbClr val="D6D1C7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98" name="prompt-1">
            <a:extLst>
              <a:ext uri="{FF2B5EF4-FFF2-40B4-BE49-F238E27FC236}">
                <a16:creationId xmlns:a16="http://schemas.microsoft.com/office/drawing/2014/main" id="{C8AE1F34-BB01-4F4E-889D-A3E6757A020C}"/>
              </a:ext>
            </a:extLst>
          </p:cNvPr>
          <p:cNvSpPr>
            <a:spLocks noGrp="1"/>
          </p:cNvSpPr>
          <p:nvPr/>
        </p:nvSpPr>
        <p:spPr>
          <a:xfrm>
            <a:off x="3924300" y="8362950"/>
            <a:ext cx="2047875" cy="1333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19050" tIns="9525" rIns="19050" bIns="9525" anchor="t"/>
          <a:lstStyle/>
          <a:p>
            <a:pPr algn="l">
              <a:buNone/>
              <a:defRPr sz="630" b="1">
                <a:solidFill>
                  <a:srgbClr val="5C6974"/>
                </a:solidFill>
                <a:latin typeface="Aptos"/>
                <a:ea typeface="Aptos"/>
                <a:cs typeface="Aptos"/>
              </a:defRPr>
            </a:pPr>
            <a:r>
              <a:rPr sz="630" b="1">
                <a:solidFill>
                  <a:srgbClr val="5C6974"/>
                </a:solidFill>
                <a:latin typeface="Aptos"/>
                <a:ea typeface="Aptos"/>
                <a:cs typeface="Aptos"/>
              </a:rPr>
              <a:t>One leadership action we can take:</a:t>
            </a:r>
          </a:p>
        </p:txBody>
      </p:sp>
      <p:sp>
        <p:nvSpPr>
          <p:cNvPr id="99" name="rule">
            <a:extLst>
              <a:ext uri="{FF2B5EF4-FFF2-40B4-BE49-F238E27FC236}">
                <a16:creationId xmlns:a16="http://schemas.microsoft.com/office/drawing/2014/main" id="{D33743E7-1142-4E88-AD5E-4976952253DB}"/>
              </a:ext>
            </a:extLst>
          </p:cNvPr>
          <p:cNvSpPr>
            <a:spLocks noGrp="1"/>
          </p:cNvSpPr>
          <p:nvPr/>
        </p:nvSpPr>
        <p:spPr>
          <a:xfrm>
            <a:off x="6000750" y="8467725"/>
            <a:ext cx="1066800" cy="7620"/>
          </a:xfrm>
          <a:prstGeom prst="rect">
            <a:avLst/>
          </a:prstGeom>
          <a:solidFill>
            <a:srgbClr val="D6D1C7"/>
          </a:solidFill>
          <a:ln w="0">
            <a:solidFill>
              <a:srgbClr val="D6D1C7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00" name="rule">
            <a:extLst>
              <a:ext uri="{FF2B5EF4-FFF2-40B4-BE49-F238E27FC236}">
                <a16:creationId xmlns:a16="http://schemas.microsoft.com/office/drawing/2014/main" id="{A3607F0B-10C7-4118-BE61-D3D924C0A84C}"/>
              </a:ext>
            </a:extLst>
          </p:cNvPr>
          <p:cNvSpPr>
            <a:spLocks noGrp="1"/>
          </p:cNvSpPr>
          <p:nvPr/>
        </p:nvSpPr>
        <p:spPr>
          <a:xfrm>
            <a:off x="6000750" y="8572500"/>
            <a:ext cx="1066800" cy="7620"/>
          </a:xfrm>
          <a:prstGeom prst="rect">
            <a:avLst/>
          </a:prstGeom>
          <a:solidFill>
            <a:srgbClr val="D6D1C7"/>
          </a:solidFill>
          <a:ln w="0">
            <a:solidFill>
              <a:srgbClr val="D6D1C7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01" name="prompt-2">
            <a:extLst>
              <a:ext uri="{FF2B5EF4-FFF2-40B4-BE49-F238E27FC236}">
                <a16:creationId xmlns:a16="http://schemas.microsoft.com/office/drawing/2014/main" id="{19279925-4E01-418E-8393-AAA2502B24AE}"/>
              </a:ext>
            </a:extLst>
          </p:cNvPr>
          <p:cNvSpPr>
            <a:spLocks noGrp="1"/>
          </p:cNvSpPr>
          <p:nvPr/>
        </p:nvSpPr>
        <p:spPr>
          <a:xfrm>
            <a:off x="590550" y="8696325"/>
            <a:ext cx="2047875" cy="1333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19050" tIns="9525" rIns="19050" bIns="9525" anchor="t"/>
          <a:lstStyle/>
          <a:p>
            <a:pPr algn="l">
              <a:buNone/>
              <a:defRPr sz="630" b="1">
                <a:solidFill>
                  <a:srgbClr val="5C6974"/>
                </a:solidFill>
                <a:latin typeface="Aptos"/>
                <a:ea typeface="Aptos"/>
                <a:cs typeface="Aptos"/>
              </a:defRPr>
            </a:pPr>
            <a:r>
              <a:rPr sz="630" b="1">
                <a:solidFill>
                  <a:srgbClr val="5C6974"/>
                </a:solidFill>
                <a:latin typeface="Aptos"/>
                <a:ea typeface="Aptos"/>
                <a:cs typeface="Aptos"/>
              </a:rPr>
              <a:t>One team practice we should establish:</a:t>
            </a:r>
          </a:p>
        </p:txBody>
      </p:sp>
      <p:sp>
        <p:nvSpPr>
          <p:cNvPr id="102" name="rule">
            <a:extLst>
              <a:ext uri="{FF2B5EF4-FFF2-40B4-BE49-F238E27FC236}">
                <a16:creationId xmlns:a16="http://schemas.microsoft.com/office/drawing/2014/main" id="{C0D63352-8B71-4619-AD82-37ED817E60C3}"/>
              </a:ext>
            </a:extLst>
          </p:cNvPr>
          <p:cNvSpPr>
            <a:spLocks noGrp="1"/>
          </p:cNvSpPr>
          <p:nvPr/>
        </p:nvSpPr>
        <p:spPr>
          <a:xfrm>
            <a:off x="2667000" y="8801100"/>
            <a:ext cx="1066800" cy="7620"/>
          </a:xfrm>
          <a:prstGeom prst="rect">
            <a:avLst/>
          </a:prstGeom>
          <a:solidFill>
            <a:srgbClr val="D6D1C7"/>
          </a:solidFill>
          <a:ln w="0">
            <a:solidFill>
              <a:srgbClr val="D6D1C7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03" name="rule">
            <a:extLst>
              <a:ext uri="{FF2B5EF4-FFF2-40B4-BE49-F238E27FC236}">
                <a16:creationId xmlns:a16="http://schemas.microsoft.com/office/drawing/2014/main" id="{914A9538-D46B-425E-B581-A68A4988E135}"/>
              </a:ext>
            </a:extLst>
          </p:cNvPr>
          <p:cNvSpPr>
            <a:spLocks noGrp="1"/>
          </p:cNvSpPr>
          <p:nvPr/>
        </p:nvSpPr>
        <p:spPr>
          <a:xfrm>
            <a:off x="2667000" y="8905875"/>
            <a:ext cx="1066800" cy="7620"/>
          </a:xfrm>
          <a:prstGeom prst="rect">
            <a:avLst/>
          </a:prstGeom>
          <a:solidFill>
            <a:srgbClr val="D6D1C7"/>
          </a:solidFill>
          <a:ln w="0">
            <a:solidFill>
              <a:srgbClr val="D6D1C7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04" name="prompt-3">
            <a:extLst>
              <a:ext uri="{FF2B5EF4-FFF2-40B4-BE49-F238E27FC236}">
                <a16:creationId xmlns:a16="http://schemas.microsoft.com/office/drawing/2014/main" id="{7FE51A13-76D9-470F-B062-A7A62496D878}"/>
              </a:ext>
            </a:extLst>
          </p:cNvPr>
          <p:cNvSpPr>
            <a:spLocks noGrp="1"/>
          </p:cNvSpPr>
          <p:nvPr/>
        </p:nvSpPr>
        <p:spPr>
          <a:xfrm>
            <a:off x="3924300" y="8696325"/>
            <a:ext cx="2047875" cy="1333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19050" tIns="9525" rIns="19050" bIns="9525" anchor="t"/>
          <a:lstStyle/>
          <a:p>
            <a:pPr algn="l">
              <a:buNone/>
              <a:defRPr sz="630" b="1">
                <a:solidFill>
                  <a:srgbClr val="5C6974"/>
                </a:solidFill>
                <a:latin typeface="Aptos"/>
                <a:ea typeface="Aptos"/>
                <a:cs typeface="Aptos"/>
              </a:defRPr>
            </a:pPr>
            <a:r>
              <a:rPr sz="630" b="1">
                <a:solidFill>
                  <a:srgbClr val="5C6974"/>
                </a:solidFill>
                <a:latin typeface="Aptos"/>
                <a:ea typeface="Aptos"/>
                <a:cs typeface="Aptos"/>
              </a:rPr>
              <a:t>Evidence of progress within 30 days:</a:t>
            </a:r>
          </a:p>
        </p:txBody>
      </p:sp>
      <p:sp>
        <p:nvSpPr>
          <p:cNvPr id="105" name="rule">
            <a:extLst>
              <a:ext uri="{FF2B5EF4-FFF2-40B4-BE49-F238E27FC236}">
                <a16:creationId xmlns:a16="http://schemas.microsoft.com/office/drawing/2014/main" id="{7E1DC0E2-04D9-4603-B9DF-C6CCAAD804BC}"/>
              </a:ext>
            </a:extLst>
          </p:cNvPr>
          <p:cNvSpPr>
            <a:spLocks noGrp="1"/>
          </p:cNvSpPr>
          <p:nvPr/>
        </p:nvSpPr>
        <p:spPr>
          <a:xfrm>
            <a:off x="6000750" y="8801100"/>
            <a:ext cx="1066800" cy="7620"/>
          </a:xfrm>
          <a:prstGeom prst="rect">
            <a:avLst/>
          </a:prstGeom>
          <a:solidFill>
            <a:srgbClr val="D6D1C7"/>
          </a:solidFill>
          <a:ln w="0">
            <a:solidFill>
              <a:srgbClr val="D6D1C7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06" name="rule">
            <a:extLst>
              <a:ext uri="{FF2B5EF4-FFF2-40B4-BE49-F238E27FC236}">
                <a16:creationId xmlns:a16="http://schemas.microsoft.com/office/drawing/2014/main" id="{31CA73B3-584D-4779-812F-586D09BC472C}"/>
              </a:ext>
            </a:extLst>
          </p:cNvPr>
          <p:cNvSpPr>
            <a:spLocks noGrp="1"/>
          </p:cNvSpPr>
          <p:nvPr/>
        </p:nvSpPr>
        <p:spPr>
          <a:xfrm>
            <a:off x="6000750" y="8905875"/>
            <a:ext cx="1066800" cy="7620"/>
          </a:xfrm>
          <a:prstGeom prst="rect">
            <a:avLst/>
          </a:prstGeom>
          <a:solidFill>
            <a:srgbClr val="D6D1C7"/>
          </a:solidFill>
          <a:ln w="0">
            <a:solidFill>
              <a:srgbClr val="D6D1C7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07" name="closing">
            <a:extLst>
              <a:ext uri="{FF2B5EF4-FFF2-40B4-BE49-F238E27FC236}">
                <a16:creationId xmlns:a16="http://schemas.microsoft.com/office/drawing/2014/main" id="{6802DC2C-26CD-4F50-A76E-6BE39E5256EC}"/>
              </a:ext>
            </a:extLst>
          </p:cNvPr>
          <p:cNvSpPr>
            <a:spLocks noGrp="1"/>
          </p:cNvSpPr>
          <p:nvPr/>
        </p:nvSpPr>
        <p:spPr>
          <a:xfrm>
            <a:off x="457200" y="9124950"/>
            <a:ext cx="5429250" cy="2667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19050" tIns="9525" rIns="19050" bIns="9525" anchor="ctr"/>
          <a:lstStyle/>
          <a:p>
            <a:pPr algn="ctr">
              <a:buNone/>
              <a:defRPr sz="705" b="1">
                <a:solidFill>
                  <a:srgbClr val="17324D"/>
                </a:solidFill>
                <a:latin typeface="Aptos"/>
                <a:ea typeface="Aptos"/>
                <a:cs typeface="Aptos"/>
              </a:defRPr>
            </a:pPr>
            <a:r>
              <a:rPr sz="705" b="1">
                <a:solidFill>
                  <a:srgbClr val="17324D"/>
                </a:solidFill>
                <a:latin typeface="Aptos"/>
                <a:ea typeface="Aptos"/>
                <a:cs typeface="Aptos"/>
              </a:rPr>
              <a:t>WHAT I UNDERSTAND → WHAT I ESTABLISH AS A LEADER → WHAT MY PEOPLE PRACTICE → WHAT OUR ORGANIZATION BECOMES CAPABLE OF DOING</a:t>
            </a:r>
          </a:p>
        </p:txBody>
      </p:sp>
      <p:sp>
        <p:nvSpPr>
          <p:cNvPr id="108" name="cta-title">
            <a:extLst>
              <a:ext uri="{FF2B5EF4-FFF2-40B4-BE49-F238E27FC236}">
                <a16:creationId xmlns:a16="http://schemas.microsoft.com/office/drawing/2014/main" id="{E247C54C-FC3E-4B18-9778-AD95BCEA749A}"/>
              </a:ext>
            </a:extLst>
          </p:cNvPr>
          <p:cNvSpPr>
            <a:spLocks noGrp="1"/>
          </p:cNvSpPr>
          <p:nvPr/>
        </p:nvSpPr>
        <p:spPr>
          <a:xfrm>
            <a:off x="457200" y="9439275"/>
            <a:ext cx="1905000" cy="1333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19050" tIns="9525" rIns="19050" bIns="9525" anchor="t"/>
          <a:lstStyle/>
          <a:p>
            <a:pPr algn="l">
              <a:buNone/>
              <a:defRPr sz="660" b="1">
                <a:solidFill>
                  <a:srgbClr val="167C80"/>
                </a:solidFill>
                <a:latin typeface="Aptos"/>
                <a:ea typeface="Aptos"/>
                <a:cs typeface="Aptos"/>
              </a:defRPr>
            </a:pPr>
            <a:r>
              <a:rPr sz="660" b="1">
                <a:solidFill>
                  <a:srgbClr val="167C80"/>
                </a:solidFill>
                <a:latin typeface="Aptos"/>
                <a:ea typeface="Aptos"/>
                <a:cs typeface="Aptos"/>
              </a:rPr>
              <a:t>CONTINUE THE CONVERSATION</a:t>
            </a:r>
          </a:p>
        </p:txBody>
      </p:sp>
      <p:sp>
        <p:nvSpPr>
          <p:cNvPr id="109" name="cta-copy">
            <a:extLst>
              <a:ext uri="{FF2B5EF4-FFF2-40B4-BE49-F238E27FC236}">
                <a16:creationId xmlns:a16="http://schemas.microsoft.com/office/drawing/2014/main" id="{966AD624-644C-48D2-89A7-43282ADE0FD4}"/>
              </a:ext>
            </a:extLst>
          </p:cNvPr>
          <p:cNvSpPr>
            <a:spLocks noGrp="1"/>
          </p:cNvSpPr>
          <p:nvPr/>
        </p:nvSpPr>
        <p:spPr>
          <a:xfrm>
            <a:off x="457200" y="9582150"/>
            <a:ext cx="3333750" cy="2667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19050" tIns="9525" rIns="19050" bIns="9525" anchor="t"/>
          <a:lstStyle/>
          <a:p>
            <a:pPr algn="l">
              <a:buNone/>
              <a:defRPr sz="615" b="0">
                <a:solidFill>
                  <a:srgbClr val="1D2935"/>
                </a:solidFill>
                <a:latin typeface="Aptos"/>
                <a:ea typeface="Aptos"/>
                <a:cs typeface="Aptos"/>
              </a:defRPr>
            </a:pPr>
            <a:r>
              <a:rPr sz="615" b="0">
                <a:solidFill>
                  <a:srgbClr val="1D2935"/>
                </a:solidFill>
                <a:latin typeface="Aptos"/>
                <a:ea typeface="Aptos"/>
                <a:cs typeface="Aptos"/>
              </a:rPr>
              <a:t>Learn more about BizAI and explore the 12-month program.</a:t>
            </a:r>
          </a:p>
          <a:p>
            <a:pPr algn="l">
              <a:buNone/>
              <a:defRPr sz="615" b="0">
                <a:solidFill>
                  <a:srgbClr val="1D2935"/>
                </a:solidFill>
                <a:latin typeface="Aptos"/>
                <a:ea typeface="Aptos"/>
                <a:cs typeface="Aptos"/>
              </a:defRPr>
            </a:pPr>
            <a:r>
              <a:rPr sz="615" b="0">
                <a:solidFill>
                  <a:srgbClr val="1D2935"/>
                </a:solidFill>
                <a:latin typeface="Aptos"/>
                <a:ea typeface="Aptos"/>
                <a:cs typeface="Aptos"/>
              </a:rPr>
              <a:t>grassrootech.com/bizai</a:t>
            </a:r>
          </a:p>
        </p:txBody>
      </p:sp>
      <p:pic>
        <p:nvPicPr>
          <p:cNvPr id="224" name="Picture 221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6477000" y="9124950"/>
            <a:ext cx="666750" cy="666750"/>
          </a:xfrm>
          <a:prstGeom prst="rect">
            <a:avLst/>
          </a:prstGeom>
        </p:spPr>
      </p:pic>
      <p:sp>
        <p:nvSpPr>
          <p:cNvPr id="111" name="version">
            <a:extLst>
              <a:ext uri="{FF2B5EF4-FFF2-40B4-BE49-F238E27FC236}">
                <a16:creationId xmlns:a16="http://schemas.microsoft.com/office/drawing/2014/main" id="{58C741C8-8F2C-4BA3-B69A-A1D946E99EFD}"/>
              </a:ext>
            </a:extLst>
          </p:cNvPr>
          <p:cNvSpPr>
            <a:spLocks noGrp="1"/>
          </p:cNvSpPr>
          <p:nvPr/>
        </p:nvSpPr>
        <p:spPr>
          <a:xfrm>
            <a:off x="4000500" y="9563100"/>
            <a:ext cx="2333625" cy="123825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19050" tIns="9525" rIns="19050" bIns="9525" anchor="t"/>
          <a:lstStyle/>
          <a:p>
            <a:pPr algn="r">
              <a:buNone/>
              <a:defRPr sz="563" b="1">
                <a:solidFill>
                  <a:srgbClr val="5C6974"/>
                </a:solidFill>
                <a:latin typeface="Aptos"/>
                <a:ea typeface="Aptos"/>
                <a:cs typeface="Aptos"/>
              </a:defRPr>
            </a:pPr>
            <a:r>
              <a:rPr sz="563" b="1">
                <a:solidFill>
                  <a:srgbClr val="5C6974"/>
                </a:solidFill>
                <a:latin typeface="Aptos"/>
                <a:ea typeface="Aptos"/>
                <a:cs typeface="Aptos"/>
              </a:rPr>
              <a:t>BizAI Leadership Literacy Framework | Version 1.2 | September 2026</a:t>
            </a:r>
          </a:p>
        </p:txBody>
      </p:sp>
      <p:sp>
        <p:nvSpPr>
          <p:cNvPr id="112" name="attribution">
            <a:extLst>
              <a:ext uri="{FF2B5EF4-FFF2-40B4-BE49-F238E27FC236}">
                <a16:creationId xmlns:a16="http://schemas.microsoft.com/office/drawing/2014/main" id="{CE05E60D-085D-4ADE-B67D-E8BD0EDDBC80}"/>
              </a:ext>
            </a:extLst>
          </p:cNvPr>
          <p:cNvSpPr>
            <a:spLocks noGrp="1"/>
          </p:cNvSpPr>
          <p:nvPr/>
        </p:nvSpPr>
        <p:spPr>
          <a:xfrm>
            <a:off x="4000500" y="9705975"/>
            <a:ext cx="2333625" cy="238125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19050" tIns="9525" rIns="19050" bIns="9525" anchor="t"/>
          <a:lstStyle/>
          <a:p>
            <a:pPr algn="r">
              <a:buNone/>
              <a:defRPr sz="540" b="0">
                <a:solidFill>
                  <a:srgbClr val="5C6974"/>
                </a:solidFill>
                <a:latin typeface="Aptos"/>
                <a:ea typeface="Aptos"/>
                <a:cs typeface="Aptos"/>
              </a:defRPr>
            </a:pPr>
            <a:r>
              <a:rPr sz="540" b="0">
                <a:solidFill>
                  <a:srgbClr val="5C6974"/>
                </a:solidFill>
                <a:latin typeface="Aptos"/>
                <a:ea typeface="Aptos"/>
                <a:cs typeface="Aptos"/>
              </a:rPr>
              <a:t>The BizAI Leadership Literacy Framework is informed by the threshold-concept approach of the Association of College and Research Libraries’ Framework for Information Literacy for Higher Education and aligned with recognized principles of responsible AI adoption.</a:t>
            </a:r>
          </a:p>
        </p:txBody>
      </p:sp>
    </p:spTree>
    <p:extLst>
      <p:ext uri="{BB962C8B-B14F-4D97-AF65-F5344CB8AC3E}">
        <p14:creationId xmlns:p14="http://schemas.microsoft.com/office/powerpoint/2010/main" val="68018748"/>
      </p:ext>
    </p:extLst>
  </p:cSld>
  <p:clrMapOvr>
    <a:masterClrMapping/>
  </p:clrMapOvr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928</Words>
  <Application>Microsoft Office PowerPoint</Application>
  <DocSecurity>0</DocSecurity>
  <PresentationFormat>Custom</PresentationFormat>
  <Paragraphs>110</Paragraphs>
  <Slides>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5" baseType="lpstr">
      <vt:lpstr>Aptos</vt:lpstr>
      <vt:lpstr>Calibri</vt:lpstr>
      <vt:lpstr>ChatGPT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</dc:title>
  <dc:creator>Walnut Exporter</dc:creator>
  <cp:lastModifiedBy>Thomas Duclos</cp:lastModifiedBy>
  <cp:revision>1</cp:revision>
  <dcterms:created xsi:type="dcterms:W3CDTF">2026-08-04T23:16:18Z</dcterms:created>
  <dcterms:modified xsi:type="dcterms:W3CDTF">2026-08-04T23:27:09Z</dcterms:modified>
</cp:coreProperties>
</file>